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1"/>
  </p:notesMasterIdLst>
  <p:sldIdLst>
    <p:sldId id="257" r:id="rId4"/>
    <p:sldId id="258" r:id="rId5"/>
    <p:sldId id="260" r:id="rId6"/>
    <p:sldId id="261" r:id="rId7"/>
    <p:sldId id="287" r:id="rId8"/>
    <p:sldId id="263" r:id="rId9"/>
    <p:sldId id="262" r:id="rId10"/>
    <p:sldId id="266" r:id="rId11"/>
    <p:sldId id="282" r:id="rId12"/>
    <p:sldId id="267" r:id="rId13"/>
    <p:sldId id="271" r:id="rId14"/>
    <p:sldId id="288" r:id="rId15"/>
    <p:sldId id="277" r:id="rId16"/>
    <p:sldId id="274" r:id="rId17"/>
    <p:sldId id="289" r:id="rId18"/>
    <p:sldId id="256" r:id="rId19"/>
    <p:sldId id="27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>
      <p:cViewPr varScale="1">
        <p:scale>
          <a:sx n="109" d="100"/>
          <a:sy n="109" d="100"/>
        </p:scale>
        <p:origin x="14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50346-5A73-4BB0-BAFD-C10BB230849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69501-1433-4B43-A2A2-17496BD0F4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908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https://www.happyatschoolproject.co.uk/primary (programme description, founder background and pupil outcomes; accessed 2 September 2026)</a:t>
            </a:r>
          </a:p>
          <a:p>
            <a:r>
              <a:t>- https://www.happyatschoolproject.co.uk/ (official THASP logo; accessed 2 September 2026)</a:t>
            </a:r>
          </a:p>
          <a:p>
            <a:r>
              <a:t>- https://www.longton-st-oswalds.lancs.sch.uk/ (official school badge; accessed 2 September 2026)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3E54-73C5-475B-B8EB-FD42EB826B4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926E-04C0-4D1F-80BF-2F8F5B30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2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3E54-73C5-475B-B8EB-FD42EB826B4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926E-04C0-4D1F-80BF-2F8F5B30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97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3E54-73C5-475B-B8EB-FD42EB826B4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926E-04C0-4D1F-80BF-2F8F5B30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00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3E54-73C5-475B-B8EB-FD42EB826B4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926E-04C0-4D1F-80BF-2F8F5B30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004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3E54-73C5-475B-B8EB-FD42EB826B4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926E-04C0-4D1F-80BF-2F8F5B30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856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3E54-73C5-475B-B8EB-FD42EB826B4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926E-04C0-4D1F-80BF-2F8F5B30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673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3E54-73C5-475B-B8EB-FD42EB826B4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926E-04C0-4D1F-80BF-2F8F5B30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700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3E54-73C5-475B-B8EB-FD42EB826B4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926E-04C0-4D1F-80BF-2F8F5B30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837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3E54-73C5-475B-B8EB-FD42EB826B4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926E-04C0-4D1F-80BF-2F8F5B30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864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3E54-73C5-475B-B8EB-FD42EB826B4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926E-04C0-4D1F-80BF-2F8F5B30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7800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C3E54-73C5-475B-B8EB-FD42EB826B4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2926E-04C0-4D1F-80BF-2F8F5B30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433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672E6-2CC2-CFCF-4AFA-E6E72D1D4E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7B69C9-78C4-B9FB-16E0-4B7450D309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2D761-B0EE-967B-F6B3-18FA0DEF7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278E6-7083-B043-9409-E83F380BCB5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A1120-6B5F-5C3C-9898-72DA8A647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A2546-C3B4-2C4D-34B8-7FF63B77E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50CB2-F643-0840-BD08-D1E57A66C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72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8368A-E0B4-0069-ADA6-E7F14D1F4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D23DD-A1F8-A12D-75AB-BDFECEFC3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108F0-5081-70E5-7C15-6030D1CAD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278E6-7083-B043-9409-E83F380BCB5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2B09D-C750-EAA7-E447-BA16A3549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78ACE-54ED-0C5E-77ED-5831021F3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50CB2-F643-0840-BD08-D1E57A66C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704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9C001-743A-3788-92F7-D07209492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2C3F21-87EE-4F5B-ADEB-875F48320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AB1A83-8903-9B82-AEF0-B726F84DB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278E6-7083-B043-9409-E83F380BCB5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E59AB-00CB-CB65-A8E8-94394E37D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D4FF9-AE01-5844-B6BA-D8A002FE1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50CB2-F643-0840-BD08-D1E57A66C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22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8BCB5-9E58-009F-5BAD-486076E73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128E0-DF2B-837B-29D7-D610DF8B6D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33471F-8FCA-2DAC-E1D2-68C636CF86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D6768B-3DB9-6892-0BFD-5579F6567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278E6-7083-B043-9409-E83F380BCB5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63DE2B-72DC-CC13-145A-D6269C2AF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663A13-43A2-9F48-2F46-82DC614E4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50CB2-F643-0840-BD08-D1E57A66C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1289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A44E8-B317-1C2E-4193-786F9C14B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C8CE0-9220-0117-C4C8-CF0D4DD51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5963B4-3648-36C6-0C1C-3F978FBD96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24D8C3-A74D-6D4F-FF35-84CCBCABED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59F9D0-AA25-B4CC-D8F1-0B0C514163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CE57A8-2C85-0360-84BB-6F9B02DAB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278E6-7083-B043-9409-E83F380BCB5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C25DA5-2387-1132-EDAF-B5D8D483A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E901D4-FEEA-BB4D-4950-5F1D0C67F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50CB2-F643-0840-BD08-D1E57A66C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0008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D1421-6AD5-FACB-7B0E-BD948E6B4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294C6D-62B5-4269-3788-D4B8AE0BA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278E6-7083-B043-9409-E83F380BCB5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6258E5-748C-8970-0DDC-4B24928D2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94A0A4-238F-A4B6-BB30-ECF371AEC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50CB2-F643-0840-BD08-D1E57A66C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7531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67AD7F-2DF7-1DC1-388D-1469D3E0A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278E6-7083-B043-9409-E83F380BCB5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E1661E-FE47-7E3F-E5C9-E6427B821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F8C5B6-3DC0-73AC-7509-AEA74D01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50CB2-F643-0840-BD08-D1E57A66C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171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F6FD9-96CA-A8B7-970D-D0742789A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B277E-4BD1-7983-DBBF-6C1DE992D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F2BA5-69BB-3DF2-49BD-3F35423052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37D341-1B62-31E3-3266-AA17C6462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278E6-7083-B043-9409-E83F380BCB5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DB6B30-5057-1CA0-FD28-5864503CA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6E5BAA-6ABE-A8C8-CFF7-15F00FE50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50CB2-F643-0840-BD08-D1E57A66C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0783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A7AD1-DEB3-7DD8-2C12-C572070D9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2B7AFE-2781-B879-4195-858C79A22A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DDEF2-A1B8-E104-29AE-B70CF858C9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10B3A4-53D7-6428-D04E-3D9B02C52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278E6-7083-B043-9409-E83F380BCB5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3A90CA-B8A6-D080-B582-C2629059A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242D51-AFEC-8B71-9EFA-F957B0E38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50CB2-F643-0840-BD08-D1E57A66C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689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B45F9-4AEA-45F5-F3C4-6D939ECAB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91619B-E45C-C890-0909-86D7F5CDA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EADDC-873E-6D7B-63D2-4D9DE4EC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278E6-7083-B043-9409-E83F380BCB5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5F728-6F5B-3015-2132-349BA381C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DAFDBC-57A3-29AF-AD34-7B4F09D7C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50CB2-F643-0840-BD08-D1E57A66C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6917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03D7A4-8B18-86EA-98AD-E546C20206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8F1CF5-A4DC-CB59-4179-12619850A2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51BC89-EA8F-1B93-671B-A83CD8E3E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278E6-7083-B043-9409-E83F380BCB5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CD678-F4AB-4783-913B-B653CD1FA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F4A58-A2EC-B467-280B-227A2885D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50CB2-F643-0840-BD08-D1E57A66C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3150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314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C3E54-73C5-475B-B8EB-FD42EB826B4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2926E-04C0-4D1F-80BF-2F8F5B30F7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823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E2FEAF-D7B0-12B9-DFB5-29301D17C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7B6A7E-2F8A-7DFA-CD51-71CF88F9D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9D36B1-DA81-D7BF-C8FC-D9FC27B3FA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278E6-7083-B043-9409-E83F380BCB5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74F74-5B57-3869-1BA6-B29F22FC04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87C70-6FAF-C98A-D80F-C53D610E22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50CB2-F643-0840-BD08-D1E57A66C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77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5250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33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171450" indent="-171450" algn="l">
        <a:lnSpc>
          <a:spcPct val="90000"/>
        </a:lnSpc>
        <a:spcBef>
          <a:spcPts val="750"/>
        </a:spcBef>
        <a:buChar char="•"/>
        <a:defRPr sz="2100">
          <a:solidFill>
            <a:schemeClr val="tx1"/>
          </a:solidFill>
          <a:latin typeface="+mn-lt"/>
          <a:ea typeface="+mn-lt"/>
          <a:cs typeface="+mn-lt"/>
        </a:defRPr>
      </a:lvl1pPr>
      <a:lvl2pPr marL="514350" indent="-171450" algn="l">
        <a:lnSpc>
          <a:spcPct val="90000"/>
        </a:lnSpc>
        <a:spcBef>
          <a:spcPts val="375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857250" indent="-171450" algn="l">
        <a:lnSpc>
          <a:spcPct val="90000"/>
        </a:lnSpc>
        <a:spcBef>
          <a:spcPts val="375"/>
        </a:spcBef>
        <a:buChar char="•"/>
        <a:defRPr sz="1500">
          <a:solidFill>
            <a:schemeClr val="tx1"/>
          </a:solidFill>
          <a:latin typeface="+mn-lt"/>
          <a:ea typeface="+mn-lt"/>
          <a:cs typeface="+mn-lt"/>
        </a:defRPr>
      </a:lvl3pPr>
      <a:lvl4pPr marL="1200150" indent="-171450" algn="l">
        <a:lnSpc>
          <a:spcPct val="90000"/>
        </a:lnSpc>
        <a:spcBef>
          <a:spcPts val="375"/>
        </a:spcBef>
        <a:buChar char="•"/>
        <a:defRPr sz="1350">
          <a:solidFill>
            <a:schemeClr val="tx1"/>
          </a:solidFill>
          <a:latin typeface="+mn-lt"/>
          <a:ea typeface="+mn-lt"/>
          <a:cs typeface="+mn-lt"/>
        </a:defRPr>
      </a:lvl4pPr>
      <a:lvl5pPr marL="1543050" indent="-171450" algn="l">
        <a:lnSpc>
          <a:spcPct val="90000"/>
        </a:lnSpc>
        <a:spcBef>
          <a:spcPts val="375"/>
        </a:spcBef>
        <a:buChar char="•"/>
        <a:defRPr sz="1350">
          <a:solidFill>
            <a:schemeClr val="tx1"/>
          </a:solidFill>
          <a:latin typeface="+mn-lt"/>
          <a:ea typeface="+mn-lt"/>
          <a:cs typeface="+mn-lt"/>
        </a:defRPr>
      </a:lvl5pPr>
      <a:lvl6pPr marL="1885950" indent="-171450" algn="l">
        <a:lnSpc>
          <a:spcPct val="90000"/>
        </a:lnSpc>
        <a:spcBef>
          <a:spcPts val="375"/>
        </a:spcBef>
        <a:buChar char="•"/>
        <a:defRPr sz="1350">
          <a:solidFill>
            <a:schemeClr val="tx1"/>
          </a:solidFill>
          <a:latin typeface="+mn-lt"/>
          <a:ea typeface="+mn-lt"/>
          <a:cs typeface="+mn-lt"/>
        </a:defRPr>
      </a:lvl6pPr>
      <a:lvl7pPr marL="2228850" indent="-171450" algn="l">
        <a:lnSpc>
          <a:spcPct val="90000"/>
        </a:lnSpc>
        <a:spcBef>
          <a:spcPts val="375"/>
        </a:spcBef>
        <a:buChar char="•"/>
        <a:defRPr sz="1350">
          <a:solidFill>
            <a:schemeClr val="tx1"/>
          </a:solidFill>
          <a:latin typeface="+mn-lt"/>
          <a:ea typeface="+mn-lt"/>
          <a:cs typeface="+mn-lt"/>
        </a:defRPr>
      </a:lvl7pPr>
      <a:lvl8pPr marL="2571750" indent="-171450" algn="l">
        <a:lnSpc>
          <a:spcPct val="90000"/>
        </a:lnSpc>
        <a:spcBef>
          <a:spcPts val="375"/>
        </a:spcBef>
        <a:buChar char="•"/>
        <a:defRPr sz="1350">
          <a:solidFill>
            <a:schemeClr val="tx1"/>
          </a:solidFill>
          <a:latin typeface="+mn-lt"/>
          <a:ea typeface="+mn-lt"/>
          <a:cs typeface="+mn-lt"/>
        </a:defRPr>
      </a:lvl8pPr>
      <a:lvl9pPr marL="2914650" indent="-171450" algn="l">
        <a:lnSpc>
          <a:spcPct val="90000"/>
        </a:lnSpc>
        <a:spcBef>
          <a:spcPts val="375"/>
        </a:spcBef>
        <a:buChar char="•"/>
        <a:defRPr sz="135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350">
          <a:solidFill>
            <a:schemeClr val="tx1"/>
          </a:solidFill>
          <a:latin typeface="+mn-lt"/>
          <a:ea typeface="+mn-lt"/>
          <a:cs typeface="+mn-lt"/>
        </a:defRPr>
      </a:lvl1pPr>
      <a:lvl2pPr marL="342900" algn="l">
        <a:buNone/>
        <a:defRPr sz="1350">
          <a:solidFill>
            <a:schemeClr val="tx1"/>
          </a:solidFill>
          <a:latin typeface="+mn-lt"/>
          <a:ea typeface="+mn-lt"/>
          <a:cs typeface="+mn-lt"/>
        </a:defRPr>
      </a:lvl2pPr>
      <a:lvl3pPr marL="685800" algn="l">
        <a:buNone/>
        <a:defRPr sz="1350">
          <a:solidFill>
            <a:schemeClr val="tx1"/>
          </a:solidFill>
          <a:latin typeface="+mn-lt"/>
          <a:ea typeface="+mn-lt"/>
          <a:cs typeface="+mn-lt"/>
        </a:defRPr>
      </a:lvl3pPr>
      <a:lvl4pPr marL="1028700" algn="l">
        <a:buNone/>
        <a:defRPr sz="1350">
          <a:solidFill>
            <a:schemeClr val="tx1"/>
          </a:solidFill>
          <a:latin typeface="+mn-lt"/>
          <a:ea typeface="+mn-lt"/>
          <a:cs typeface="+mn-lt"/>
        </a:defRPr>
      </a:lvl4pPr>
      <a:lvl5pPr marL="1371600" algn="l">
        <a:buNone/>
        <a:defRPr sz="1350">
          <a:solidFill>
            <a:schemeClr val="tx1"/>
          </a:solidFill>
          <a:latin typeface="+mn-lt"/>
          <a:ea typeface="+mn-lt"/>
          <a:cs typeface="+mn-lt"/>
        </a:defRPr>
      </a:lvl5pPr>
      <a:lvl6pPr marL="1714500" algn="l">
        <a:buNone/>
        <a:defRPr sz="1350">
          <a:solidFill>
            <a:schemeClr val="tx1"/>
          </a:solidFill>
          <a:latin typeface="+mn-lt"/>
          <a:ea typeface="+mn-lt"/>
          <a:cs typeface="+mn-lt"/>
        </a:defRPr>
      </a:lvl6pPr>
      <a:lvl7pPr marL="2057400" algn="l">
        <a:buNone/>
        <a:defRPr sz="1350">
          <a:solidFill>
            <a:schemeClr val="tx1"/>
          </a:solidFill>
          <a:latin typeface="+mn-lt"/>
          <a:ea typeface="+mn-lt"/>
          <a:cs typeface="+mn-lt"/>
        </a:defRPr>
      </a:lvl7pPr>
      <a:lvl8pPr marL="2400300" algn="l">
        <a:buNone/>
        <a:defRPr sz="1350">
          <a:solidFill>
            <a:schemeClr val="tx1"/>
          </a:solidFill>
          <a:latin typeface="+mn-lt"/>
          <a:ea typeface="+mn-lt"/>
          <a:cs typeface="+mn-lt"/>
        </a:defRPr>
      </a:lvl8pPr>
      <a:lvl9pPr marL="2743200" algn="l">
        <a:buNone/>
        <a:defRPr sz="135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longton-st-oswalds.lancs.sch.uk/page/safeguarding/122783" TargetMode="Externa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7523" y="3677574"/>
            <a:ext cx="85689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latin typeface="Gabriola" panose="04040605051002020D02" pitchFamily="82" charset="0"/>
              </a:rPr>
              <a:t>Welcome to Year 3</a:t>
            </a:r>
          </a:p>
          <a:p>
            <a:pPr algn="ctr"/>
            <a:r>
              <a:rPr lang="en-GB" sz="6600" dirty="0">
                <a:latin typeface="Gabriola" panose="04040605051002020D02" pitchFamily="82" charset="0"/>
              </a:rPr>
              <a:t>2026-2027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E29969-0974-ED18-E321-1276A990B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89" y="107684"/>
            <a:ext cx="8160421" cy="279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976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31540" y="1833232"/>
            <a:ext cx="82809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4400" dirty="0">
              <a:latin typeface="Comic Sans MS" panose="030F0702030302020204" pitchFamily="66" charset="0"/>
            </a:endParaRPr>
          </a:p>
          <a:p>
            <a:pPr algn="ctr"/>
            <a:endParaRPr lang="en-GB" sz="4400" dirty="0">
              <a:latin typeface="Comic Sans MS" panose="030F0702030302020204" pitchFamily="66" charset="0"/>
            </a:endParaRPr>
          </a:p>
          <a:p>
            <a:endParaRPr lang="en-GB" sz="4400" dirty="0">
              <a:latin typeface="Comic Sans MS" panose="030F0702030302020204" pitchFamily="66" charset="0"/>
            </a:endParaRPr>
          </a:p>
          <a:p>
            <a:endParaRPr lang="en-GB" sz="4400" dirty="0">
              <a:latin typeface="Comic Sans MS" panose="030F0702030302020204" pitchFamily="66" charset="0"/>
            </a:endParaRPr>
          </a:p>
          <a:p>
            <a:pPr algn="ctr"/>
            <a:r>
              <a:rPr lang="en-GB" sz="4400" dirty="0">
                <a:latin typeface="Gabriola" panose="04040605051002020D02" pitchFamily="82" charset="0"/>
              </a:rPr>
              <a:t>Mrs Armstrong		Mrs Woof</a:t>
            </a:r>
          </a:p>
          <a:p>
            <a:pPr algn="ctr"/>
            <a:r>
              <a:rPr lang="en-GB" sz="4400" dirty="0">
                <a:latin typeface="Gabriola" panose="04040605051002020D02" pitchFamily="82" charset="0"/>
              </a:rPr>
              <a:t>Mrs O’Neill</a:t>
            </a:r>
          </a:p>
        </p:txBody>
      </p:sp>
      <p:pic>
        <p:nvPicPr>
          <p:cNvPr id="1026" name="Picture 2" descr="Year 3 – Buckstones Primary School">
            <a:extLst>
              <a:ext uri="{FF2B5EF4-FFF2-40B4-BE49-F238E27FC236}">
                <a16:creationId xmlns:a16="http://schemas.microsoft.com/office/drawing/2014/main" id="{A1FAF837-DE7F-48F3-8A24-5BB026673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03" y="873976"/>
            <a:ext cx="9035834" cy="313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116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117693"/>
            <a:ext cx="8352928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Gabriola" panose="04040605051002020D02" pitchFamily="82" charset="0"/>
              </a:rPr>
              <a:t>Your child as a learner in Year 3</a:t>
            </a:r>
          </a:p>
          <a:p>
            <a:r>
              <a:rPr lang="en-GB" sz="2800" dirty="0">
                <a:latin typeface="Gabriola" panose="04040605051002020D02" pitchFamily="82" charset="0"/>
              </a:rPr>
              <a:t>We will nurture the following personal skills and attitudes:</a:t>
            </a:r>
          </a:p>
          <a:p>
            <a:endParaRPr lang="en-GB" sz="2800" dirty="0">
              <a:latin typeface="Gabriola" panose="04040605051002020D02" pitchFamily="8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Gabriola" panose="04040605051002020D02" pitchFamily="82" charset="0"/>
              </a:rPr>
              <a:t>Independence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Gabriola" panose="04040605051002020D02" pitchFamily="82" charset="0"/>
              </a:rPr>
              <a:t>Self-confidence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Gabriola" panose="04040605051002020D02" pitchFamily="82" charset="0"/>
              </a:rPr>
              <a:t>Self-esteem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Gabriola" panose="04040605051002020D02" pitchFamily="82" charset="0"/>
              </a:rPr>
              <a:t>Resilience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Gabriola" panose="04040605051002020D02" pitchFamily="82" charset="0"/>
              </a:rPr>
              <a:t>Initiative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Gabriola" panose="04040605051002020D02" pitchFamily="82" charset="0"/>
              </a:rPr>
              <a:t>Problem solving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Gabriola" panose="04040605051002020D02" pitchFamily="82" charset="0"/>
              </a:rPr>
              <a:t>Enthusiasm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Gabriola" panose="04040605051002020D02" pitchFamily="82" charset="0"/>
              </a:rPr>
              <a:t>Opinion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Gabriola" panose="04040605051002020D02" pitchFamily="82" charset="0"/>
              </a:rPr>
              <a:t>Positive mindset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6A71D49-2D4C-E6F0-4BA5-4B7C65660A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340" y="2342762"/>
            <a:ext cx="4211834" cy="279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845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7692" y="190922"/>
            <a:ext cx="8352928" cy="5951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Gabriola" panose="04040605051002020D02" pitchFamily="82" charset="0"/>
              </a:rPr>
              <a:t>How will your child learn in Year 3?</a:t>
            </a:r>
          </a:p>
          <a:p>
            <a:endParaRPr lang="en-GB" sz="3600" dirty="0">
              <a:latin typeface="Gabriola" panose="04040605051002020D02" pitchFamily="82" charset="0"/>
            </a:endParaRPr>
          </a:p>
          <a:p>
            <a:endParaRPr lang="en-GB" sz="1100" dirty="0">
              <a:latin typeface="Gabriola" panose="04040605051002020D02" pitchFamily="82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Gabriola" panose="04040605051002020D02" pitchFamily="82" charset="0"/>
              </a:rPr>
              <a:t>Listening attentively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Gabriola" panose="04040605051002020D02" pitchFamily="82" charset="0"/>
              </a:rPr>
              <a:t>Sharing ideas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Gabriola" panose="04040605051002020D02" pitchFamily="82" charset="0"/>
              </a:rPr>
              <a:t>Working within groups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Gabriola" panose="04040605051002020D02" pitchFamily="82" charset="0"/>
              </a:rPr>
              <a:t>Working individually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Gabriola" panose="04040605051002020D02" pitchFamily="82" charset="0"/>
              </a:rPr>
              <a:t>Reading and research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Gabriola" panose="04040605051002020D02" pitchFamily="82" charset="0"/>
              </a:rPr>
              <a:t>Thinking skills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800" dirty="0">
                <a:latin typeface="Gabriola" panose="04040605051002020D02" pitchFamily="82" charset="0"/>
              </a:rPr>
              <a:t>Recording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B895102-56ED-906B-CE55-1B000A943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226" y="2607487"/>
            <a:ext cx="3701018" cy="222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687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/>
          </p:cNvSpPr>
          <p:nvPr/>
        </p:nvSpPr>
        <p:spPr>
          <a:xfrm>
            <a:off x="549841" y="0"/>
            <a:ext cx="8361238" cy="5695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Clr>
                <a:schemeClr val="accent3"/>
              </a:buClr>
              <a:buNone/>
              <a:defRPr/>
            </a:pPr>
            <a:r>
              <a:rPr lang="en-GB" sz="5100" u="sng" dirty="0">
                <a:latin typeface="Gabriola" panose="04040605051002020D02" pitchFamily="82" charset="0"/>
              </a:rPr>
              <a:t>Curriculum</a:t>
            </a:r>
          </a:p>
          <a:p>
            <a:pPr marL="109728" indent="0">
              <a:buClr>
                <a:schemeClr val="accent3"/>
              </a:buClr>
              <a:buNone/>
              <a:defRPr/>
            </a:pP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BFEC4F-CA65-4CD1-85AE-4DA82AF64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791" y="980728"/>
            <a:ext cx="7884368" cy="55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5771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674400"/>
            <a:ext cx="8568952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u="sng" dirty="0">
                <a:latin typeface="Gabriola" panose="04040605051002020D02" pitchFamily="82" charset="0"/>
              </a:rPr>
              <a:t>English</a:t>
            </a:r>
          </a:p>
          <a:p>
            <a:pPr algn="ctr"/>
            <a:endParaRPr lang="en-GB" sz="1600" dirty="0">
              <a:latin typeface="Gabriola" panose="04040605051002020D02" pitchFamily="8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>
                <a:latin typeface="Gabriola" panose="04040605051002020D02" pitchFamily="82" charset="0"/>
              </a:rPr>
              <a:t>Reading in many different contexts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>
                <a:latin typeface="Gabriola" panose="04040605051002020D02" pitchFamily="82" charset="0"/>
              </a:rPr>
              <a:t>Class novels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>
                <a:latin typeface="Gabriola" panose="04040605051002020D02" pitchFamily="82" charset="0"/>
              </a:rPr>
              <a:t>Writing related to the class novel and cross curricular opportunities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>
                <a:latin typeface="Gabriola" panose="04040605051002020D02" pitchFamily="82" charset="0"/>
              </a:rPr>
              <a:t>Spelling rules through games and activities daily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>
                <a:latin typeface="Gabriola" panose="04040605051002020D02" pitchFamily="82" charset="0"/>
              </a:rPr>
              <a:t>Handwriting (cursive)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>
                <a:latin typeface="Gabriola" panose="04040605051002020D02" pitchFamily="82" charset="0"/>
              </a:rPr>
              <a:t>Grammar and punctuation</a:t>
            </a:r>
          </a:p>
          <a:p>
            <a:pPr marL="457200" indent="-457200">
              <a:buFontTx/>
              <a:buChar char="-"/>
            </a:pPr>
            <a:endParaRPr lang="en-GB" sz="3200" dirty="0">
              <a:latin typeface="Comic Sans MS" panose="030F0702030302020204" pitchFamily="66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4B9A296-57ED-6343-96E0-EFBF8DA457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422" y="4293096"/>
            <a:ext cx="2396645" cy="239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36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0345" y="680018"/>
            <a:ext cx="8496944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u="sng" dirty="0">
                <a:latin typeface="Gabriola" panose="04040605051002020D02" pitchFamily="82" charset="0"/>
              </a:rPr>
              <a:t>Maths</a:t>
            </a:r>
          </a:p>
          <a:p>
            <a:endParaRPr lang="en-GB" sz="2400" dirty="0">
              <a:latin typeface="Gabriola" panose="04040605051002020D02" pitchFamily="82" charset="0"/>
            </a:endParaRPr>
          </a:p>
          <a:p>
            <a:pPr marL="566928" indent="-457200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Gabriola" panose="04040605051002020D02" pitchFamily="82" charset="0"/>
              </a:rPr>
              <a:t>Red Rose Mastery Scheme</a:t>
            </a:r>
          </a:p>
          <a:p>
            <a:pPr marL="566928" indent="-457200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Gabriola" panose="04040605051002020D02" pitchFamily="82" charset="0"/>
              </a:rPr>
              <a:t>Mental methods</a:t>
            </a:r>
          </a:p>
          <a:p>
            <a:pPr marL="566928" indent="-457200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Gabriola" panose="04040605051002020D02" pitchFamily="82" charset="0"/>
              </a:rPr>
              <a:t>Written methods</a:t>
            </a:r>
          </a:p>
          <a:p>
            <a:pPr marL="566928" indent="-457200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Gabriola" panose="04040605051002020D02" pitchFamily="82" charset="0"/>
              </a:rPr>
              <a:t>Place Value</a:t>
            </a:r>
          </a:p>
          <a:p>
            <a:pPr marL="566928" indent="-457200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Gabriola" panose="04040605051002020D02" pitchFamily="82" charset="0"/>
              </a:rPr>
              <a:t>Problem Solving and reasoning – Deeper Learning</a:t>
            </a:r>
          </a:p>
          <a:p>
            <a:pPr marL="566928" indent="-457200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Gabriola" panose="04040605051002020D02" pitchFamily="82" charset="0"/>
              </a:rPr>
              <a:t>Table Facts</a:t>
            </a:r>
          </a:p>
          <a:p>
            <a:pPr marL="886968" lvl="1" indent="-457200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Gabriola" panose="04040605051002020D02" pitchFamily="82" charset="0"/>
              </a:rPr>
              <a:t>x2, x5, x10, x3, x4, x8 </a:t>
            </a:r>
          </a:p>
          <a:p>
            <a:pPr marL="536575" lvl="1" indent="-457200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Gabriola" panose="04040605051002020D02" pitchFamily="82" charset="0"/>
              </a:rPr>
              <a:t>Number Facts</a:t>
            </a:r>
          </a:p>
          <a:p>
            <a:pPr marL="536575" lvl="1" indent="-449263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Gabriola" panose="04040605051002020D02" pitchFamily="82" charset="0"/>
              </a:rPr>
              <a:t>Number bonds to 20 / 100</a:t>
            </a:r>
          </a:p>
          <a:p>
            <a:pPr marL="685800" lvl="1" indent="-256032">
              <a:buClr>
                <a:schemeClr val="accent3"/>
              </a:buClr>
              <a:buFont typeface="Wingdings 3"/>
              <a:buChar char=""/>
              <a:defRPr/>
            </a:pPr>
            <a:endParaRPr lang="en-GB" sz="2800" dirty="0">
              <a:latin typeface="Comic Sans MS" panose="030F0702030302020204" pitchFamily="66" charset="0"/>
            </a:endParaRPr>
          </a:p>
          <a:p>
            <a:endParaRPr lang="en-GB" sz="4000" dirty="0">
              <a:latin typeface="Comic Sans MS" panose="030F0702030302020204" pitchFamily="66" charset="0"/>
            </a:endParaRPr>
          </a:p>
        </p:txBody>
      </p:sp>
      <p:pic>
        <p:nvPicPr>
          <p:cNvPr id="6" name="Picture 8" descr="http://www.radyrcs.com/_files/images/B642DF5C97E0831CE3B3CAE6C1A755C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17299" y="373102"/>
            <a:ext cx="2362190" cy="2143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7506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9344" y="107037"/>
            <a:ext cx="868634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u="sng" dirty="0">
                <a:latin typeface="Gabriola" panose="04040605051002020D02" pitchFamily="82" charset="0"/>
              </a:rPr>
              <a:t>Religious Education           </a:t>
            </a:r>
          </a:p>
          <a:p>
            <a:r>
              <a:rPr lang="en-GB" sz="3200" dirty="0">
                <a:latin typeface="Gabriola" panose="04040605051002020D02" pitchFamily="82" charset="0"/>
              </a:rPr>
              <a:t>          To know You more clearly </a:t>
            </a:r>
          </a:p>
          <a:p>
            <a:pPr algn="ctr"/>
            <a:endParaRPr lang="en-GB" sz="3200" dirty="0">
              <a:latin typeface="Gabriola" panose="04040605051002020D02" pitchFamily="82" charset="0"/>
            </a:endParaRPr>
          </a:p>
          <a:p>
            <a:pPr algn="ctr"/>
            <a:endParaRPr lang="en-GB" sz="3200" dirty="0">
              <a:latin typeface="Comic Sans MS" panose="030F0702030302020204" pitchFamily="66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458199" y="1674674"/>
            <a:ext cx="4274274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400" dirty="0">
                <a:latin typeface="Gabriola" panose="04040605051002020D02" pitchFamily="82" charset="0"/>
              </a:rPr>
              <a:t>Autumn Term</a:t>
            </a:r>
            <a:r>
              <a:rPr lang="en-GB" altLang="en-US" sz="2400" dirty="0">
                <a:latin typeface="Gabriola" panose="04040605051002020D02" pitchFamily="82" charset="0"/>
              </a:rPr>
              <a:t> 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en-US" sz="2400" dirty="0">
                <a:latin typeface="Gabriola" panose="04040605051002020D02" pitchFamily="82" charset="0"/>
              </a:rPr>
              <a:t>Creation and Covenant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en-US" sz="2400" dirty="0">
                <a:latin typeface="Gabriola" panose="04040605051002020D02" pitchFamily="82" charset="0"/>
              </a:rPr>
              <a:t>Prophecy and Promise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GB" altLang="en-US" sz="1800" dirty="0">
              <a:latin typeface="Gabriola" panose="04040605051002020D02" pitchFamily="82" charset="0"/>
            </a:endParaRPr>
          </a:p>
          <a:p>
            <a:pPr lvl="2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GB" altLang="en-US" sz="1800" dirty="0">
              <a:latin typeface="Comic Sans MS" panose="030F0702030302020204" pitchFamily="66" charset="0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458199" y="3143514"/>
            <a:ext cx="3672416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400" dirty="0">
                <a:latin typeface="Gabriola" panose="04040605051002020D02" pitchFamily="82" charset="0"/>
              </a:rPr>
              <a:t>Spring Term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en-US" sz="2400" dirty="0">
                <a:latin typeface="Gabriola" panose="04040605051002020D02" pitchFamily="82" charset="0"/>
              </a:rPr>
              <a:t> Galilee to Jerusalem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en-US" sz="2400" dirty="0">
                <a:latin typeface="Gabriola" panose="04040605051002020D02" pitchFamily="82" charset="0"/>
              </a:rPr>
              <a:t> Desert to Garden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1458199" y="4849627"/>
            <a:ext cx="4103525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400" dirty="0">
                <a:latin typeface="Gabriola" panose="04040605051002020D02" pitchFamily="82" charset="0"/>
              </a:rPr>
              <a:t>Summer Term</a:t>
            </a:r>
            <a:endParaRPr lang="en-GB" altLang="en-US" sz="2400" dirty="0">
              <a:latin typeface="Gabriola" panose="04040605051002020D02" pitchFamily="82" charset="0"/>
            </a:endParaRPr>
          </a:p>
          <a:p>
            <a:pPr lvl="2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en-US" sz="2400" dirty="0">
                <a:latin typeface="Gabriola" panose="04040605051002020D02" pitchFamily="82" charset="0"/>
              </a:rPr>
              <a:t> To the ends of the Earth</a:t>
            </a:r>
          </a:p>
          <a:p>
            <a:pPr lvl="2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en-US" sz="2400" dirty="0">
                <a:latin typeface="Gabriola" panose="04040605051002020D02" pitchFamily="82" charset="0"/>
              </a:rPr>
              <a:t> Dialogue and Encounter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FC75B8-1FB4-A845-8260-A9456CF264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661" y="3736778"/>
            <a:ext cx="3746339" cy="301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3586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5658" y="1471163"/>
            <a:ext cx="859268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3200" dirty="0">
                <a:latin typeface="Gabriola" panose="04040605051002020D02" pitchFamily="82" charset="0"/>
              </a:rPr>
              <a:t>Children are responsible for changing their books when they have finished them. Mrs Woof and Mrs O’Neill will always be there to help. </a:t>
            </a:r>
            <a:endParaRPr lang="en-GB" altLang="en-US" sz="3200" b="1" dirty="0">
              <a:latin typeface="Gabriola" panose="04040605051002020D02" pitchFamily="82" charset="0"/>
            </a:endParaRPr>
          </a:p>
          <a:p>
            <a:pPr lvl="1">
              <a:buFont typeface="Wingdings 2" panose="05020102010507070707" pitchFamily="18" charset="2"/>
              <a:buChar char=""/>
            </a:pPr>
            <a:endParaRPr lang="en-GB" altLang="en-US" sz="3200" b="1" dirty="0">
              <a:latin typeface="Gabriola" panose="04040605051002020D02" pitchFamily="8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3200" dirty="0">
                <a:latin typeface="Gabriola" panose="04040605051002020D02" pitchFamily="82" charset="0"/>
              </a:rPr>
              <a:t> Please ensure the reading diary is </a:t>
            </a:r>
            <a:r>
              <a:rPr lang="en-GB" altLang="en-US" sz="3200" u="sng" dirty="0">
                <a:latin typeface="Gabriola" panose="04040605051002020D02" pitchFamily="82" charset="0"/>
              </a:rPr>
              <a:t>signed</a:t>
            </a:r>
            <a:r>
              <a:rPr lang="en-GB" altLang="en-US" sz="3200" dirty="0">
                <a:latin typeface="Gabriola" panose="04040605051002020D02" pitchFamily="82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altLang="en-US" sz="3200" dirty="0">
              <a:latin typeface="Gabriola" panose="04040605051002020D02" pitchFamily="8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3200" dirty="0">
                <a:latin typeface="Gabriola" panose="04040605051002020D02" pitchFamily="82" charset="0"/>
              </a:rPr>
              <a:t> Please make sure your child’s book is in their bag every day.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altLang="en-US" sz="3200" dirty="0">
              <a:latin typeface="Gabriola" panose="04040605051002020D02" pitchFamily="8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3200" dirty="0">
                <a:latin typeface="Gabriola" panose="04040605051002020D02" pitchFamily="82" charset="0"/>
              </a:rPr>
              <a:t>Your child should read at home </a:t>
            </a:r>
            <a:r>
              <a:rPr lang="en-GB" altLang="en-US" sz="3200" b="1" dirty="0">
                <a:latin typeface="Gabriola" panose="04040605051002020D02" pitchFamily="82" charset="0"/>
              </a:rPr>
              <a:t>every night</a:t>
            </a:r>
            <a:r>
              <a:rPr lang="en-GB" altLang="en-US" sz="3200" dirty="0">
                <a:latin typeface="Gabriola" panose="04040605051002020D02" pitchFamily="82" charset="0"/>
              </a:rPr>
              <a:t>, to a parent or carer, grandparent, sibling or friend.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75856" y="350345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u="sng" dirty="0">
                <a:latin typeface="Gabriola" panose="04040605051002020D02" pitchFamily="82" charset="0"/>
              </a:rPr>
              <a:t>Reading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7F5D75-6B7C-BC29-7F3F-58E061D4A4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776" y="-11371"/>
            <a:ext cx="2135792" cy="153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10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D8381A-7B0E-51A7-936E-E5FB5ECDA6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5949" y="-437931"/>
            <a:ext cx="10852115" cy="72116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63688" y="-79653"/>
            <a:ext cx="5616624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>
                <a:latin typeface="Gabriola" panose="04040605051002020D02" pitchFamily="82" charset="0"/>
              </a:rPr>
              <a:t>Timetable</a:t>
            </a:r>
          </a:p>
          <a:p>
            <a:pPr algn="ctr"/>
            <a:endParaRPr lang="en-GB" sz="1500" dirty="0">
              <a:latin typeface="Gabriola" panose="04040605051002020D02" pitchFamily="82" charset="0"/>
            </a:endParaRPr>
          </a:p>
          <a:p>
            <a:pPr algn="ctr"/>
            <a:r>
              <a:rPr lang="en-GB" sz="2800" dirty="0">
                <a:latin typeface="Gabriola" panose="04040605051002020D02" pitchFamily="82" charset="0"/>
              </a:rPr>
              <a:t>English and Maths every day.</a:t>
            </a:r>
          </a:p>
          <a:p>
            <a:pPr algn="ctr"/>
            <a:endParaRPr lang="en-GB" sz="1500" dirty="0">
              <a:latin typeface="Gabriola" panose="04040605051002020D02" pitchFamily="82" charset="0"/>
            </a:endParaRPr>
          </a:p>
          <a:p>
            <a:pPr algn="ctr"/>
            <a:r>
              <a:rPr lang="en-GB" sz="2800" dirty="0">
                <a:latin typeface="Gabriola" panose="04040605051002020D02" pitchFamily="82" charset="0"/>
              </a:rPr>
              <a:t>R.E. and collective worship every week. </a:t>
            </a:r>
          </a:p>
          <a:p>
            <a:pPr algn="ctr"/>
            <a:endParaRPr lang="en-GB" sz="1500" dirty="0">
              <a:latin typeface="Gabriola" panose="04040605051002020D02" pitchFamily="82" charset="0"/>
            </a:endParaRPr>
          </a:p>
          <a:p>
            <a:pPr algn="ctr"/>
            <a:r>
              <a:rPr lang="en-GB" sz="2800" dirty="0">
                <a:latin typeface="Gabriola" panose="04040605051002020D02" pitchFamily="82" charset="0"/>
              </a:rPr>
              <a:t>P.E. (swimming) is on a Wednesday morning during the Autumn term.</a:t>
            </a:r>
          </a:p>
          <a:p>
            <a:pPr algn="ctr"/>
            <a:endParaRPr lang="en-GB" sz="1500" dirty="0">
              <a:latin typeface="Gabriola" panose="04040605051002020D02" pitchFamily="82" charset="0"/>
            </a:endParaRPr>
          </a:p>
          <a:p>
            <a:pPr algn="ctr"/>
            <a:r>
              <a:rPr lang="en-GB" sz="2800" dirty="0">
                <a:latin typeface="Gabriola" panose="04040605051002020D02" pitchFamily="82" charset="0"/>
              </a:rPr>
              <a:t>French and Music are taught once a week.</a:t>
            </a:r>
          </a:p>
          <a:p>
            <a:pPr algn="ctr"/>
            <a:endParaRPr lang="en-GB" sz="1500" dirty="0">
              <a:latin typeface="Gabriola" panose="04040605051002020D02" pitchFamily="82" charset="0"/>
            </a:endParaRPr>
          </a:p>
          <a:p>
            <a:pPr algn="ctr"/>
            <a:r>
              <a:rPr lang="en-GB" sz="2800" dirty="0">
                <a:latin typeface="Gabriola" panose="04040605051002020D02" pitchFamily="82" charset="0"/>
              </a:rPr>
              <a:t>PSHE, Science, Art, Geography, History, DT and Computing are taught termly.</a:t>
            </a:r>
          </a:p>
          <a:p>
            <a:pPr algn="ctr"/>
            <a:endParaRPr lang="en-GB" sz="1500" dirty="0">
              <a:latin typeface="Gabriola" panose="04040605051002020D02" pitchFamily="82" charset="0"/>
            </a:endParaRPr>
          </a:p>
          <a:p>
            <a:pPr algn="ctr"/>
            <a:r>
              <a:rPr lang="en-GB" sz="2800" dirty="0">
                <a:latin typeface="Gabriola" panose="04040605051002020D02" pitchFamily="82" charset="0"/>
              </a:rPr>
              <a:t>Forest School on Monday afternoons (Autumn 1 only)</a:t>
            </a:r>
          </a:p>
          <a:p>
            <a:pPr algn="ctr"/>
            <a:endParaRPr lang="en-GB" sz="1500" dirty="0">
              <a:latin typeface="Gabriola" panose="04040605051002020D02" pitchFamily="82" charset="0"/>
            </a:endParaRPr>
          </a:p>
          <a:p>
            <a:pPr algn="ctr"/>
            <a:r>
              <a:rPr lang="en-GB" sz="2800" dirty="0">
                <a:latin typeface="Gabriola" panose="04040605051002020D02" pitchFamily="82" charset="0"/>
              </a:rPr>
              <a:t>Home Practice on the school website on Fridays. </a:t>
            </a: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991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65854"/>
            <a:ext cx="864096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Gabriola" panose="04040605051002020D02" pitchFamily="82" charset="0"/>
              </a:rPr>
              <a:t>What to bring:</a:t>
            </a:r>
          </a:p>
          <a:p>
            <a:endParaRPr lang="en-GB" dirty="0">
              <a:latin typeface="Gabriola" panose="04040605051002020D02" pitchFamily="8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Gabriola" panose="04040605051002020D02" pitchFamily="82" charset="0"/>
              </a:rPr>
              <a:t>A warm, waterproof coat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Gabriola" panose="04040605051002020D02" pitchFamily="82" charset="0"/>
              </a:rPr>
              <a:t>Reading book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Gabriola" panose="04040605051002020D02" pitchFamily="82" charset="0"/>
              </a:rPr>
              <a:t>Water bottle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Gabriola" panose="04040605051002020D02" pitchFamily="82" charset="0"/>
              </a:rPr>
              <a:t>Wellies for Forest School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Gabriola" panose="04040605051002020D02" pitchFamily="82" charset="0"/>
              </a:rPr>
              <a:t>Fruit snack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Gabriola" panose="04040605051002020D02" pitchFamily="82" charset="0"/>
              </a:rPr>
              <a:t>P.E. kit should be in school every day. Children can wear trainers for outdoor sessions but they still need black pumps for inside.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Gabriola" panose="04040605051002020D02" pitchFamily="82" charset="0"/>
              </a:rPr>
              <a:t>Swimming kit on Wednesdays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Gabriola" panose="04040605051002020D02" pitchFamily="82" charset="0"/>
              </a:rPr>
              <a:t>Ensure any medication is in school.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latin typeface="Gabriola" panose="04040605051002020D02" pitchFamily="82" charset="0"/>
              </a:rPr>
              <a:t>Name in everything.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1082F7-D7CA-EA58-BB42-B8A9C3333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71699"/>
            <a:ext cx="2513503" cy="274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027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82815-01D7-414E-BE1A-E132657AF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u="sng" dirty="0">
                <a:latin typeface="Gabriola" panose="04040605051002020D02" pitchFamily="82" charset="0"/>
              </a:rPr>
              <a:t>Friday Blog</a:t>
            </a:r>
            <a:endParaRPr lang="en-US" sz="4800" u="sng" dirty="0">
              <a:latin typeface="Gabriola" panose="04040605051002020D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1905B-5685-9C42-BCFC-C5CDA72EF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GB" sz="3600" dirty="0">
                <a:latin typeface="Gabriola" panose="04040605051002020D02" pitchFamily="82" charset="0"/>
              </a:rPr>
              <a:t>Every Friday we will let you know what we have been up to during the week.</a:t>
            </a:r>
          </a:p>
          <a:p>
            <a:r>
              <a:rPr lang="en-GB" sz="3600" dirty="0">
                <a:latin typeface="Gabriola" panose="04040605051002020D02" pitchFamily="82" charset="0"/>
              </a:rPr>
              <a:t>We will include galleries of our learning.</a:t>
            </a:r>
          </a:p>
          <a:p>
            <a:r>
              <a:rPr lang="en-GB" sz="3600" dirty="0">
                <a:latin typeface="Gabriola" panose="04040605051002020D02" pitchFamily="82" charset="0"/>
              </a:rPr>
              <a:t>We will also outline the practice your children need to do over the coming week at home.</a:t>
            </a:r>
          </a:p>
          <a:p>
            <a:r>
              <a:rPr lang="en-GB" sz="3600" dirty="0">
                <a:latin typeface="Gabriola" panose="04040605051002020D02" pitchFamily="82" charset="0"/>
              </a:rPr>
              <a:t>Reading, Spelling and Maths.</a:t>
            </a:r>
          </a:p>
          <a:p>
            <a:r>
              <a:rPr lang="en-GB" sz="3600" dirty="0" err="1">
                <a:solidFill>
                  <a:srgbClr val="FF0000"/>
                </a:solidFill>
                <a:latin typeface="Gabriola" panose="04040605051002020D02" pitchFamily="82" charset="0"/>
              </a:rPr>
              <a:t>Sumdog</a:t>
            </a:r>
            <a:r>
              <a:rPr lang="en-GB" sz="3600" dirty="0">
                <a:latin typeface="Gabriola" panose="04040605051002020D02" pitchFamily="82" charset="0"/>
              </a:rPr>
              <a:t> – one Maths challenge and one spelling challenge each week. Please have a go!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3E0B8E-A1B9-6663-1778-32233E9135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8" t="15715" r="12962" b="10470"/>
          <a:stretch/>
        </p:blipFill>
        <p:spPr>
          <a:xfrm>
            <a:off x="7380312" y="5407534"/>
            <a:ext cx="1666528" cy="132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440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3059" y="301136"/>
            <a:ext cx="81369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 dirty="0">
                <a:latin typeface="Gabriola" panose="04040605051002020D02" pitchFamily="82" charset="0"/>
              </a:rPr>
              <a:t>Behaviour expectations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</p:txBody>
      </p:sp>
      <p:pic>
        <p:nvPicPr>
          <p:cNvPr id="6" name="Picture 2" descr="http://www.craylands.kent.sch.uk/UserFiles/image/golden%20rul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910" y="1046751"/>
            <a:ext cx="4093090" cy="5510113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3851920" y="1378762"/>
            <a:ext cx="5292080" cy="45352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en-US" sz="2800" dirty="0">
                <a:latin typeface="Gabriola" panose="04040605051002020D02" pitchFamily="82" charset="0"/>
              </a:rPr>
              <a:t>Gold, double gold and triple gold!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en-US" sz="2800" dirty="0">
                <a:latin typeface="Gabriola" panose="04040605051002020D02" pitchFamily="82" charset="0"/>
              </a:rPr>
              <a:t>House points/Dojos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en-US" sz="2800" dirty="0">
                <a:latin typeface="Gabriola" panose="04040605051002020D02" pitchFamily="82" charset="0"/>
              </a:rPr>
              <a:t>Golden box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en-US" sz="2800" dirty="0">
                <a:latin typeface="Gabriola" panose="04040605051002020D02" pitchFamily="82" charset="0"/>
              </a:rPr>
              <a:t>Stickers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en-US" sz="2800" dirty="0">
                <a:latin typeface="Gabriola" panose="04040605051002020D02" pitchFamily="82" charset="0"/>
              </a:rPr>
              <a:t>Golden Assembly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en-US" sz="2800" dirty="0">
                <a:latin typeface="Gabriola" panose="04040605051002020D02" pitchFamily="82" charset="0"/>
              </a:rPr>
              <a:t>Class Rules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en-US" sz="2800" dirty="0">
                <a:latin typeface="Gabriola" panose="04040605051002020D02" pitchFamily="82" charset="0"/>
              </a:rPr>
              <a:t>Praise</a:t>
            </a:r>
          </a:p>
        </p:txBody>
      </p:sp>
    </p:spTree>
    <p:extLst>
      <p:ext uri="{BB962C8B-B14F-4D97-AF65-F5344CB8AC3E}">
        <p14:creationId xmlns:p14="http://schemas.microsoft.com/office/powerpoint/2010/main" val="3957424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3528" y="404664"/>
            <a:ext cx="864096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3200" u="sng" dirty="0">
                <a:solidFill>
                  <a:prstClr val="black"/>
                </a:solidFill>
                <a:latin typeface="Gabriola" panose="04040605051002020D02" pitchFamily="82" charset="0"/>
              </a:rPr>
              <a:t>Safeguarding Routines</a:t>
            </a:r>
          </a:p>
          <a:p>
            <a:pPr lvl="0"/>
            <a:endParaRPr lang="en-GB" sz="3200" dirty="0">
              <a:solidFill>
                <a:prstClr val="black"/>
              </a:solidFill>
              <a:latin typeface="Gabriola" panose="04040605051002020D02" pitchFamily="82" charset="0"/>
            </a:endParaRPr>
          </a:p>
          <a:p>
            <a:pPr lvl="0"/>
            <a:r>
              <a:rPr lang="en-GB" sz="3200" b="1" dirty="0">
                <a:solidFill>
                  <a:prstClr val="black"/>
                </a:solidFill>
                <a:latin typeface="Gabriola" panose="04040605051002020D02" pitchFamily="82" charset="0"/>
              </a:rPr>
              <a:t>End of day</a:t>
            </a:r>
          </a:p>
          <a:p>
            <a:pPr lvl="0"/>
            <a:endParaRPr lang="en-GB" sz="3200" b="1" dirty="0">
              <a:solidFill>
                <a:prstClr val="black"/>
              </a:solidFill>
              <a:latin typeface="Gabriola" panose="04040605051002020D02" pitchFamily="8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prstClr val="black"/>
                </a:solidFill>
                <a:latin typeface="Gabriola" panose="04040605051002020D02" pitchFamily="82" charset="0"/>
              </a:rPr>
              <a:t>End of day form.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prstClr val="black"/>
              </a:solidFill>
              <a:latin typeface="Gabriola" panose="04040605051002020D02" pitchFamily="8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prstClr val="black"/>
                </a:solidFill>
                <a:latin typeface="Gabriola" panose="04040605051002020D02" pitchFamily="82" charset="0"/>
              </a:rPr>
              <a:t>If there is an emergency or a problem please ring school as soon as possible and then we are aware of it and will keep your child until you arrive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sz="3200" dirty="0">
              <a:solidFill>
                <a:prstClr val="black"/>
              </a:solidFill>
              <a:latin typeface="Gabriola" panose="04040605051002020D02" pitchFamily="82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prstClr val="black"/>
                </a:solidFill>
                <a:latin typeface="Gabriola" panose="04040605051002020D02" pitchFamily="82" charset="0"/>
              </a:rPr>
              <a:t>Children always to be collected from the playground.</a:t>
            </a:r>
            <a:endParaRPr lang="en-GB" sz="20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302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4948" y="624760"/>
            <a:ext cx="7694104" cy="1103706"/>
          </a:xfrm>
        </p:spPr>
        <p:txBody>
          <a:bodyPr>
            <a:normAutofit/>
          </a:bodyPr>
          <a:lstStyle/>
          <a:p>
            <a:r>
              <a:rPr lang="en-GB" dirty="0"/>
              <a:t>Safeguarding - Online Safety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977" y="1728466"/>
            <a:ext cx="8974044" cy="4273636"/>
          </a:xfrm>
        </p:spPr>
        <p:txBody>
          <a:bodyPr>
            <a:noAutofit/>
          </a:bodyPr>
          <a:lstStyle/>
          <a:p>
            <a:r>
              <a:rPr lang="en-GB" sz="1350" dirty="0">
                <a:latin typeface="Comic Sans MS" panose="030F0702030302020204" pitchFamily="66" charset="0"/>
              </a:rPr>
              <a:t>Our Online safety curriculum is taught throughout the year alongside our PSHE Curriculum.</a:t>
            </a:r>
          </a:p>
          <a:p>
            <a:r>
              <a:rPr lang="en-GB" sz="1350" dirty="0">
                <a:latin typeface="Comic Sans MS" panose="030F0702030302020204" pitchFamily="66" charset="0"/>
              </a:rPr>
              <a:t> We teach the children safe online behaviours in these areas.</a:t>
            </a:r>
          </a:p>
          <a:p>
            <a:endParaRPr lang="en-GB" sz="1350" dirty="0">
              <a:latin typeface="Comic Sans MS" panose="030F0702030302020204" pitchFamily="66" charset="0"/>
            </a:endParaRPr>
          </a:p>
          <a:p>
            <a:endParaRPr lang="en-GB" sz="1500" dirty="0">
              <a:latin typeface="Comic Sans MS" panose="030F0702030302020204" pitchFamily="66" charset="0"/>
            </a:endParaRPr>
          </a:p>
          <a:p>
            <a:endParaRPr lang="en-GB" sz="1500" dirty="0">
              <a:latin typeface="Comic Sans MS" panose="030F0702030302020204" pitchFamily="66" charset="0"/>
            </a:endParaRPr>
          </a:p>
          <a:p>
            <a:endParaRPr lang="en-GB" sz="1500" dirty="0">
              <a:latin typeface="Comic Sans MS" panose="030F0702030302020204" pitchFamily="66" charset="0"/>
            </a:endParaRPr>
          </a:p>
          <a:p>
            <a:endParaRPr lang="en-GB" sz="1500" dirty="0">
              <a:latin typeface="Comic Sans MS" panose="030F0702030302020204" pitchFamily="66" charset="0"/>
            </a:endParaRPr>
          </a:p>
          <a:p>
            <a:endParaRPr lang="en-GB" sz="600" dirty="0">
              <a:latin typeface="Comic Sans MS" panose="030F0702030302020204" pitchFamily="66" charset="0"/>
            </a:endParaRPr>
          </a:p>
          <a:p>
            <a:endParaRPr lang="en-GB" sz="225" dirty="0">
              <a:latin typeface="Comic Sans MS" panose="030F0702030302020204" pitchFamily="66" charset="0"/>
            </a:endParaRPr>
          </a:p>
          <a:p>
            <a:r>
              <a:rPr lang="en-GB" sz="1350" dirty="0">
                <a:latin typeface="Comic Sans MS" panose="030F0702030302020204" pitchFamily="66" charset="0"/>
              </a:rPr>
              <a:t>We also teach the children how to behave when online.This includes when gaming or when engaging in social media (all platforms are now banned for under 16s).</a:t>
            </a:r>
          </a:p>
          <a:p>
            <a:endParaRPr lang="en-GB" sz="450" dirty="0">
              <a:latin typeface="Comic Sans MS" panose="030F0702030302020204" pitchFamily="66" charset="0"/>
            </a:endParaRPr>
          </a:p>
          <a:p>
            <a:r>
              <a:rPr lang="en-GB" sz="1350" dirty="0">
                <a:latin typeface="Comic Sans MS" panose="030F0702030302020204" pitchFamily="66" charset="0"/>
              </a:rPr>
              <a:t>School and home have a joint responsibility to safeguard your children against all online harm.</a:t>
            </a:r>
          </a:p>
          <a:p>
            <a:r>
              <a:rPr lang="en-GB" sz="1350" dirty="0">
                <a:latin typeface="Comic Sans MS" panose="030F0702030302020204" pitchFamily="66" charset="0"/>
                <a:hlinkClick r:id="rId2"/>
              </a:rPr>
              <a:t>See our parental controls guidance on our Safeguarding page.</a:t>
            </a:r>
            <a:endParaRPr lang="en-GB" sz="1350" dirty="0">
              <a:latin typeface="Comic Sans MS" panose="030F0702030302020204" pitchFamily="66" charset="0"/>
            </a:endParaRPr>
          </a:p>
          <a:p>
            <a:endParaRPr lang="en-GB" sz="900" dirty="0">
              <a:latin typeface="Comic Sans MS" panose="030F0702030302020204" pitchFamily="66" charset="0"/>
            </a:endParaRPr>
          </a:p>
          <a:p>
            <a:r>
              <a:rPr lang="en-GB" sz="1350" dirty="0">
                <a:latin typeface="Comic Sans MS" panose="030F0702030302020204" pitchFamily="66" charset="0"/>
              </a:rPr>
              <a:t>Our online safety updates</a:t>
            </a:r>
            <a:r>
              <a:rPr lang="en-GB" sz="1350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GB" sz="1350" dirty="0">
                <a:latin typeface="Comic Sans MS" panose="030F0702030302020204" pitchFamily="66" charset="0"/>
              </a:rPr>
              <a:t>and guides will keep you updated on how you can keep your home a safe space when it comes to letting your children access the internet.</a:t>
            </a:r>
          </a:p>
          <a:p>
            <a:endParaRPr lang="en-GB" sz="1500" dirty="0">
              <a:latin typeface="Comic Sans MS" panose="030F0702030302020204" pitchFamily="66" charset="0"/>
            </a:endParaRPr>
          </a:p>
          <a:p>
            <a:endParaRPr lang="en-GB" sz="1500" dirty="0">
              <a:latin typeface="Comic Sans MS" panose="030F0702030302020204" pitchFamily="66" charset="0"/>
            </a:endParaRPr>
          </a:p>
          <a:p>
            <a:r>
              <a:rPr lang="en-GB" sz="1500" dirty="0">
                <a:latin typeface="Comic Sans MS" panose="030F0702030302020204" pitchFamily="66" charset="0"/>
              </a:rPr>
              <a:t> </a:t>
            </a:r>
          </a:p>
          <a:p>
            <a:endParaRPr lang="en-GB" sz="1500" dirty="0">
              <a:latin typeface="Comic Sans MS" panose="030F0702030302020204" pitchFamily="66" charset="0"/>
            </a:endParaRPr>
          </a:p>
          <a:p>
            <a:endParaRPr lang="en-GB" sz="825" dirty="0">
              <a:latin typeface="Comic Sans MS" panose="030F0702030302020204" pitchFamily="66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95612F7-CFC7-1129-09D6-7D1DCC9B36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29" y="2235268"/>
            <a:ext cx="5913741" cy="170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31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live-accent-band">
            <a:extLst>
              <a:ext uri="{FF2B5EF4-FFF2-40B4-BE49-F238E27FC236}">
                <a16:creationId xmlns:a16="http://schemas.microsoft.com/office/drawing/2014/main" id="{6259C9CE-D7F2-45BE-87DA-B2F7BD128B0B}"/>
              </a:ext>
            </a:extLst>
          </p:cNvPr>
          <p:cNvSpPr>
            <a:spLocks noGrp="1"/>
          </p:cNvSpPr>
          <p:nvPr/>
        </p:nvSpPr>
        <p:spPr>
          <a:xfrm>
            <a:off x="0" y="857250"/>
            <a:ext cx="128588" cy="5143500"/>
          </a:xfrm>
          <a:prstGeom prst="rect">
            <a:avLst/>
          </a:prstGeom>
          <a:solidFill>
            <a:srgbClr val="82935D"/>
          </a:solidFill>
          <a:ln w="0">
            <a:solidFill>
              <a:srgbClr val="82935D"/>
            </a:solidFill>
            <a:prstDash val="solid"/>
          </a:ln>
        </p:spPr>
      </p:sp>
      <p:sp>
        <p:nvSpPr>
          <p:cNvPr id="2" name="gold-footer-band">
            <a:extLst>
              <a:ext uri="{FF2B5EF4-FFF2-40B4-BE49-F238E27FC236}">
                <a16:creationId xmlns:a16="http://schemas.microsoft.com/office/drawing/2014/main" id="{F939DD30-120D-46A4-B5C7-A88049B6BF84}"/>
              </a:ext>
            </a:extLst>
          </p:cNvPr>
          <p:cNvSpPr>
            <a:spLocks noGrp="1"/>
          </p:cNvSpPr>
          <p:nvPr/>
        </p:nvSpPr>
        <p:spPr>
          <a:xfrm>
            <a:off x="128587" y="5786437"/>
            <a:ext cx="9015413" cy="214313"/>
          </a:xfrm>
          <a:prstGeom prst="rect">
            <a:avLst/>
          </a:prstGeom>
          <a:solidFill>
            <a:srgbClr val="F4C744"/>
          </a:solidFill>
          <a:ln w="0">
            <a:solidFill>
              <a:srgbClr val="F4C744"/>
            </a:solidFill>
            <a:prstDash val="solid"/>
          </a:ln>
        </p:spPr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4338" y="1157288"/>
            <a:ext cx="657225" cy="657225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607844" y="1178944"/>
            <a:ext cx="3071813" cy="606770"/>
          </a:xfrm>
          <a:prstGeom prst="rect">
            <a:avLst/>
          </a:prstGeom>
        </p:spPr>
      </p:pic>
      <p:sp>
        <p:nvSpPr>
          <p:cNvPr id="5" name="title">
            <a:extLst>
              <a:ext uri="{FF2B5EF4-FFF2-40B4-BE49-F238E27FC236}">
                <a16:creationId xmlns:a16="http://schemas.microsoft.com/office/drawing/2014/main" id="{E7A58EBE-82ED-4957-A57C-862758A0C9AB}"/>
              </a:ext>
            </a:extLst>
          </p:cNvPr>
          <p:cNvSpPr>
            <a:spLocks noGrp="1"/>
          </p:cNvSpPr>
          <p:nvPr/>
        </p:nvSpPr>
        <p:spPr>
          <a:xfrm>
            <a:off x="1250156" y="1178719"/>
            <a:ext cx="4214813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defTabSz="685800">
              <a:defRPr sz="2850" b="1">
                <a:solidFill>
                  <a:srgbClr val="4B5537"/>
                </a:solidFill>
                <a:latin typeface="Aptos Display"/>
                <a:ea typeface="Aptos Display"/>
                <a:cs typeface="Aptos Display"/>
              </a:defRPr>
            </a:pPr>
            <a:r>
              <a:rPr sz="2138" b="1">
                <a:solidFill>
                  <a:srgbClr val="4B5537"/>
                </a:solidFill>
                <a:latin typeface="Aptos Display"/>
                <a:ea typeface="Aptos Display"/>
                <a:cs typeface="Aptos Display"/>
              </a:rPr>
              <a:t>The Happy at School Project</a:t>
            </a:r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187B3B76-EEFA-42EF-8108-758B11070958}"/>
              </a:ext>
            </a:extLst>
          </p:cNvPr>
          <p:cNvSpPr>
            <a:spLocks noGrp="1"/>
          </p:cNvSpPr>
          <p:nvPr/>
        </p:nvSpPr>
        <p:spPr>
          <a:xfrm>
            <a:off x="1264444" y="1607344"/>
            <a:ext cx="4214813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defTabSz="685800">
              <a:defRPr sz="1425">
                <a:solidFill>
                  <a:srgbClr val="7B6943"/>
                </a:solidFill>
                <a:latin typeface="Aptos"/>
                <a:ea typeface="Aptos"/>
                <a:cs typeface="Aptos"/>
              </a:defRPr>
            </a:pPr>
            <a:r>
              <a:rPr sz="1069">
                <a:solidFill>
                  <a:srgbClr val="7B6943"/>
                </a:solidFill>
                <a:latin typeface="Aptos"/>
                <a:ea typeface="Aptos"/>
                <a:cs typeface="Aptos"/>
              </a:rPr>
              <a:t>Building confidence, resilience and wellbeing together</a:t>
            </a:r>
          </a:p>
        </p:txBody>
      </p:sp>
      <p:sp>
        <p:nvSpPr>
          <p:cNvPr id="7" name="introduction-panel">
            <a:extLst>
              <a:ext uri="{FF2B5EF4-FFF2-40B4-BE49-F238E27FC236}">
                <a16:creationId xmlns:a16="http://schemas.microsoft.com/office/drawing/2014/main" id="{B7B22316-8539-4D7A-B0CB-7F81EC6C9861}"/>
              </a:ext>
            </a:extLst>
          </p:cNvPr>
          <p:cNvSpPr>
            <a:spLocks noGrp="1"/>
          </p:cNvSpPr>
          <p:nvPr/>
        </p:nvSpPr>
        <p:spPr>
          <a:xfrm>
            <a:off x="414338" y="2035969"/>
            <a:ext cx="8315325" cy="714375"/>
          </a:xfrm>
          <a:prstGeom prst="roundRect">
            <a:avLst>
              <a:gd name="adj" fmla="val 12000"/>
            </a:avLst>
          </a:prstGeom>
          <a:solidFill>
            <a:srgbClr val="EEF1E4"/>
          </a:solidFill>
          <a:ln w="9525">
            <a:solidFill>
              <a:srgbClr val="D8DEC8"/>
            </a:solidFill>
            <a:prstDash val="solid"/>
          </a:ln>
        </p:spPr>
      </p:sp>
      <p:sp>
        <p:nvSpPr>
          <p:cNvPr id="8" name="introduction">
            <a:extLst>
              <a:ext uri="{FF2B5EF4-FFF2-40B4-BE49-F238E27FC236}">
                <a16:creationId xmlns:a16="http://schemas.microsoft.com/office/drawing/2014/main" id="{4B58BF49-1E26-4869-87E2-DDB58A6A46C9}"/>
              </a:ext>
            </a:extLst>
          </p:cNvPr>
          <p:cNvSpPr>
            <a:spLocks noGrp="1"/>
          </p:cNvSpPr>
          <p:nvPr/>
        </p:nvSpPr>
        <p:spPr>
          <a:xfrm>
            <a:off x="628650" y="2193131"/>
            <a:ext cx="7886700" cy="4429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defTabSz="685800">
              <a:defRPr sz="1650">
                <a:solidFill>
                  <a:srgbClr val="37402A"/>
                </a:solidFill>
                <a:latin typeface="Aptos"/>
                <a:ea typeface="Aptos"/>
                <a:cs typeface="Aptos"/>
              </a:defRPr>
            </a:pPr>
            <a:r>
              <a:rPr sz="1238">
                <a:solidFill>
                  <a:srgbClr val="37402A"/>
                </a:solidFill>
                <a:latin typeface="Aptos"/>
                <a:ea typeface="Aptos"/>
                <a:cs typeface="Aptos"/>
              </a:rPr>
              <a:t>We are delighted to be working with Christina Mitchell — a former teacher, educational consultant and certified life coach. Her whole-school approach gives children, staff and families a shared language and practical tools for wellbeing.</a:t>
            </a:r>
          </a:p>
        </p:txBody>
      </p:sp>
      <p:sp>
        <p:nvSpPr>
          <p:cNvPr id="9" name="section-heading">
            <a:extLst>
              <a:ext uri="{FF2B5EF4-FFF2-40B4-BE49-F238E27FC236}">
                <a16:creationId xmlns:a16="http://schemas.microsoft.com/office/drawing/2014/main" id="{32181CAE-4A54-47A6-935F-8047F7F9606A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4643438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defTabSz="685800">
              <a:defRPr sz="1875" b="1">
                <a:solidFill>
                  <a:srgbClr val="4B5537"/>
                </a:solidFill>
                <a:latin typeface="Aptos Display"/>
                <a:ea typeface="Aptos Display"/>
                <a:cs typeface="Aptos Display"/>
              </a:defRPr>
            </a:pPr>
            <a:r>
              <a:rPr sz="1406" b="1">
                <a:solidFill>
                  <a:srgbClr val="4B5537"/>
                </a:solidFill>
                <a:latin typeface="Aptos Display"/>
                <a:ea typeface="Aptos Display"/>
                <a:cs typeface="Aptos Display"/>
              </a:rPr>
              <a:t>Through the project, our children will learn to:</a:t>
            </a:r>
          </a:p>
        </p:txBody>
      </p:sp>
      <p:sp>
        <p:nvSpPr>
          <p:cNvPr id="10" name="number-0">
            <a:extLst>
              <a:ext uri="{FF2B5EF4-FFF2-40B4-BE49-F238E27FC236}">
                <a16:creationId xmlns:a16="http://schemas.microsoft.com/office/drawing/2014/main" id="{18064E3E-54A0-4B6F-AF22-520B3BC108A0}"/>
              </a:ext>
            </a:extLst>
          </p:cNvPr>
          <p:cNvSpPr>
            <a:spLocks noGrp="1"/>
          </p:cNvSpPr>
          <p:nvPr/>
        </p:nvSpPr>
        <p:spPr>
          <a:xfrm>
            <a:off x="542925" y="3414712"/>
            <a:ext cx="214313" cy="2143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 defTabSz="685800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56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1" name="number-circle-0">
            <a:extLst>
              <a:ext uri="{FF2B5EF4-FFF2-40B4-BE49-F238E27FC236}">
                <a16:creationId xmlns:a16="http://schemas.microsoft.com/office/drawing/2014/main" id="{33F7CE8D-9BC6-48BA-A6AF-FED58EE15EEB}"/>
              </a:ext>
            </a:extLst>
          </p:cNvPr>
          <p:cNvSpPr>
            <a:spLocks noGrp="1"/>
          </p:cNvSpPr>
          <p:nvPr/>
        </p:nvSpPr>
        <p:spPr>
          <a:xfrm>
            <a:off x="514350" y="3393281"/>
            <a:ext cx="242888" cy="242888"/>
          </a:xfrm>
          <a:prstGeom prst="ellipse">
            <a:avLst/>
          </a:prstGeom>
          <a:solidFill>
            <a:srgbClr val="82935D"/>
          </a:solidFill>
          <a:ln w="0">
            <a:noFill/>
            <a:prstDash val="solid"/>
          </a:ln>
        </p:spPr>
      </p:sp>
      <p:sp>
        <p:nvSpPr>
          <p:cNvPr id="12" name="number-top-0">
            <a:extLst>
              <a:ext uri="{FF2B5EF4-FFF2-40B4-BE49-F238E27FC236}">
                <a16:creationId xmlns:a16="http://schemas.microsoft.com/office/drawing/2014/main" id="{5F97D0D9-D657-4CA3-93F9-FD5A1EEE78E8}"/>
              </a:ext>
            </a:extLst>
          </p:cNvPr>
          <p:cNvSpPr>
            <a:spLocks noGrp="1"/>
          </p:cNvSpPr>
          <p:nvPr/>
        </p:nvSpPr>
        <p:spPr>
          <a:xfrm>
            <a:off x="514350" y="3421856"/>
            <a:ext cx="242888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 defTabSz="685800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3" name="item-title-0">
            <a:extLst>
              <a:ext uri="{FF2B5EF4-FFF2-40B4-BE49-F238E27FC236}">
                <a16:creationId xmlns:a16="http://schemas.microsoft.com/office/drawing/2014/main" id="{220114B5-F8D7-4EEE-AA4B-85F522A0BAB2}"/>
              </a:ext>
            </a:extLst>
          </p:cNvPr>
          <p:cNvSpPr>
            <a:spLocks noGrp="1"/>
          </p:cNvSpPr>
          <p:nvPr/>
        </p:nvSpPr>
        <p:spPr>
          <a:xfrm>
            <a:off x="871538" y="3378994"/>
            <a:ext cx="34290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defTabSz="685800">
              <a:defRPr sz="1500" b="1">
                <a:solidFill>
                  <a:srgbClr val="3F493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F4930"/>
                </a:solidFill>
                <a:latin typeface="Aptos"/>
                <a:ea typeface="Aptos"/>
                <a:cs typeface="Aptos"/>
              </a:rPr>
              <a:t>Understand and regulate their emotions</a:t>
            </a:r>
          </a:p>
        </p:txBody>
      </p:sp>
      <p:sp>
        <p:nvSpPr>
          <p:cNvPr id="14" name="item-detail-0">
            <a:extLst>
              <a:ext uri="{FF2B5EF4-FFF2-40B4-BE49-F238E27FC236}">
                <a16:creationId xmlns:a16="http://schemas.microsoft.com/office/drawing/2014/main" id="{C84F441F-ECC3-4A83-9281-CC2DBA622BB7}"/>
              </a:ext>
            </a:extLst>
          </p:cNvPr>
          <p:cNvSpPr>
            <a:spLocks noGrp="1"/>
          </p:cNvSpPr>
          <p:nvPr/>
        </p:nvSpPr>
        <p:spPr>
          <a:xfrm>
            <a:off x="4357687" y="3386137"/>
            <a:ext cx="4214813" cy="2143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defTabSz="685800">
              <a:defRPr sz="1275">
                <a:solidFill>
                  <a:srgbClr val="5E654F"/>
                </a:solidFill>
                <a:latin typeface="Aptos"/>
                <a:ea typeface="Aptos"/>
                <a:cs typeface="Aptos"/>
              </a:defRPr>
            </a:pPr>
            <a:r>
              <a:rPr sz="956">
                <a:solidFill>
                  <a:srgbClr val="5E654F"/>
                </a:solidFill>
                <a:latin typeface="Aptos"/>
                <a:ea typeface="Aptos"/>
                <a:cs typeface="Aptos"/>
              </a:rPr>
              <a:t>Recognise feelings and use strategies to respond calmly.</a:t>
            </a:r>
          </a:p>
        </p:txBody>
      </p:sp>
      <p:sp>
        <p:nvSpPr>
          <p:cNvPr id="15" name="number-1">
            <a:extLst>
              <a:ext uri="{FF2B5EF4-FFF2-40B4-BE49-F238E27FC236}">
                <a16:creationId xmlns:a16="http://schemas.microsoft.com/office/drawing/2014/main" id="{DD884293-BD14-4743-907C-284443797561}"/>
              </a:ext>
            </a:extLst>
          </p:cNvPr>
          <p:cNvSpPr>
            <a:spLocks noGrp="1"/>
          </p:cNvSpPr>
          <p:nvPr/>
        </p:nvSpPr>
        <p:spPr>
          <a:xfrm>
            <a:off x="542925" y="3821906"/>
            <a:ext cx="214313" cy="2143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 defTabSz="685800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56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6" name="number-circle-1">
            <a:extLst>
              <a:ext uri="{FF2B5EF4-FFF2-40B4-BE49-F238E27FC236}">
                <a16:creationId xmlns:a16="http://schemas.microsoft.com/office/drawing/2014/main" id="{5F1F8E5D-2FBF-430D-A051-EFCD14702C72}"/>
              </a:ext>
            </a:extLst>
          </p:cNvPr>
          <p:cNvSpPr>
            <a:spLocks noGrp="1"/>
          </p:cNvSpPr>
          <p:nvPr/>
        </p:nvSpPr>
        <p:spPr>
          <a:xfrm>
            <a:off x="514350" y="3800475"/>
            <a:ext cx="242888" cy="242888"/>
          </a:xfrm>
          <a:prstGeom prst="ellipse">
            <a:avLst/>
          </a:prstGeom>
          <a:solidFill>
            <a:srgbClr val="E5B82F"/>
          </a:solidFill>
          <a:ln w="0">
            <a:noFill/>
            <a:prstDash val="solid"/>
          </a:ln>
        </p:spPr>
      </p:sp>
      <p:sp>
        <p:nvSpPr>
          <p:cNvPr id="17" name="number-top-1">
            <a:extLst>
              <a:ext uri="{FF2B5EF4-FFF2-40B4-BE49-F238E27FC236}">
                <a16:creationId xmlns:a16="http://schemas.microsoft.com/office/drawing/2014/main" id="{12EFADC2-E5F1-439C-A21A-41E14BF58BD9}"/>
              </a:ext>
            </a:extLst>
          </p:cNvPr>
          <p:cNvSpPr>
            <a:spLocks noGrp="1"/>
          </p:cNvSpPr>
          <p:nvPr/>
        </p:nvSpPr>
        <p:spPr>
          <a:xfrm>
            <a:off x="514350" y="3829050"/>
            <a:ext cx="242888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 defTabSz="685800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8" name="item-title-1">
            <a:extLst>
              <a:ext uri="{FF2B5EF4-FFF2-40B4-BE49-F238E27FC236}">
                <a16:creationId xmlns:a16="http://schemas.microsoft.com/office/drawing/2014/main" id="{A114BF26-8AED-4E40-8733-39110CDE786A}"/>
              </a:ext>
            </a:extLst>
          </p:cNvPr>
          <p:cNvSpPr>
            <a:spLocks noGrp="1"/>
          </p:cNvSpPr>
          <p:nvPr/>
        </p:nvSpPr>
        <p:spPr>
          <a:xfrm>
            <a:off x="871538" y="3786188"/>
            <a:ext cx="34290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defTabSz="685800">
              <a:defRPr sz="1500" b="1">
                <a:solidFill>
                  <a:srgbClr val="3F493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F4930"/>
                </a:solidFill>
                <a:latin typeface="Aptos"/>
                <a:ea typeface="Aptos"/>
                <a:cs typeface="Aptos"/>
              </a:rPr>
              <a:t>Build resilience and self-belief</a:t>
            </a:r>
          </a:p>
        </p:txBody>
      </p:sp>
      <p:sp>
        <p:nvSpPr>
          <p:cNvPr id="19" name="item-detail-1">
            <a:extLst>
              <a:ext uri="{FF2B5EF4-FFF2-40B4-BE49-F238E27FC236}">
                <a16:creationId xmlns:a16="http://schemas.microsoft.com/office/drawing/2014/main" id="{022BF913-9513-4ADA-9643-01DD8E28328A}"/>
              </a:ext>
            </a:extLst>
          </p:cNvPr>
          <p:cNvSpPr>
            <a:spLocks noGrp="1"/>
          </p:cNvSpPr>
          <p:nvPr/>
        </p:nvSpPr>
        <p:spPr>
          <a:xfrm>
            <a:off x="4357687" y="3793331"/>
            <a:ext cx="4214813" cy="2143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defTabSz="685800">
              <a:defRPr sz="1275">
                <a:solidFill>
                  <a:srgbClr val="5E654F"/>
                </a:solidFill>
                <a:latin typeface="Aptos"/>
                <a:ea typeface="Aptos"/>
                <a:cs typeface="Aptos"/>
              </a:defRPr>
            </a:pPr>
            <a:r>
              <a:rPr sz="956">
                <a:solidFill>
                  <a:srgbClr val="5E654F"/>
                </a:solidFill>
                <a:latin typeface="Aptos"/>
                <a:ea typeface="Aptos"/>
                <a:cs typeface="Aptos"/>
              </a:rPr>
              <a:t>Develop the confidence to handle setbacks and keep trying.</a:t>
            </a:r>
          </a:p>
        </p:txBody>
      </p:sp>
      <p:sp>
        <p:nvSpPr>
          <p:cNvPr id="20" name="number-2">
            <a:extLst>
              <a:ext uri="{FF2B5EF4-FFF2-40B4-BE49-F238E27FC236}">
                <a16:creationId xmlns:a16="http://schemas.microsoft.com/office/drawing/2014/main" id="{FCCBD213-A7CF-40FD-BD97-F87945B89543}"/>
              </a:ext>
            </a:extLst>
          </p:cNvPr>
          <p:cNvSpPr>
            <a:spLocks noGrp="1"/>
          </p:cNvSpPr>
          <p:nvPr/>
        </p:nvSpPr>
        <p:spPr>
          <a:xfrm>
            <a:off x="542925" y="4229100"/>
            <a:ext cx="214313" cy="2143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 defTabSz="685800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56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1" name="number-circle-2">
            <a:extLst>
              <a:ext uri="{FF2B5EF4-FFF2-40B4-BE49-F238E27FC236}">
                <a16:creationId xmlns:a16="http://schemas.microsoft.com/office/drawing/2014/main" id="{7B5F2C20-55A0-4047-A74B-88DED71BAF53}"/>
              </a:ext>
            </a:extLst>
          </p:cNvPr>
          <p:cNvSpPr>
            <a:spLocks noGrp="1"/>
          </p:cNvSpPr>
          <p:nvPr/>
        </p:nvSpPr>
        <p:spPr>
          <a:xfrm>
            <a:off x="514350" y="4207669"/>
            <a:ext cx="242888" cy="242888"/>
          </a:xfrm>
          <a:prstGeom prst="ellipse">
            <a:avLst/>
          </a:prstGeom>
          <a:solidFill>
            <a:srgbClr val="82935D"/>
          </a:solidFill>
          <a:ln w="0">
            <a:noFill/>
            <a:prstDash val="solid"/>
          </a:ln>
        </p:spPr>
      </p:sp>
      <p:sp>
        <p:nvSpPr>
          <p:cNvPr id="22" name="number-top-2">
            <a:extLst>
              <a:ext uri="{FF2B5EF4-FFF2-40B4-BE49-F238E27FC236}">
                <a16:creationId xmlns:a16="http://schemas.microsoft.com/office/drawing/2014/main" id="{A564126E-CC4B-4DF5-9605-131058F42242}"/>
              </a:ext>
            </a:extLst>
          </p:cNvPr>
          <p:cNvSpPr>
            <a:spLocks noGrp="1"/>
          </p:cNvSpPr>
          <p:nvPr/>
        </p:nvSpPr>
        <p:spPr>
          <a:xfrm>
            <a:off x="514350" y="4236244"/>
            <a:ext cx="242888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 defTabSz="685800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3" name="item-title-2">
            <a:extLst>
              <a:ext uri="{FF2B5EF4-FFF2-40B4-BE49-F238E27FC236}">
                <a16:creationId xmlns:a16="http://schemas.microsoft.com/office/drawing/2014/main" id="{ED492B99-44CF-4D53-B48A-4D4EDDC97BAE}"/>
              </a:ext>
            </a:extLst>
          </p:cNvPr>
          <p:cNvSpPr>
            <a:spLocks noGrp="1"/>
          </p:cNvSpPr>
          <p:nvPr/>
        </p:nvSpPr>
        <p:spPr>
          <a:xfrm>
            <a:off x="871538" y="4193381"/>
            <a:ext cx="34290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defTabSz="685800">
              <a:defRPr sz="1500" b="1">
                <a:solidFill>
                  <a:srgbClr val="3F493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F4930"/>
                </a:solidFill>
                <a:latin typeface="Aptos"/>
                <a:ea typeface="Aptos"/>
                <a:cs typeface="Aptos"/>
              </a:rPr>
              <a:t>Respond positively to mistakes and challenges</a:t>
            </a:r>
          </a:p>
        </p:txBody>
      </p:sp>
      <p:sp>
        <p:nvSpPr>
          <p:cNvPr id="24" name="item-detail-2">
            <a:extLst>
              <a:ext uri="{FF2B5EF4-FFF2-40B4-BE49-F238E27FC236}">
                <a16:creationId xmlns:a16="http://schemas.microsoft.com/office/drawing/2014/main" id="{CD64A6FE-D190-4D10-A6CF-1C8BA5D421C8}"/>
              </a:ext>
            </a:extLst>
          </p:cNvPr>
          <p:cNvSpPr>
            <a:spLocks noGrp="1"/>
          </p:cNvSpPr>
          <p:nvPr/>
        </p:nvSpPr>
        <p:spPr>
          <a:xfrm>
            <a:off x="4357687" y="4200525"/>
            <a:ext cx="4214813" cy="2143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defTabSz="685800">
              <a:defRPr sz="1275">
                <a:solidFill>
                  <a:srgbClr val="5E654F"/>
                </a:solidFill>
                <a:latin typeface="Aptos"/>
                <a:ea typeface="Aptos"/>
                <a:cs typeface="Aptos"/>
              </a:defRPr>
            </a:pPr>
            <a:r>
              <a:rPr sz="956">
                <a:solidFill>
                  <a:srgbClr val="5E654F"/>
                </a:solidFill>
                <a:latin typeface="Aptos"/>
                <a:ea typeface="Aptos"/>
                <a:cs typeface="Aptos"/>
              </a:rPr>
              <a:t>See difficulty as a natural and valuable part of learning.</a:t>
            </a:r>
          </a:p>
        </p:txBody>
      </p:sp>
      <p:sp>
        <p:nvSpPr>
          <p:cNvPr id="25" name="number-3">
            <a:extLst>
              <a:ext uri="{FF2B5EF4-FFF2-40B4-BE49-F238E27FC236}">
                <a16:creationId xmlns:a16="http://schemas.microsoft.com/office/drawing/2014/main" id="{1EEDE5F7-2164-4EA7-989C-783BDECD37B1}"/>
              </a:ext>
            </a:extLst>
          </p:cNvPr>
          <p:cNvSpPr>
            <a:spLocks noGrp="1"/>
          </p:cNvSpPr>
          <p:nvPr/>
        </p:nvSpPr>
        <p:spPr>
          <a:xfrm>
            <a:off x="542925" y="4636294"/>
            <a:ext cx="214313" cy="2143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 defTabSz="685800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56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6" name="number-circle-3">
            <a:extLst>
              <a:ext uri="{FF2B5EF4-FFF2-40B4-BE49-F238E27FC236}">
                <a16:creationId xmlns:a16="http://schemas.microsoft.com/office/drawing/2014/main" id="{52983092-7EA3-4CCC-A368-C7B4E6BCA5FA}"/>
              </a:ext>
            </a:extLst>
          </p:cNvPr>
          <p:cNvSpPr>
            <a:spLocks noGrp="1"/>
          </p:cNvSpPr>
          <p:nvPr/>
        </p:nvSpPr>
        <p:spPr>
          <a:xfrm>
            <a:off x="514350" y="4614862"/>
            <a:ext cx="242888" cy="242888"/>
          </a:xfrm>
          <a:prstGeom prst="ellipse">
            <a:avLst/>
          </a:prstGeom>
          <a:solidFill>
            <a:srgbClr val="E5B82F"/>
          </a:solidFill>
          <a:ln w="0">
            <a:noFill/>
            <a:prstDash val="solid"/>
          </a:ln>
        </p:spPr>
      </p:sp>
      <p:sp>
        <p:nvSpPr>
          <p:cNvPr id="27" name="number-top-3">
            <a:extLst>
              <a:ext uri="{FF2B5EF4-FFF2-40B4-BE49-F238E27FC236}">
                <a16:creationId xmlns:a16="http://schemas.microsoft.com/office/drawing/2014/main" id="{1AD28C66-438D-48AD-9283-394092A59C98}"/>
              </a:ext>
            </a:extLst>
          </p:cNvPr>
          <p:cNvSpPr>
            <a:spLocks noGrp="1"/>
          </p:cNvSpPr>
          <p:nvPr/>
        </p:nvSpPr>
        <p:spPr>
          <a:xfrm>
            <a:off x="514350" y="4643438"/>
            <a:ext cx="242888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 defTabSz="685800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8" name="item-title-3">
            <a:extLst>
              <a:ext uri="{FF2B5EF4-FFF2-40B4-BE49-F238E27FC236}">
                <a16:creationId xmlns:a16="http://schemas.microsoft.com/office/drawing/2014/main" id="{3F0F6313-9495-4C4E-AD5F-204D34C3E567}"/>
              </a:ext>
            </a:extLst>
          </p:cNvPr>
          <p:cNvSpPr>
            <a:spLocks noGrp="1"/>
          </p:cNvSpPr>
          <p:nvPr/>
        </p:nvSpPr>
        <p:spPr>
          <a:xfrm>
            <a:off x="871538" y="4600575"/>
            <a:ext cx="34290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defTabSz="685800">
              <a:defRPr sz="1500" b="1">
                <a:solidFill>
                  <a:srgbClr val="3F493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F4930"/>
                </a:solidFill>
                <a:latin typeface="Aptos"/>
                <a:ea typeface="Aptos"/>
                <a:cs typeface="Aptos"/>
              </a:rPr>
              <a:t>Strengthen relationships</a:t>
            </a:r>
          </a:p>
        </p:txBody>
      </p:sp>
      <p:sp>
        <p:nvSpPr>
          <p:cNvPr id="29" name="item-detail-3">
            <a:extLst>
              <a:ext uri="{FF2B5EF4-FFF2-40B4-BE49-F238E27FC236}">
                <a16:creationId xmlns:a16="http://schemas.microsoft.com/office/drawing/2014/main" id="{2BCB85F0-9A00-4D66-98C9-CB4FACEE0571}"/>
              </a:ext>
            </a:extLst>
          </p:cNvPr>
          <p:cNvSpPr>
            <a:spLocks noGrp="1"/>
          </p:cNvSpPr>
          <p:nvPr/>
        </p:nvSpPr>
        <p:spPr>
          <a:xfrm>
            <a:off x="4357687" y="4607719"/>
            <a:ext cx="4214813" cy="2143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defTabSz="685800">
              <a:defRPr sz="1275">
                <a:solidFill>
                  <a:srgbClr val="5E654F"/>
                </a:solidFill>
                <a:latin typeface="Aptos"/>
                <a:ea typeface="Aptos"/>
                <a:cs typeface="Aptos"/>
              </a:defRPr>
            </a:pPr>
            <a:r>
              <a:rPr sz="956">
                <a:solidFill>
                  <a:srgbClr val="5E654F"/>
                </a:solidFill>
                <a:latin typeface="Aptos"/>
                <a:ea typeface="Aptos"/>
                <a:cs typeface="Aptos"/>
              </a:rPr>
              <a:t>Communicate well, manage tricky situations and understand others.</a:t>
            </a:r>
          </a:p>
        </p:txBody>
      </p:sp>
      <p:sp>
        <p:nvSpPr>
          <p:cNvPr id="30" name="number-4">
            <a:extLst>
              <a:ext uri="{FF2B5EF4-FFF2-40B4-BE49-F238E27FC236}">
                <a16:creationId xmlns:a16="http://schemas.microsoft.com/office/drawing/2014/main" id="{4CE3B2E9-37F7-49F9-8B5B-BF54536D122E}"/>
              </a:ext>
            </a:extLst>
          </p:cNvPr>
          <p:cNvSpPr>
            <a:spLocks noGrp="1"/>
          </p:cNvSpPr>
          <p:nvPr/>
        </p:nvSpPr>
        <p:spPr>
          <a:xfrm>
            <a:off x="542925" y="5043487"/>
            <a:ext cx="214313" cy="2143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 defTabSz="685800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56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31" name="number-circle-4">
            <a:extLst>
              <a:ext uri="{FF2B5EF4-FFF2-40B4-BE49-F238E27FC236}">
                <a16:creationId xmlns:a16="http://schemas.microsoft.com/office/drawing/2014/main" id="{49C3395E-C520-48D5-904F-FD38DFB0F0C0}"/>
              </a:ext>
            </a:extLst>
          </p:cNvPr>
          <p:cNvSpPr>
            <a:spLocks noGrp="1"/>
          </p:cNvSpPr>
          <p:nvPr/>
        </p:nvSpPr>
        <p:spPr>
          <a:xfrm>
            <a:off x="514350" y="5022056"/>
            <a:ext cx="242888" cy="242888"/>
          </a:xfrm>
          <a:prstGeom prst="ellipse">
            <a:avLst/>
          </a:prstGeom>
          <a:solidFill>
            <a:srgbClr val="82935D"/>
          </a:solidFill>
          <a:ln w="0">
            <a:noFill/>
            <a:prstDash val="solid"/>
          </a:ln>
        </p:spPr>
      </p:sp>
      <p:sp>
        <p:nvSpPr>
          <p:cNvPr id="32" name="number-top-4">
            <a:extLst>
              <a:ext uri="{FF2B5EF4-FFF2-40B4-BE49-F238E27FC236}">
                <a16:creationId xmlns:a16="http://schemas.microsoft.com/office/drawing/2014/main" id="{D606A572-3FBD-4795-886E-7EDB6EAC50E2}"/>
              </a:ext>
            </a:extLst>
          </p:cNvPr>
          <p:cNvSpPr>
            <a:spLocks noGrp="1"/>
          </p:cNvSpPr>
          <p:nvPr/>
        </p:nvSpPr>
        <p:spPr>
          <a:xfrm>
            <a:off x="514350" y="5050631"/>
            <a:ext cx="242888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 defTabSz="685800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33" name="item-title-4">
            <a:extLst>
              <a:ext uri="{FF2B5EF4-FFF2-40B4-BE49-F238E27FC236}">
                <a16:creationId xmlns:a16="http://schemas.microsoft.com/office/drawing/2014/main" id="{68B11D52-B43B-48FC-A469-1CC06A31C0E0}"/>
              </a:ext>
            </a:extLst>
          </p:cNvPr>
          <p:cNvSpPr>
            <a:spLocks noGrp="1"/>
          </p:cNvSpPr>
          <p:nvPr/>
        </p:nvSpPr>
        <p:spPr>
          <a:xfrm>
            <a:off x="871538" y="5007769"/>
            <a:ext cx="3429000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defTabSz="685800">
              <a:defRPr sz="1500" b="1">
                <a:solidFill>
                  <a:srgbClr val="3F493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F4930"/>
                </a:solidFill>
                <a:latin typeface="Aptos"/>
                <a:ea typeface="Aptos"/>
                <a:cs typeface="Aptos"/>
              </a:rPr>
              <a:t>Become their ‘best selves’</a:t>
            </a:r>
          </a:p>
        </p:txBody>
      </p:sp>
      <p:sp>
        <p:nvSpPr>
          <p:cNvPr id="34" name="item-detail-4">
            <a:extLst>
              <a:ext uri="{FF2B5EF4-FFF2-40B4-BE49-F238E27FC236}">
                <a16:creationId xmlns:a16="http://schemas.microsoft.com/office/drawing/2014/main" id="{774B977B-4F83-4BDA-844A-90596662992A}"/>
              </a:ext>
            </a:extLst>
          </p:cNvPr>
          <p:cNvSpPr>
            <a:spLocks noGrp="1"/>
          </p:cNvSpPr>
          <p:nvPr/>
        </p:nvSpPr>
        <p:spPr>
          <a:xfrm>
            <a:off x="4357687" y="5014912"/>
            <a:ext cx="4214813" cy="2143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defTabSz="685800">
              <a:defRPr sz="1275">
                <a:solidFill>
                  <a:srgbClr val="5E654F"/>
                </a:solidFill>
                <a:latin typeface="Aptos"/>
                <a:ea typeface="Aptos"/>
                <a:cs typeface="Aptos"/>
              </a:defRPr>
            </a:pPr>
            <a:r>
              <a:rPr sz="956">
                <a:solidFill>
                  <a:srgbClr val="5E654F"/>
                </a:solidFill>
                <a:latin typeface="Aptos"/>
                <a:ea typeface="Aptos"/>
                <a:cs typeface="Aptos"/>
              </a:rPr>
              <a:t>Take greater responsibility for their choices and actions.</a:t>
            </a:r>
          </a:p>
        </p:txBody>
      </p:sp>
      <p:sp>
        <p:nvSpPr>
          <p:cNvPr id="35" name="footer-message">
            <a:extLst>
              <a:ext uri="{FF2B5EF4-FFF2-40B4-BE49-F238E27FC236}">
                <a16:creationId xmlns:a16="http://schemas.microsoft.com/office/drawing/2014/main" id="{0388A2B8-1931-4997-87BD-433CE22A04DF}"/>
              </a:ext>
            </a:extLst>
          </p:cNvPr>
          <p:cNvSpPr>
            <a:spLocks noGrp="1"/>
          </p:cNvSpPr>
          <p:nvPr/>
        </p:nvSpPr>
        <p:spPr>
          <a:xfrm>
            <a:off x="1357313" y="5514975"/>
            <a:ext cx="6429375" cy="2143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 defTabSz="685800">
              <a:defRPr sz="1425" b="1" i="1">
                <a:solidFill>
                  <a:srgbClr val="59643F"/>
                </a:solidFill>
                <a:latin typeface="Aptos"/>
                <a:ea typeface="Aptos"/>
                <a:cs typeface="Aptos"/>
              </a:defRPr>
            </a:pPr>
            <a:r>
              <a:rPr sz="1069" b="1" i="1">
                <a:solidFill>
                  <a:srgbClr val="59643F"/>
                </a:solidFill>
                <a:latin typeface="Aptos"/>
                <a:ea typeface="Aptos"/>
                <a:cs typeface="Aptos"/>
              </a:rPr>
              <a:t>Helping every child feel happy, empowered and equipped with mental fitness for life.</a:t>
            </a:r>
          </a:p>
        </p:txBody>
      </p:sp>
    </p:spTree>
    <p:extLst>
      <p:ext uri="{BB962C8B-B14F-4D97-AF65-F5344CB8AC3E}">
        <p14:creationId xmlns:p14="http://schemas.microsoft.com/office/powerpoint/2010/main" val="458739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7524" y="2025908"/>
            <a:ext cx="849694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>
              <a:latin typeface="Comic Sans MS" panose="030F0702030302020204" pitchFamily="66" charset="0"/>
            </a:endParaRP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endParaRPr lang="en-GB" sz="2800" dirty="0">
              <a:latin typeface="Comic Sans MS" panose="030F0702030302020204" pitchFamily="66" charset="0"/>
            </a:endParaRPr>
          </a:p>
          <a:p>
            <a:r>
              <a:rPr lang="en-GB" sz="3200" dirty="0">
                <a:latin typeface="Gabriola" panose="04040605051002020D02" pitchFamily="82" charset="0"/>
              </a:rPr>
              <a:t>And finally:</a:t>
            </a:r>
          </a:p>
          <a:p>
            <a:endParaRPr lang="en-GB" sz="3200" dirty="0">
              <a:latin typeface="Gabriola" panose="04040605051002020D02" pitchFamily="82" charset="0"/>
            </a:endParaRPr>
          </a:p>
          <a:p>
            <a:r>
              <a:rPr lang="en-GB" sz="3200" dirty="0">
                <a:latin typeface="Gabriola" panose="04040605051002020D02" pitchFamily="82" charset="0"/>
              </a:rPr>
              <a:t>We are so excited to see you child/children continue to grow!</a:t>
            </a:r>
          </a:p>
          <a:p>
            <a:r>
              <a:rPr lang="en-GB" sz="3200" dirty="0">
                <a:latin typeface="Gabriola" panose="04040605051002020D02" pitchFamily="82" charset="0"/>
              </a:rPr>
              <a:t> </a:t>
            </a:r>
          </a:p>
          <a:p>
            <a:r>
              <a:rPr lang="en-GB" sz="3200" dirty="0">
                <a:latin typeface="Gabriola" panose="04040605051002020D02" pitchFamily="82" charset="0"/>
              </a:rPr>
              <a:t>If you have any queries, make an appointment at the school office and we will see you as soon as possible.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6DB12E-45C2-30C6-05DE-68EDB6FD2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89" y="242901"/>
            <a:ext cx="8160421" cy="279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0613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919</Words>
  <Application>Microsoft Office PowerPoint</Application>
  <PresentationFormat>On-screen Show (4:3)</PresentationFormat>
  <Paragraphs>174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Calibri Light</vt:lpstr>
      <vt:lpstr>Comic Sans MS</vt:lpstr>
      <vt:lpstr>Gabriola</vt:lpstr>
      <vt:lpstr>Wingdings 2</vt:lpstr>
      <vt:lpstr>Wingdings 3</vt:lpstr>
      <vt:lpstr>Office Theme</vt:lpstr>
      <vt:lpstr>1_Office Theme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Friday Blog</vt:lpstr>
      <vt:lpstr>PowerPoint Presentation</vt:lpstr>
      <vt:lpstr>PowerPoint Presentation</vt:lpstr>
      <vt:lpstr>Safeguarding - Online Safety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N Fisher</cp:lastModifiedBy>
  <cp:revision>74</cp:revision>
  <dcterms:created xsi:type="dcterms:W3CDTF">2014-09-13T21:51:24Z</dcterms:created>
  <dcterms:modified xsi:type="dcterms:W3CDTF">2026-09-17T09:27:47Z</dcterms:modified>
</cp:coreProperties>
</file>