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FF6A41-EECB-4701-817F-295954E4B2DA}" v="324" dt="2020-09-18T06:57:39.102"/>
    <p1510:client id="{37F73ED7-CA10-4BE1-998D-F127F8D29353}" v="2" dt="2020-09-12T18:59:40.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userId="7c1797a2-1919-4569-a1e4-399a7007f65b" providerId="ADAL" clId="{37F73ED7-CA10-4BE1-998D-F127F8D29353}"/>
    <pc:docChg chg="custSel modSld">
      <pc:chgData name="Charlotte" userId="7c1797a2-1919-4569-a1e4-399a7007f65b" providerId="ADAL" clId="{37F73ED7-CA10-4BE1-998D-F127F8D29353}" dt="2020-09-12T18:59:40.304" v="42" actId="207"/>
      <pc:docMkLst>
        <pc:docMk/>
      </pc:docMkLst>
      <pc:sldChg chg="modSp mod">
        <pc:chgData name="Charlotte" userId="7c1797a2-1919-4569-a1e4-399a7007f65b" providerId="ADAL" clId="{37F73ED7-CA10-4BE1-998D-F127F8D29353}" dt="2020-09-12T18:59:22.811" v="40" actId="27636"/>
        <pc:sldMkLst>
          <pc:docMk/>
          <pc:sldMk cId="2863787113" sldId="256"/>
        </pc:sldMkLst>
        <pc:spChg chg="mod">
          <ac:chgData name="Charlotte" userId="7c1797a2-1919-4569-a1e4-399a7007f65b" providerId="ADAL" clId="{37F73ED7-CA10-4BE1-998D-F127F8D29353}" dt="2020-09-12T18:59:22.811" v="40" actId="27636"/>
          <ac:spMkLst>
            <pc:docMk/>
            <pc:sldMk cId="2863787113" sldId="256"/>
            <ac:spMk id="7" creationId="{AD1013E5-FBB4-4287-95E6-B0171203D547}"/>
          </ac:spMkLst>
        </pc:spChg>
      </pc:sldChg>
      <pc:sldChg chg="modSp">
        <pc:chgData name="Charlotte" userId="7c1797a2-1919-4569-a1e4-399a7007f65b" providerId="ADAL" clId="{37F73ED7-CA10-4BE1-998D-F127F8D29353}" dt="2020-09-12T18:59:40.304" v="42" actId="207"/>
        <pc:sldMkLst>
          <pc:docMk/>
          <pc:sldMk cId="3988967317" sldId="257"/>
        </pc:sldMkLst>
        <pc:spChg chg="mod">
          <ac:chgData name="Charlotte" userId="7c1797a2-1919-4569-a1e4-399a7007f65b" providerId="ADAL" clId="{37F73ED7-CA10-4BE1-998D-F127F8D29353}" dt="2020-09-12T18:59:40.304" v="42" actId="207"/>
          <ac:spMkLst>
            <pc:docMk/>
            <pc:sldMk cId="3988967317" sldId="257"/>
            <ac:spMk id="5" creationId="{21D5F0DB-571A-4E27-8ED5-4C1977669E22}"/>
          </ac:spMkLst>
        </pc:spChg>
      </pc:sldChg>
      <pc:sldChg chg="modSp">
        <pc:chgData name="Charlotte" userId="7c1797a2-1919-4569-a1e4-399a7007f65b" providerId="ADAL" clId="{37F73ED7-CA10-4BE1-998D-F127F8D29353}" dt="2020-09-12T18:59:35.892" v="41" actId="207"/>
        <pc:sldMkLst>
          <pc:docMk/>
          <pc:sldMk cId="323072582" sldId="258"/>
        </pc:sldMkLst>
        <pc:spChg chg="mod">
          <ac:chgData name="Charlotte" userId="7c1797a2-1919-4569-a1e4-399a7007f65b" providerId="ADAL" clId="{37F73ED7-CA10-4BE1-998D-F127F8D29353}" dt="2020-09-12T18:59:35.892" v="41" actId="207"/>
          <ac:spMkLst>
            <pc:docMk/>
            <pc:sldMk cId="323072582" sldId="258"/>
            <ac:spMk id="7" creationId="{D7F4F354-18C9-4255-85B4-3CC3ACE620BA}"/>
          </ac:spMkLst>
        </pc:spChg>
      </pc:sldChg>
    </pc:docChg>
  </pc:docChgLst>
  <pc:docChgLst>
    <pc:chgData name="7032, head" userId="S::head@longton-st-oswalds.lancs.sch.uk::58f043a1-645a-45cc-a809-0cd6398f036f" providerId="AD" clId="Web-{1BFF6A41-EECB-4701-817F-295954E4B2DA}"/>
    <pc:docChg chg="modSld">
      <pc:chgData name="7032, head" userId="S::head@longton-st-oswalds.lancs.sch.uk::58f043a1-645a-45cc-a809-0cd6398f036f" providerId="AD" clId="Web-{1BFF6A41-EECB-4701-817F-295954E4B2DA}" dt="2020-09-18T06:57:39.102" v="319" actId="14100"/>
      <pc:docMkLst>
        <pc:docMk/>
      </pc:docMkLst>
      <pc:sldChg chg="modSp">
        <pc:chgData name="7032, head" userId="S::head@longton-st-oswalds.lancs.sch.uk::58f043a1-645a-45cc-a809-0cd6398f036f" providerId="AD" clId="Web-{1BFF6A41-EECB-4701-817F-295954E4B2DA}" dt="2020-09-18T06:40:17.529" v="22" actId="20577"/>
        <pc:sldMkLst>
          <pc:docMk/>
          <pc:sldMk cId="3988967317" sldId="257"/>
        </pc:sldMkLst>
        <pc:spChg chg="mod">
          <ac:chgData name="7032, head" userId="S::head@longton-st-oswalds.lancs.sch.uk::58f043a1-645a-45cc-a809-0cd6398f036f" providerId="AD" clId="Web-{1BFF6A41-EECB-4701-817F-295954E4B2DA}" dt="2020-09-18T06:40:17.529" v="22" actId="20577"/>
          <ac:spMkLst>
            <pc:docMk/>
            <pc:sldMk cId="3988967317" sldId="257"/>
            <ac:spMk id="5" creationId="{21D5F0DB-571A-4E27-8ED5-4C1977669E22}"/>
          </ac:spMkLst>
        </pc:spChg>
      </pc:sldChg>
      <pc:sldChg chg="modSp">
        <pc:chgData name="7032, head" userId="S::head@longton-st-oswalds.lancs.sch.uk::58f043a1-645a-45cc-a809-0cd6398f036f" providerId="AD" clId="Web-{1BFF6A41-EECB-4701-817F-295954E4B2DA}" dt="2020-09-18T06:41:10.873" v="36" actId="20577"/>
        <pc:sldMkLst>
          <pc:docMk/>
          <pc:sldMk cId="815929524" sldId="259"/>
        </pc:sldMkLst>
        <pc:spChg chg="mod">
          <ac:chgData name="7032, head" userId="S::head@longton-st-oswalds.lancs.sch.uk::58f043a1-645a-45cc-a809-0cd6398f036f" providerId="AD" clId="Web-{1BFF6A41-EECB-4701-817F-295954E4B2DA}" dt="2020-09-18T06:41:10.873" v="36" actId="20577"/>
          <ac:spMkLst>
            <pc:docMk/>
            <pc:sldMk cId="815929524" sldId="259"/>
            <ac:spMk id="3" creationId="{31C849C8-0C35-4BA0-B6B3-85F1DE2B4AEE}"/>
          </ac:spMkLst>
        </pc:spChg>
      </pc:sldChg>
      <pc:sldChg chg="modSp">
        <pc:chgData name="7032, head" userId="S::head@longton-st-oswalds.lancs.sch.uk::58f043a1-645a-45cc-a809-0cd6398f036f" providerId="AD" clId="Web-{1BFF6A41-EECB-4701-817F-295954E4B2DA}" dt="2020-09-18T06:41:26.639" v="47" actId="20577"/>
        <pc:sldMkLst>
          <pc:docMk/>
          <pc:sldMk cId="2012953403" sldId="260"/>
        </pc:sldMkLst>
        <pc:spChg chg="mod">
          <ac:chgData name="7032, head" userId="S::head@longton-st-oswalds.lancs.sch.uk::58f043a1-645a-45cc-a809-0cd6398f036f" providerId="AD" clId="Web-{1BFF6A41-EECB-4701-817F-295954E4B2DA}" dt="2020-09-18T06:41:26.639" v="47" actId="20577"/>
          <ac:spMkLst>
            <pc:docMk/>
            <pc:sldMk cId="2012953403" sldId="260"/>
            <ac:spMk id="7" creationId="{32BEA1FE-8F18-4583-BF2C-ADA840A50003}"/>
          </ac:spMkLst>
        </pc:spChg>
      </pc:sldChg>
      <pc:sldChg chg="modSp">
        <pc:chgData name="7032, head" userId="S::head@longton-st-oswalds.lancs.sch.uk::58f043a1-645a-45cc-a809-0cd6398f036f" providerId="AD" clId="Web-{1BFF6A41-EECB-4701-817F-295954E4B2DA}" dt="2020-09-18T06:44:05.874" v="107" actId="14100"/>
        <pc:sldMkLst>
          <pc:docMk/>
          <pc:sldMk cId="3579605888" sldId="262"/>
        </pc:sldMkLst>
        <pc:spChg chg="mod">
          <ac:chgData name="7032, head" userId="S::head@longton-st-oswalds.lancs.sch.uk::58f043a1-645a-45cc-a809-0cd6398f036f" providerId="AD" clId="Web-{1BFF6A41-EECB-4701-817F-295954E4B2DA}" dt="2020-09-18T06:44:05.874" v="107" actId="14100"/>
          <ac:spMkLst>
            <pc:docMk/>
            <pc:sldMk cId="3579605888" sldId="262"/>
            <ac:spMk id="6" creationId="{D7522E21-866F-4839-A272-74331C3A0D45}"/>
          </ac:spMkLst>
        </pc:spChg>
      </pc:sldChg>
      <pc:sldChg chg="modSp">
        <pc:chgData name="7032, head" userId="S::head@longton-st-oswalds.lancs.sch.uk::58f043a1-645a-45cc-a809-0cd6398f036f" providerId="AD" clId="Web-{1BFF6A41-EECB-4701-817F-295954E4B2DA}" dt="2020-09-18T06:46:24.033" v="196" actId="14100"/>
        <pc:sldMkLst>
          <pc:docMk/>
          <pc:sldMk cId="3280940132" sldId="263"/>
        </pc:sldMkLst>
        <pc:spChg chg="mod">
          <ac:chgData name="7032, head" userId="S::head@longton-st-oswalds.lancs.sch.uk::58f043a1-645a-45cc-a809-0cd6398f036f" providerId="AD" clId="Web-{1BFF6A41-EECB-4701-817F-295954E4B2DA}" dt="2020-09-18T06:46:24.033" v="196" actId="14100"/>
          <ac:spMkLst>
            <pc:docMk/>
            <pc:sldMk cId="3280940132" sldId="263"/>
            <ac:spMk id="6" creationId="{098BBB98-2A01-44FC-AE06-902ACB606E2E}"/>
          </ac:spMkLst>
        </pc:spChg>
      </pc:sldChg>
      <pc:sldChg chg="modSp">
        <pc:chgData name="7032, head" userId="S::head@longton-st-oswalds.lancs.sch.uk::58f043a1-645a-45cc-a809-0cd6398f036f" providerId="AD" clId="Web-{1BFF6A41-EECB-4701-817F-295954E4B2DA}" dt="2020-09-18T06:47:41.158" v="215" actId="20577"/>
        <pc:sldMkLst>
          <pc:docMk/>
          <pc:sldMk cId="3709038023" sldId="264"/>
        </pc:sldMkLst>
        <pc:spChg chg="mod">
          <ac:chgData name="7032, head" userId="S::head@longton-st-oswalds.lancs.sch.uk::58f043a1-645a-45cc-a809-0cd6398f036f" providerId="AD" clId="Web-{1BFF6A41-EECB-4701-817F-295954E4B2DA}" dt="2020-09-18T06:47:41.158" v="215" actId="20577"/>
          <ac:spMkLst>
            <pc:docMk/>
            <pc:sldMk cId="3709038023" sldId="264"/>
            <ac:spMk id="6" creationId="{64D08CB0-88EC-4960-B146-BAA3B2AA2621}"/>
          </ac:spMkLst>
        </pc:spChg>
      </pc:sldChg>
      <pc:sldChg chg="modSp">
        <pc:chgData name="7032, head" userId="S::head@longton-st-oswalds.lancs.sch.uk::58f043a1-645a-45cc-a809-0cd6398f036f" providerId="AD" clId="Web-{1BFF6A41-EECB-4701-817F-295954E4B2DA}" dt="2020-09-18T06:53:04.112" v="219" actId="20577"/>
        <pc:sldMkLst>
          <pc:docMk/>
          <pc:sldMk cId="891304689" sldId="266"/>
        </pc:sldMkLst>
        <pc:spChg chg="mod">
          <ac:chgData name="7032, head" userId="S::head@longton-st-oswalds.lancs.sch.uk::58f043a1-645a-45cc-a809-0cd6398f036f" providerId="AD" clId="Web-{1BFF6A41-EECB-4701-817F-295954E4B2DA}" dt="2020-09-18T06:53:04.112" v="219" actId="20577"/>
          <ac:spMkLst>
            <pc:docMk/>
            <pc:sldMk cId="891304689" sldId="266"/>
            <ac:spMk id="6" creationId="{CA0AC271-5983-4F48-B43B-1A0622CAFC32}"/>
          </ac:spMkLst>
        </pc:spChg>
      </pc:sldChg>
      <pc:sldChg chg="modSp">
        <pc:chgData name="7032, head" userId="S::head@longton-st-oswalds.lancs.sch.uk::58f043a1-645a-45cc-a809-0cd6398f036f" providerId="AD" clId="Web-{1BFF6A41-EECB-4701-817F-295954E4B2DA}" dt="2020-09-18T06:57:39.102" v="319" actId="14100"/>
        <pc:sldMkLst>
          <pc:docMk/>
          <pc:sldMk cId="2654180990" sldId="267"/>
        </pc:sldMkLst>
        <pc:spChg chg="mod">
          <ac:chgData name="7032, head" userId="S::head@longton-st-oswalds.lancs.sch.uk::58f043a1-645a-45cc-a809-0cd6398f036f" providerId="AD" clId="Web-{1BFF6A41-EECB-4701-817F-295954E4B2DA}" dt="2020-09-18T06:57:39.102" v="319" actId="14100"/>
          <ac:spMkLst>
            <pc:docMk/>
            <pc:sldMk cId="2654180990" sldId="267"/>
            <ac:spMk id="6" creationId="{0351276A-BE30-4572-ACE5-5B948C42E2CA}"/>
          </ac:spMkLst>
        </pc:spChg>
      </pc:sldChg>
      <pc:sldChg chg="modSp">
        <pc:chgData name="7032, head" userId="S::head@longton-st-oswalds.lancs.sch.uk::58f043a1-645a-45cc-a809-0cd6398f036f" providerId="AD" clId="Web-{1BFF6A41-EECB-4701-817F-295954E4B2DA}" dt="2020-09-18T06:55:59.540" v="281" actId="20577"/>
        <pc:sldMkLst>
          <pc:docMk/>
          <pc:sldMk cId="3498128888" sldId="268"/>
        </pc:sldMkLst>
        <pc:spChg chg="mod">
          <ac:chgData name="7032, head" userId="S::head@longton-st-oswalds.lancs.sch.uk::58f043a1-645a-45cc-a809-0cd6398f036f" providerId="AD" clId="Web-{1BFF6A41-EECB-4701-817F-295954E4B2DA}" dt="2020-09-18T06:55:59.540" v="281" actId="20577"/>
          <ac:spMkLst>
            <pc:docMk/>
            <pc:sldMk cId="3498128888" sldId="268"/>
            <ac:spMk id="6" creationId="{CA0AC271-5983-4F48-B43B-1A0622CAFC3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86DB-4765-4EAB-9C4D-480A2B048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D3DFE5-A2A6-4773-821C-1669B83303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BFA784-88D4-4874-B4AB-B07D492C1DD4}"/>
              </a:ext>
            </a:extLst>
          </p:cNvPr>
          <p:cNvSpPr>
            <a:spLocks noGrp="1"/>
          </p:cNvSpPr>
          <p:nvPr>
            <p:ph type="dt" sz="half" idx="10"/>
          </p:nvPr>
        </p:nvSpPr>
        <p:spPr/>
        <p:txBody>
          <a:bodyPr/>
          <a:lstStyle/>
          <a:p>
            <a:fld id="{714592CC-B9BA-45D1-9AE2-E03DF0323D8C}" type="datetimeFigureOut">
              <a:rPr lang="en-GB" smtClean="0"/>
              <a:t>18/09/2020</a:t>
            </a:fld>
            <a:endParaRPr lang="en-GB"/>
          </a:p>
        </p:txBody>
      </p:sp>
      <p:sp>
        <p:nvSpPr>
          <p:cNvPr id="5" name="Footer Placeholder 4">
            <a:extLst>
              <a:ext uri="{FF2B5EF4-FFF2-40B4-BE49-F238E27FC236}">
                <a16:creationId xmlns:a16="http://schemas.microsoft.com/office/drawing/2014/main" id="{C90E5BB5-AA0D-4112-9B92-BCEC428F6C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472AE0-93AB-4511-A877-15698A534694}"/>
              </a:ext>
            </a:extLst>
          </p:cNvPr>
          <p:cNvSpPr>
            <a:spLocks noGrp="1"/>
          </p:cNvSpPr>
          <p:nvPr>
            <p:ph type="sldNum" sz="quarter" idx="12"/>
          </p:nvPr>
        </p:nvSpPr>
        <p:spPr/>
        <p:txBody>
          <a:bodyPr/>
          <a:lstStyle/>
          <a:p>
            <a:fld id="{F9C9F432-7169-4856-BE34-A13149F633EA}" type="slidenum">
              <a:rPr lang="en-GB" smtClean="0"/>
              <a:t>‹#›</a:t>
            </a:fld>
            <a:endParaRPr lang="en-GB"/>
          </a:p>
        </p:txBody>
      </p:sp>
    </p:spTree>
    <p:extLst>
      <p:ext uri="{BB962C8B-B14F-4D97-AF65-F5344CB8AC3E}">
        <p14:creationId xmlns:p14="http://schemas.microsoft.com/office/powerpoint/2010/main" val="228011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5C8-7C26-4DF5-9E69-62C192E8D8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82C13A-2710-4D48-B8DC-EBACB683FC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133966-4FEB-4887-9BB1-A4779A53F4DA}"/>
              </a:ext>
            </a:extLst>
          </p:cNvPr>
          <p:cNvSpPr>
            <a:spLocks noGrp="1"/>
          </p:cNvSpPr>
          <p:nvPr>
            <p:ph type="dt" sz="half" idx="10"/>
          </p:nvPr>
        </p:nvSpPr>
        <p:spPr/>
        <p:txBody>
          <a:bodyPr/>
          <a:lstStyle/>
          <a:p>
            <a:fld id="{714592CC-B9BA-45D1-9AE2-E03DF0323D8C}" type="datetimeFigureOut">
              <a:rPr lang="en-GB" smtClean="0"/>
              <a:t>18/09/2020</a:t>
            </a:fld>
            <a:endParaRPr lang="en-GB"/>
          </a:p>
        </p:txBody>
      </p:sp>
      <p:sp>
        <p:nvSpPr>
          <p:cNvPr id="5" name="Footer Placeholder 4">
            <a:extLst>
              <a:ext uri="{FF2B5EF4-FFF2-40B4-BE49-F238E27FC236}">
                <a16:creationId xmlns:a16="http://schemas.microsoft.com/office/drawing/2014/main" id="{145D9E06-87D9-4A3D-8B90-E530F34241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699BF4-7C91-4C93-B950-23BAECE4C476}"/>
              </a:ext>
            </a:extLst>
          </p:cNvPr>
          <p:cNvSpPr>
            <a:spLocks noGrp="1"/>
          </p:cNvSpPr>
          <p:nvPr>
            <p:ph type="sldNum" sz="quarter" idx="12"/>
          </p:nvPr>
        </p:nvSpPr>
        <p:spPr/>
        <p:txBody>
          <a:bodyPr/>
          <a:lstStyle/>
          <a:p>
            <a:fld id="{F9C9F432-7169-4856-BE34-A13149F633EA}" type="slidenum">
              <a:rPr lang="en-GB" smtClean="0"/>
              <a:t>‹#›</a:t>
            </a:fld>
            <a:endParaRPr lang="en-GB"/>
          </a:p>
        </p:txBody>
      </p:sp>
    </p:spTree>
    <p:extLst>
      <p:ext uri="{BB962C8B-B14F-4D97-AF65-F5344CB8AC3E}">
        <p14:creationId xmlns:p14="http://schemas.microsoft.com/office/powerpoint/2010/main" val="404970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C00FD-36DB-49ED-92B0-E728A074AA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578AA5-987C-4E76-8ADA-7CD1A4FE76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1AB37B-AE36-4EBC-9BC1-7E9EB5E6497D}"/>
              </a:ext>
            </a:extLst>
          </p:cNvPr>
          <p:cNvSpPr>
            <a:spLocks noGrp="1"/>
          </p:cNvSpPr>
          <p:nvPr>
            <p:ph type="dt" sz="half" idx="10"/>
          </p:nvPr>
        </p:nvSpPr>
        <p:spPr/>
        <p:txBody>
          <a:bodyPr/>
          <a:lstStyle/>
          <a:p>
            <a:fld id="{714592CC-B9BA-45D1-9AE2-E03DF0323D8C}" type="datetimeFigureOut">
              <a:rPr lang="en-GB" smtClean="0"/>
              <a:t>18/09/2020</a:t>
            </a:fld>
            <a:endParaRPr lang="en-GB"/>
          </a:p>
        </p:txBody>
      </p:sp>
      <p:sp>
        <p:nvSpPr>
          <p:cNvPr id="5" name="Footer Placeholder 4">
            <a:extLst>
              <a:ext uri="{FF2B5EF4-FFF2-40B4-BE49-F238E27FC236}">
                <a16:creationId xmlns:a16="http://schemas.microsoft.com/office/drawing/2014/main" id="{8C106D19-9BEB-42C9-814A-095CBEA404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C2801-59FF-408D-BFC7-ABC237D0A5FF}"/>
              </a:ext>
            </a:extLst>
          </p:cNvPr>
          <p:cNvSpPr>
            <a:spLocks noGrp="1"/>
          </p:cNvSpPr>
          <p:nvPr>
            <p:ph type="sldNum" sz="quarter" idx="12"/>
          </p:nvPr>
        </p:nvSpPr>
        <p:spPr/>
        <p:txBody>
          <a:bodyPr/>
          <a:lstStyle/>
          <a:p>
            <a:fld id="{F9C9F432-7169-4856-BE34-A13149F633EA}" type="slidenum">
              <a:rPr lang="en-GB" smtClean="0"/>
              <a:t>‹#›</a:t>
            </a:fld>
            <a:endParaRPr lang="en-GB"/>
          </a:p>
        </p:txBody>
      </p:sp>
    </p:spTree>
    <p:extLst>
      <p:ext uri="{BB962C8B-B14F-4D97-AF65-F5344CB8AC3E}">
        <p14:creationId xmlns:p14="http://schemas.microsoft.com/office/powerpoint/2010/main" val="49234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8AB4-6EC1-4863-93DE-8F1655B1EB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70FE93-454B-4EDF-BFD7-E7E4529F9A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AB58B-7438-4E2B-A251-D060DC09F5EE}"/>
              </a:ext>
            </a:extLst>
          </p:cNvPr>
          <p:cNvSpPr>
            <a:spLocks noGrp="1"/>
          </p:cNvSpPr>
          <p:nvPr>
            <p:ph type="dt" sz="half" idx="10"/>
          </p:nvPr>
        </p:nvSpPr>
        <p:spPr/>
        <p:txBody>
          <a:bodyPr/>
          <a:lstStyle/>
          <a:p>
            <a:fld id="{714592CC-B9BA-45D1-9AE2-E03DF0323D8C}" type="datetimeFigureOut">
              <a:rPr lang="en-GB" smtClean="0"/>
              <a:t>18/09/2020</a:t>
            </a:fld>
            <a:endParaRPr lang="en-GB"/>
          </a:p>
        </p:txBody>
      </p:sp>
      <p:sp>
        <p:nvSpPr>
          <p:cNvPr id="5" name="Footer Placeholder 4">
            <a:extLst>
              <a:ext uri="{FF2B5EF4-FFF2-40B4-BE49-F238E27FC236}">
                <a16:creationId xmlns:a16="http://schemas.microsoft.com/office/drawing/2014/main" id="{B306E6A3-612A-48C4-9D5D-CD1167BFDB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EE49E-83B0-45D8-A657-4D305D8C37F4}"/>
              </a:ext>
            </a:extLst>
          </p:cNvPr>
          <p:cNvSpPr>
            <a:spLocks noGrp="1"/>
          </p:cNvSpPr>
          <p:nvPr>
            <p:ph type="sldNum" sz="quarter" idx="12"/>
          </p:nvPr>
        </p:nvSpPr>
        <p:spPr/>
        <p:txBody>
          <a:bodyPr/>
          <a:lstStyle/>
          <a:p>
            <a:fld id="{F9C9F432-7169-4856-BE34-A13149F633EA}" type="slidenum">
              <a:rPr lang="en-GB" smtClean="0"/>
              <a:t>‹#›</a:t>
            </a:fld>
            <a:endParaRPr lang="en-GB"/>
          </a:p>
        </p:txBody>
      </p:sp>
    </p:spTree>
    <p:extLst>
      <p:ext uri="{BB962C8B-B14F-4D97-AF65-F5344CB8AC3E}">
        <p14:creationId xmlns:p14="http://schemas.microsoft.com/office/powerpoint/2010/main" val="13073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7638-92F4-423C-B3B8-D2004AEB57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37EEA5-3712-472D-8C3E-F502DCF10D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FEB776-ABA4-47FF-9B35-2603838E31CA}"/>
              </a:ext>
            </a:extLst>
          </p:cNvPr>
          <p:cNvSpPr>
            <a:spLocks noGrp="1"/>
          </p:cNvSpPr>
          <p:nvPr>
            <p:ph type="dt" sz="half" idx="10"/>
          </p:nvPr>
        </p:nvSpPr>
        <p:spPr/>
        <p:txBody>
          <a:bodyPr/>
          <a:lstStyle/>
          <a:p>
            <a:fld id="{714592CC-B9BA-45D1-9AE2-E03DF0323D8C}" type="datetimeFigureOut">
              <a:rPr lang="en-GB" smtClean="0"/>
              <a:t>18/09/2020</a:t>
            </a:fld>
            <a:endParaRPr lang="en-GB"/>
          </a:p>
        </p:txBody>
      </p:sp>
      <p:sp>
        <p:nvSpPr>
          <p:cNvPr id="5" name="Footer Placeholder 4">
            <a:extLst>
              <a:ext uri="{FF2B5EF4-FFF2-40B4-BE49-F238E27FC236}">
                <a16:creationId xmlns:a16="http://schemas.microsoft.com/office/drawing/2014/main" id="{C8C9077B-F10D-491A-9E26-124935B3F9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E560A6-F26E-41B7-978B-A37A4354ED90}"/>
              </a:ext>
            </a:extLst>
          </p:cNvPr>
          <p:cNvSpPr>
            <a:spLocks noGrp="1"/>
          </p:cNvSpPr>
          <p:nvPr>
            <p:ph type="sldNum" sz="quarter" idx="12"/>
          </p:nvPr>
        </p:nvSpPr>
        <p:spPr/>
        <p:txBody>
          <a:bodyPr/>
          <a:lstStyle/>
          <a:p>
            <a:fld id="{F9C9F432-7169-4856-BE34-A13149F633EA}" type="slidenum">
              <a:rPr lang="en-GB" smtClean="0"/>
              <a:t>‹#›</a:t>
            </a:fld>
            <a:endParaRPr lang="en-GB"/>
          </a:p>
        </p:txBody>
      </p:sp>
    </p:spTree>
    <p:extLst>
      <p:ext uri="{BB962C8B-B14F-4D97-AF65-F5344CB8AC3E}">
        <p14:creationId xmlns:p14="http://schemas.microsoft.com/office/powerpoint/2010/main" val="6265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3426-AAF9-4E98-B872-76C94E80E2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6AA285-2A09-4513-A853-4AEECCDA78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C2AF7C-347B-489D-AA9B-813B17FE6E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915D8C-E1CF-4350-8D9A-BB75549741AC}"/>
              </a:ext>
            </a:extLst>
          </p:cNvPr>
          <p:cNvSpPr>
            <a:spLocks noGrp="1"/>
          </p:cNvSpPr>
          <p:nvPr>
            <p:ph type="dt" sz="half" idx="10"/>
          </p:nvPr>
        </p:nvSpPr>
        <p:spPr/>
        <p:txBody>
          <a:bodyPr/>
          <a:lstStyle/>
          <a:p>
            <a:fld id="{714592CC-B9BA-45D1-9AE2-E03DF0323D8C}" type="datetimeFigureOut">
              <a:rPr lang="en-GB" smtClean="0"/>
              <a:t>18/09/2020</a:t>
            </a:fld>
            <a:endParaRPr lang="en-GB"/>
          </a:p>
        </p:txBody>
      </p:sp>
      <p:sp>
        <p:nvSpPr>
          <p:cNvPr id="6" name="Footer Placeholder 5">
            <a:extLst>
              <a:ext uri="{FF2B5EF4-FFF2-40B4-BE49-F238E27FC236}">
                <a16:creationId xmlns:a16="http://schemas.microsoft.com/office/drawing/2014/main" id="{3C14F7CD-77CE-4377-AEA8-D87090EE47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2F45D3-43F2-4DCD-9A4B-426AFE7C5B39}"/>
              </a:ext>
            </a:extLst>
          </p:cNvPr>
          <p:cNvSpPr>
            <a:spLocks noGrp="1"/>
          </p:cNvSpPr>
          <p:nvPr>
            <p:ph type="sldNum" sz="quarter" idx="12"/>
          </p:nvPr>
        </p:nvSpPr>
        <p:spPr/>
        <p:txBody>
          <a:bodyPr/>
          <a:lstStyle/>
          <a:p>
            <a:fld id="{F9C9F432-7169-4856-BE34-A13149F633EA}" type="slidenum">
              <a:rPr lang="en-GB" smtClean="0"/>
              <a:t>‹#›</a:t>
            </a:fld>
            <a:endParaRPr lang="en-GB"/>
          </a:p>
        </p:txBody>
      </p:sp>
    </p:spTree>
    <p:extLst>
      <p:ext uri="{BB962C8B-B14F-4D97-AF65-F5344CB8AC3E}">
        <p14:creationId xmlns:p14="http://schemas.microsoft.com/office/powerpoint/2010/main" val="304140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AC3C-49C8-4D09-A49F-0EE8A1485B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EC26D7-23E0-44E1-9A3D-7083F0C90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75A4BA-BF25-46C4-8D63-6E686E6418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49B4D3-1099-4BFE-95A4-4C47ECA917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89D464-33E2-47E2-A787-592D3BC21F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9FB374-53E7-4079-8B99-9AF1D4360965}"/>
              </a:ext>
            </a:extLst>
          </p:cNvPr>
          <p:cNvSpPr>
            <a:spLocks noGrp="1"/>
          </p:cNvSpPr>
          <p:nvPr>
            <p:ph type="dt" sz="half" idx="10"/>
          </p:nvPr>
        </p:nvSpPr>
        <p:spPr/>
        <p:txBody>
          <a:bodyPr/>
          <a:lstStyle/>
          <a:p>
            <a:fld id="{714592CC-B9BA-45D1-9AE2-E03DF0323D8C}" type="datetimeFigureOut">
              <a:rPr lang="en-GB" smtClean="0"/>
              <a:t>18/09/2020</a:t>
            </a:fld>
            <a:endParaRPr lang="en-GB"/>
          </a:p>
        </p:txBody>
      </p:sp>
      <p:sp>
        <p:nvSpPr>
          <p:cNvPr id="8" name="Footer Placeholder 7">
            <a:extLst>
              <a:ext uri="{FF2B5EF4-FFF2-40B4-BE49-F238E27FC236}">
                <a16:creationId xmlns:a16="http://schemas.microsoft.com/office/drawing/2014/main" id="{74C54A36-CDA1-4CFA-B166-0965834E97F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6BAA51-BB5F-47E5-9EF8-87F4229A1186}"/>
              </a:ext>
            </a:extLst>
          </p:cNvPr>
          <p:cNvSpPr>
            <a:spLocks noGrp="1"/>
          </p:cNvSpPr>
          <p:nvPr>
            <p:ph type="sldNum" sz="quarter" idx="12"/>
          </p:nvPr>
        </p:nvSpPr>
        <p:spPr/>
        <p:txBody>
          <a:bodyPr/>
          <a:lstStyle/>
          <a:p>
            <a:fld id="{F9C9F432-7169-4856-BE34-A13149F633EA}" type="slidenum">
              <a:rPr lang="en-GB" smtClean="0"/>
              <a:t>‹#›</a:t>
            </a:fld>
            <a:endParaRPr lang="en-GB"/>
          </a:p>
        </p:txBody>
      </p:sp>
    </p:spTree>
    <p:extLst>
      <p:ext uri="{BB962C8B-B14F-4D97-AF65-F5344CB8AC3E}">
        <p14:creationId xmlns:p14="http://schemas.microsoft.com/office/powerpoint/2010/main" val="132002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EE62-CD65-4E5B-A740-1348543649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71E532-BFBE-4CD6-8D28-E001D31191DF}"/>
              </a:ext>
            </a:extLst>
          </p:cNvPr>
          <p:cNvSpPr>
            <a:spLocks noGrp="1"/>
          </p:cNvSpPr>
          <p:nvPr>
            <p:ph type="dt" sz="half" idx="10"/>
          </p:nvPr>
        </p:nvSpPr>
        <p:spPr/>
        <p:txBody>
          <a:bodyPr/>
          <a:lstStyle/>
          <a:p>
            <a:fld id="{714592CC-B9BA-45D1-9AE2-E03DF0323D8C}" type="datetimeFigureOut">
              <a:rPr lang="en-GB" smtClean="0"/>
              <a:t>18/09/2020</a:t>
            </a:fld>
            <a:endParaRPr lang="en-GB"/>
          </a:p>
        </p:txBody>
      </p:sp>
      <p:sp>
        <p:nvSpPr>
          <p:cNvPr id="4" name="Footer Placeholder 3">
            <a:extLst>
              <a:ext uri="{FF2B5EF4-FFF2-40B4-BE49-F238E27FC236}">
                <a16:creationId xmlns:a16="http://schemas.microsoft.com/office/drawing/2014/main" id="{876CCD0C-ACF9-4B11-B56C-2C1C42B713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544CAD-3593-40BB-B669-7C8A66B8E3F1}"/>
              </a:ext>
            </a:extLst>
          </p:cNvPr>
          <p:cNvSpPr>
            <a:spLocks noGrp="1"/>
          </p:cNvSpPr>
          <p:nvPr>
            <p:ph type="sldNum" sz="quarter" idx="12"/>
          </p:nvPr>
        </p:nvSpPr>
        <p:spPr/>
        <p:txBody>
          <a:bodyPr/>
          <a:lstStyle/>
          <a:p>
            <a:fld id="{F9C9F432-7169-4856-BE34-A13149F633EA}" type="slidenum">
              <a:rPr lang="en-GB" smtClean="0"/>
              <a:t>‹#›</a:t>
            </a:fld>
            <a:endParaRPr lang="en-GB"/>
          </a:p>
        </p:txBody>
      </p:sp>
    </p:spTree>
    <p:extLst>
      <p:ext uri="{BB962C8B-B14F-4D97-AF65-F5344CB8AC3E}">
        <p14:creationId xmlns:p14="http://schemas.microsoft.com/office/powerpoint/2010/main" val="2944645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C6A0A-13FE-4ECF-BDA2-B0B1BA707A07}"/>
              </a:ext>
            </a:extLst>
          </p:cNvPr>
          <p:cNvSpPr>
            <a:spLocks noGrp="1"/>
          </p:cNvSpPr>
          <p:nvPr>
            <p:ph type="dt" sz="half" idx="10"/>
          </p:nvPr>
        </p:nvSpPr>
        <p:spPr/>
        <p:txBody>
          <a:bodyPr/>
          <a:lstStyle/>
          <a:p>
            <a:fld id="{714592CC-B9BA-45D1-9AE2-E03DF0323D8C}" type="datetimeFigureOut">
              <a:rPr lang="en-GB" smtClean="0"/>
              <a:t>18/09/2020</a:t>
            </a:fld>
            <a:endParaRPr lang="en-GB"/>
          </a:p>
        </p:txBody>
      </p:sp>
      <p:sp>
        <p:nvSpPr>
          <p:cNvPr id="3" name="Footer Placeholder 2">
            <a:extLst>
              <a:ext uri="{FF2B5EF4-FFF2-40B4-BE49-F238E27FC236}">
                <a16:creationId xmlns:a16="http://schemas.microsoft.com/office/drawing/2014/main" id="{B280E023-F603-420F-A349-02736ED7C4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D0D02-7597-4307-8F25-9642B551493F}"/>
              </a:ext>
            </a:extLst>
          </p:cNvPr>
          <p:cNvSpPr>
            <a:spLocks noGrp="1"/>
          </p:cNvSpPr>
          <p:nvPr>
            <p:ph type="sldNum" sz="quarter" idx="12"/>
          </p:nvPr>
        </p:nvSpPr>
        <p:spPr/>
        <p:txBody>
          <a:bodyPr/>
          <a:lstStyle/>
          <a:p>
            <a:fld id="{F9C9F432-7169-4856-BE34-A13149F633EA}" type="slidenum">
              <a:rPr lang="en-GB" smtClean="0"/>
              <a:t>‹#›</a:t>
            </a:fld>
            <a:endParaRPr lang="en-GB"/>
          </a:p>
        </p:txBody>
      </p:sp>
    </p:spTree>
    <p:extLst>
      <p:ext uri="{BB962C8B-B14F-4D97-AF65-F5344CB8AC3E}">
        <p14:creationId xmlns:p14="http://schemas.microsoft.com/office/powerpoint/2010/main" val="174528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07E3-2DD1-410F-9A79-BDE9705A4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28FB71-72D4-4896-846F-5706DE41D0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37C4A4-00AE-4063-AE35-F41DED0ED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89057-4E1B-4BB1-BB9F-78026D0D17C9}"/>
              </a:ext>
            </a:extLst>
          </p:cNvPr>
          <p:cNvSpPr>
            <a:spLocks noGrp="1"/>
          </p:cNvSpPr>
          <p:nvPr>
            <p:ph type="dt" sz="half" idx="10"/>
          </p:nvPr>
        </p:nvSpPr>
        <p:spPr/>
        <p:txBody>
          <a:bodyPr/>
          <a:lstStyle/>
          <a:p>
            <a:fld id="{714592CC-B9BA-45D1-9AE2-E03DF0323D8C}" type="datetimeFigureOut">
              <a:rPr lang="en-GB" smtClean="0"/>
              <a:t>18/09/2020</a:t>
            </a:fld>
            <a:endParaRPr lang="en-GB"/>
          </a:p>
        </p:txBody>
      </p:sp>
      <p:sp>
        <p:nvSpPr>
          <p:cNvPr id="6" name="Footer Placeholder 5">
            <a:extLst>
              <a:ext uri="{FF2B5EF4-FFF2-40B4-BE49-F238E27FC236}">
                <a16:creationId xmlns:a16="http://schemas.microsoft.com/office/drawing/2014/main" id="{CEAC2F5D-DDC7-4ACF-9D94-CC1E80E8C7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2029DF-7D2E-4650-A7F7-EB6ACCD0C61F}"/>
              </a:ext>
            </a:extLst>
          </p:cNvPr>
          <p:cNvSpPr>
            <a:spLocks noGrp="1"/>
          </p:cNvSpPr>
          <p:nvPr>
            <p:ph type="sldNum" sz="quarter" idx="12"/>
          </p:nvPr>
        </p:nvSpPr>
        <p:spPr/>
        <p:txBody>
          <a:bodyPr/>
          <a:lstStyle/>
          <a:p>
            <a:fld id="{F9C9F432-7169-4856-BE34-A13149F633EA}" type="slidenum">
              <a:rPr lang="en-GB" smtClean="0"/>
              <a:t>‹#›</a:t>
            </a:fld>
            <a:endParaRPr lang="en-GB"/>
          </a:p>
        </p:txBody>
      </p:sp>
    </p:spTree>
    <p:extLst>
      <p:ext uri="{BB962C8B-B14F-4D97-AF65-F5344CB8AC3E}">
        <p14:creationId xmlns:p14="http://schemas.microsoft.com/office/powerpoint/2010/main" val="96164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7210-5640-4034-AD88-6A391B5F63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DFE07C-381E-4EB1-A15E-6C37B98219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F3E250-7690-4B59-8987-19E76DA32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F8562B-5048-4026-8BF9-072D5800D82E}"/>
              </a:ext>
            </a:extLst>
          </p:cNvPr>
          <p:cNvSpPr>
            <a:spLocks noGrp="1"/>
          </p:cNvSpPr>
          <p:nvPr>
            <p:ph type="dt" sz="half" idx="10"/>
          </p:nvPr>
        </p:nvSpPr>
        <p:spPr/>
        <p:txBody>
          <a:bodyPr/>
          <a:lstStyle/>
          <a:p>
            <a:fld id="{714592CC-B9BA-45D1-9AE2-E03DF0323D8C}" type="datetimeFigureOut">
              <a:rPr lang="en-GB" smtClean="0"/>
              <a:t>18/09/2020</a:t>
            </a:fld>
            <a:endParaRPr lang="en-GB"/>
          </a:p>
        </p:txBody>
      </p:sp>
      <p:sp>
        <p:nvSpPr>
          <p:cNvPr id="6" name="Footer Placeholder 5">
            <a:extLst>
              <a:ext uri="{FF2B5EF4-FFF2-40B4-BE49-F238E27FC236}">
                <a16:creationId xmlns:a16="http://schemas.microsoft.com/office/drawing/2014/main" id="{ACA416ED-D8AE-40D6-9EC7-A8DD24D0C0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B8CDCD-01AD-4C64-9DD5-229AE2CE08F2}"/>
              </a:ext>
            </a:extLst>
          </p:cNvPr>
          <p:cNvSpPr>
            <a:spLocks noGrp="1"/>
          </p:cNvSpPr>
          <p:nvPr>
            <p:ph type="sldNum" sz="quarter" idx="12"/>
          </p:nvPr>
        </p:nvSpPr>
        <p:spPr/>
        <p:txBody>
          <a:bodyPr/>
          <a:lstStyle/>
          <a:p>
            <a:fld id="{F9C9F432-7169-4856-BE34-A13149F633EA}" type="slidenum">
              <a:rPr lang="en-GB" smtClean="0"/>
              <a:t>‹#›</a:t>
            </a:fld>
            <a:endParaRPr lang="en-GB"/>
          </a:p>
        </p:txBody>
      </p:sp>
    </p:spTree>
    <p:extLst>
      <p:ext uri="{BB962C8B-B14F-4D97-AF65-F5344CB8AC3E}">
        <p14:creationId xmlns:p14="http://schemas.microsoft.com/office/powerpoint/2010/main" val="1427888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9C3B25-0601-4FAA-A85B-1FE6E34C3C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4AE72A-6597-4DF9-9387-FF4CF3515B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61FCCA-E72D-4D3E-8BCC-AA10795EA7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592CC-B9BA-45D1-9AE2-E03DF0323D8C}" type="datetimeFigureOut">
              <a:rPr lang="en-GB" smtClean="0"/>
              <a:t>18/09/2020</a:t>
            </a:fld>
            <a:endParaRPr lang="en-GB"/>
          </a:p>
        </p:txBody>
      </p:sp>
      <p:sp>
        <p:nvSpPr>
          <p:cNvPr id="5" name="Footer Placeholder 4">
            <a:extLst>
              <a:ext uri="{FF2B5EF4-FFF2-40B4-BE49-F238E27FC236}">
                <a16:creationId xmlns:a16="http://schemas.microsoft.com/office/drawing/2014/main" id="{EE6A4364-7ACB-4611-A92F-3FE76F22B5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7F48AA-DE62-4004-91D3-959E34B82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9F432-7169-4856-BE34-A13149F633EA}" type="slidenum">
              <a:rPr lang="en-GB" smtClean="0"/>
              <a:t>‹#›</a:t>
            </a:fld>
            <a:endParaRPr lang="en-GB"/>
          </a:p>
        </p:txBody>
      </p:sp>
    </p:spTree>
    <p:extLst>
      <p:ext uri="{BB962C8B-B14F-4D97-AF65-F5344CB8AC3E}">
        <p14:creationId xmlns:p14="http://schemas.microsoft.com/office/powerpoint/2010/main" val="1579001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0700D48D-C9AA-4000-A912-29A4FEA98A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D1013E5-FBB4-4287-95E6-B0171203D547}"/>
              </a:ext>
            </a:extLst>
          </p:cNvPr>
          <p:cNvSpPr txBox="1"/>
          <p:nvPr/>
        </p:nvSpPr>
        <p:spPr>
          <a:xfrm>
            <a:off x="375138" y="4201833"/>
            <a:ext cx="5797062" cy="2223181"/>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2800" b="1" u="sng">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rPr>
              <a:t>Our Team</a:t>
            </a:r>
          </a:p>
          <a:p>
            <a:pPr algn="ctr">
              <a:lnSpc>
                <a:spcPct val="90000"/>
              </a:lnSpc>
              <a:spcBef>
                <a:spcPct val="0"/>
              </a:spcBef>
              <a:spcAft>
                <a:spcPts val="600"/>
              </a:spcAft>
            </a:pPr>
            <a:endParaRPr lang="en-US" sz="2800" b="1" u="sng">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endParaRPr>
          </a:p>
          <a:p>
            <a:pPr algn="ctr">
              <a:lnSpc>
                <a:spcPct val="90000"/>
              </a:lnSpc>
              <a:spcBef>
                <a:spcPct val="0"/>
              </a:spcBef>
              <a:spcAft>
                <a:spcPts val="600"/>
              </a:spcAft>
            </a:pPr>
            <a:r>
              <a:rPr lang="en-US" sz="2800" b="1">
                <a:solidFill>
                  <a:schemeClr val="accent6">
                    <a:lumMod val="75000"/>
                  </a:schemeClr>
                </a:solidFill>
                <a:latin typeface="Lucida Calligraphy" panose="03010101010101010101" pitchFamily="66" charset="0"/>
                <a:ea typeface="+mj-ea"/>
                <a:cs typeface="+mj-cs"/>
              </a:rPr>
              <a:t>Miss Collinson – Class Teacher</a:t>
            </a:r>
          </a:p>
          <a:p>
            <a:pPr algn="ctr">
              <a:lnSpc>
                <a:spcPct val="90000"/>
              </a:lnSpc>
              <a:spcBef>
                <a:spcPct val="0"/>
              </a:spcBef>
              <a:spcAft>
                <a:spcPts val="600"/>
              </a:spcAft>
            </a:pPr>
            <a:r>
              <a:rPr lang="en-US" sz="2800" b="1" err="1">
                <a:solidFill>
                  <a:schemeClr val="accent6">
                    <a:lumMod val="75000"/>
                  </a:schemeClr>
                </a:solidFill>
                <a:latin typeface="Lucida Calligraphy" panose="03010101010101010101" pitchFamily="66" charset="0"/>
                <a:ea typeface="+mj-ea"/>
                <a:cs typeface="+mj-cs"/>
              </a:rPr>
              <a:t>Mrs</a:t>
            </a:r>
            <a:r>
              <a:rPr lang="en-US" sz="2800" b="1">
                <a:solidFill>
                  <a:schemeClr val="accent6">
                    <a:lumMod val="75000"/>
                  </a:schemeClr>
                </a:solidFill>
                <a:latin typeface="Lucida Calligraphy" panose="03010101010101010101" pitchFamily="66" charset="0"/>
                <a:ea typeface="+mj-ea"/>
                <a:cs typeface="+mj-cs"/>
              </a:rPr>
              <a:t> Maguire-Dorr - Class Teacher</a:t>
            </a:r>
          </a:p>
          <a:p>
            <a:pPr algn="ctr">
              <a:lnSpc>
                <a:spcPct val="90000"/>
              </a:lnSpc>
              <a:spcBef>
                <a:spcPct val="0"/>
              </a:spcBef>
              <a:spcAft>
                <a:spcPts val="600"/>
              </a:spcAft>
            </a:pPr>
            <a:r>
              <a:rPr lang="en-US" sz="2800" b="1" err="1">
                <a:solidFill>
                  <a:schemeClr val="accent6">
                    <a:lumMod val="75000"/>
                  </a:schemeClr>
                </a:solidFill>
                <a:latin typeface="Lucida Calligraphy" panose="03010101010101010101" pitchFamily="66" charset="0"/>
                <a:ea typeface="+mj-ea"/>
                <a:cs typeface="+mj-cs"/>
              </a:rPr>
              <a:t>Mrs</a:t>
            </a:r>
            <a:r>
              <a:rPr lang="en-US" sz="2800" b="1">
                <a:solidFill>
                  <a:schemeClr val="accent6">
                    <a:lumMod val="75000"/>
                  </a:schemeClr>
                </a:solidFill>
                <a:latin typeface="Lucida Calligraphy" panose="03010101010101010101" pitchFamily="66" charset="0"/>
                <a:ea typeface="+mj-ea"/>
                <a:cs typeface="+mj-cs"/>
              </a:rPr>
              <a:t> Cliffe – Teaching Assistant</a:t>
            </a:r>
          </a:p>
          <a:p>
            <a:pPr algn="ctr">
              <a:lnSpc>
                <a:spcPct val="90000"/>
              </a:lnSpc>
              <a:spcBef>
                <a:spcPct val="0"/>
              </a:spcBef>
              <a:spcAft>
                <a:spcPts val="600"/>
              </a:spcAft>
            </a:pPr>
            <a:r>
              <a:rPr lang="en-US" sz="2800" b="1" err="1">
                <a:solidFill>
                  <a:schemeClr val="accent6">
                    <a:lumMod val="75000"/>
                  </a:schemeClr>
                </a:solidFill>
                <a:latin typeface="Lucida Calligraphy" panose="03010101010101010101" pitchFamily="66" charset="0"/>
                <a:ea typeface="+mj-ea"/>
                <a:cs typeface="+mj-cs"/>
              </a:rPr>
              <a:t>Mrs</a:t>
            </a:r>
            <a:r>
              <a:rPr lang="en-US" sz="2800" b="1">
                <a:solidFill>
                  <a:schemeClr val="accent6">
                    <a:lumMod val="75000"/>
                  </a:schemeClr>
                </a:solidFill>
                <a:latin typeface="Lucida Calligraphy" panose="03010101010101010101" pitchFamily="66" charset="0"/>
                <a:ea typeface="+mj-ea"/>
                <a:cs typeface="+mj-cs"/>
              </a:rPr>
              <a:t> Deighton – Teaching Assistant</a:t>
            </a:r>
          </a:p>
        </p:txBody>
      </p:sp>
      <p:cxnSp>
        <p:nvCxnSpPr>
          <p:cNvPr id="1029" name="Straight Connector 72">
            <a:extLst>
              <a:ext uri="{FF2B5EF4-FFF2-40B4-BE49-F238E27FC236}">
                <a16:creationId xmlns:a16="http://schemas.microsoft.com/office/drawing/2014/main" id="{805E69BC-D844-4AB5-9E35-ED458EE2965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030" name="Straight Connector 74">
            <a:extLst>
              <a:ext uri="{FF2B5EF4-FFF2-40B4-BE49-F238E27FC236}">
                <a16:creationId xmlns:a16="http://schemas.microsoft.com/office/drawing/2014/main" id="{4312C673-8179-457E-AD2A-D1FAE4CC961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st oswalds crest.jpg">
            <a:extLst>
              <a:ext uri="{FF2B5EF4-FFF2-40B4-BE49-F238E27FC236}">
                <a16:creationId xmlns:a16="http://schemas.microsoft.com/office/drawing/2014/main" id="{F928A18F-5421-4E15-9A69-612659DF9C90}"/>
              </a:ext>
            </a:extLst>
          </p:cNvPr>
          <p:cNvPicPr>
            <a:picLocks noChangeAspect="1"/>
          </p:cNvPicPr>
          <p:nvPr/>
        </p:nvPicPr>
        <p:blipFill>
          <a:blip r:embed="rId2" cstate="print"/>
          <a:stretch>
            <a:fillRect/>
          </a:stretch>
        </p:blipFill>
        <p:spPr>
          <a:xfrm>
            <a:off x="7846164" y="225213"/>
            <a:ext cx="2676027" cy="2794807"/>
          </a:xfrm>
          <a:prstGeom prst="rect">
            <a:avLst/>
          </a:prstGeom>
        </p:spPr>
      </p:pic>
      <p:pic>
        <p:nvPicPr>
          <p:cNvPr id="8" name="Picture 7">
            <a:extLst>
              <a:ext uri="{FF2B5EF4-FFF2-40B4-BE49-F238E27FC236}">
                <a16:creationId xmlns:a16="http://schemas.microsoft.com/office/drawing/2014/main" id="{159062AE-AAF7-438F-9739-46E8B154BA2A}"/>
              </a:ext>
            </a:extLst>
          </p:cNvPr>
          <p:cNvPicPr>
            <a:picLocks noChangeAspect="1"/>
          </p:cNvPicPr>
          <p:nvPr/>
        </p:nvPicPr>
        <p:blipFill>
          <a:blip r:embed="rId3"/>
          <a:stretch>
            <a:fillRect/>
          </a:stretch>
        </p:blipFill>
        <p:spPr>
          <a:xfrm>
            <a:off x="7445864" y="4551045"/>
            <a:ext cx="3476625" cy="1314450"/>
          </a:xfrm>
          <a:prstGeom prst="rect">
            <a:avLst/>
          </a:prstGeom>
        </p:spPr>
      </p:pic>
      <p:sp>
        <p:nvSpPr>
          <p:cNvPr id="19" name="TextBox 18">
            <a:extLst>
              <a:ext uri="{FF2B5EF4-FFF2-40B4-BE49-F238E27FC236}">
                <a16:creationId xmlns:a16="http://schemas.microsoft.com/office/drawing/2014/main" id="{3865740C-205A-4B39-9118-44014CA81749}"/>
              </a:ext>
            </a:extLst>
          </p:cNvPr>
          <p:cNvSpPr txBox="1"/>
          <p:nvPr/>
        </p:nvSpPr>
        <p:spPr>
          <a:xfrm>
            <a:off x="7202683" y="3617058"/>
            <a:ext cx="4376054" cy="584775"/>
          </a:xfrm>
          <a:prstGeom prst="rect">
            <a:avLst/>
          </a:prstGeom>
          <a:noFill/>
        </p:spPr>
        <p:txBody>
          <a:bodyPr wrap="square">
            <a:spAutoFit/>
          </a:bodyPr>
          <a:lstStyle/>
          <a:p>
            <a:r>
              <a:rPr lang="en-US" sz="3200" b="1">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rPr>
              <a:t>Live  Love  Learn</a:t>
            </a:r>
            <a:endParaRPr lang="en-GB" sz="3200"/>
          </a:p>
        </p:txBody>
      </p:sp>
      <p:sp>
        <p:nvSpPr>
          <p:cNvPr id="23" name="TextBox 22">
            <a:extLst>
              <a:ext uri="{FF2B5EF4-FFF2-40B4-BE49-F238E27FC236}">
                <a16:creationId xmlns:a16="http://schemas.microsoft.com/office/drawing/2014/main" id="{A6C22A47-9951-4724-BC84-ACDC396EFD83}"/>
              </a:ext>
            </a:extLst>
          </p:cNvPr>
          <p:cNvSpPr txBox="1"/>
          <p:nvPr/>
        </p:nvSpPr>
        <p:spPr>
          <a:xfrm>
            <a:off x="76200" y="1198005"/>
            <a:ext cx="6096000" cy="2230995"/>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100" b="1" i="0" u="none" strike="noStrike" kern="1200" cap="none" spc="0" normalizeH="0" baseline="0" noProof="0">
                <a:ln>
                  <a:noFill/>
                </a:ln>
                <a:solidFill>
                  <a:srgbClr val="70AD47">
                    <a:lumMod val="75000"/>
                  </a:srgbClr>
                </a:solidFill>
                <a:effectLst>
                  <a:outerShdw blurRad="38100" dist="38100" dir="2700000" algn="tl">
                    <a:srgbClr val="000000">
                      <a:alpha val="43137"/>
                    </a:srgbClr>
                  </a:outerShdw>
                </a:effectLst>
                <a:uLnTx/>
                <a:uFillTx/>
                <a:latin typeface="Lucida Calligraphy" panose="03010101010101010101" pitchFamily="66" charset="0"/>
                <a:ea typeface="+mn-ea"/>
                <a:cs typeface="+mn-cs"/>
              </a:rPr>
              <a:t>St. Oswald’s Foundation Stage</a:t>
            </a:r>
          </a:p>
        </p:txBody>
      </p:sp>
    </p:spTree>
    <p:extLst>
      <p:ext uri="{BB962C8B-B14F-4D97-AF65-F5344CB8AC3E}">
        <p14:creationId xmlns:p14="http://schemas.microsoft.com/office/powerpoint/2010/main" val="286378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A5B1F4-5AC1-4326-9612-205E6C0A5109}"/>
              </a:ext>
            </a:extLst>
          </p:cNvPr>
          <p:cNvSpPr txBox="1"/>
          <p:nvPr/>
        </p:nvSpPr>
        <p:spPr>
          <a:xfrm>
            <a:off x="538161" y="552450"/>
            <a:ext cx="11115675" cy="661720"/>
          </a:xfrm>
          <a:prstGeom prst="rect">
            <a:avLst/>
          </a:prstGeom>
          <a:noFill/>
        </p:spPr>
        <p:txBody>
          <a:bodyPr wrap="square">
            <a:spAutoFit/>
          </a:bodyPr>
          <a:lstStyle/>
          <a:p>
            <a:pPr algn="ctr">
              <a:lnSpc>
                <a:spcPct val="90000"/>
              </a:lnSpc>
              <a:spcBef>
                <a:spcPct val="0"/>
              </a:spcBef>
              <a:spcAft>
                <a:spcPts val="600"/>
              </a:spcAft>
            </a:pPr>
            <a:r>
              <a:rPr lang="en-US" sz="4000" b="1" u="sng">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rPr>
              <a:t>Expressive Arts and Design</a:t>
            </a:r>
          </a:p>
        </p:txBody>
      </p:sp>
      <p:sp>
        <p:nvSpPr>
          <p:cNvPr id="5" name="Rectangle 4">
            <a:extLst>
              <a:ext uri="{FF2B5EF4-FFF2-40B4-BE49-F238E27FC236}">
                <a16:creationId xmlns:a16="http://schemas.microsoft.com/office/drawing/2014/main" id="{C66F19AE-C01A-4ACF-AC5C-647436573AEE}"/>
              </a:ext>
            </a:extLst>
          </p:cNvPr>
          <p:cNvSpPr/>
          <p:nvPr/>
        </p:nvSpPr>
        <p:spPr>
          <a:xfrm>
            <a:off x="671512" y="1612939"/>
            <a:ext cx="10848975" cy="469261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2FBE0D6-7221-44AF-8C99-73B66163CC6B}"/>
              </a:ext>
            </a:extLst>
          </p:cNvPr>
          <p:cNvSpPr txBox="1"/>
          <p:nvPr/>
        </p:nvSpPr>
        <p:spPr>
          <a:xfrm>
            <a:off x="900110" y="1885087"/>
            <a:ext cx="10391775" cy="3693319"/>
          </a:xfrm>
          <a:prstGeom prst="rect">
            <a:avLst/>
          </a:prstGeom>
          <a:noFill/>
        </p:spPr>
        <p:txBody>
          <a:bodyPr wrap="square">
            <a:spAutoFit/>
          </a:bodyPr>
          <a:lstStyle/>
          <a:p>
            <a:pPr algn="ctr"/>
            <a:r>
              <a:rPr lang="en-GB">
                <a:solidFill>
                  <a:schemeClr val="accent6">
                    <a:lumMod val="75000"/>
                  </a:schemeClr>
                </a:solidFill>
                <a:latin typeface="Comic Sans MS" panose="030F0702030302020204" pitchFamily="66" charset="0"/>
              </a:rPr>
              <a:t>Expressive arts and design involves enabling children to explore and play with a wide range of media and materials, as well as providing opportunities and encouragement for sharing their thoughts, ideas and feelings through a variety of activities in art, music, movement, dance, role-play, and design and technology.</a:t>
            </a:r>
          </a:p>
          <a:p>
            <a:pPr algn="ctr"/>
            <a:endParaRPr lang="en-GB">
              <a:solidFill>
                <a:schemeClr val="accent6">
                  <a:lumMod val="75000"/>
                </a:schemeClr>
              </a:solidFill>
              <a:latin typeface="Comic Sans MS" panose="030F0702030302020204" pitchFamily="66" charset="0"/>
            </a:endParaRPr>
          </a:p>
          <a:p>
            <a:pPr algn="ctr"/>
            <a:r>
              <a:rPr lang="en-GB" sz="1800">
                <a:solidFill>
                  <a:schemeClr val="accent6">
                    <a:lumMod val="75000"/>
                  </a:schemeClr>
                </a:solidFill>
                <a:latin typeface="Comic Sans MS" panose="030F0702030302020204" pitchFamily="66" charset="0"/>
              </a:rPr>
              <a:t>We provide opportunities for children to experiment with </a:t>
            </a:r>
            <a:r>
              <a:rPr lang="en-GB">
                <a:solidFill>
                  <a:schemeClr val="accent6">
                    <a:lumMod val="75000"/>
                  </a:schemeClr>
                </a:solidFill>
                <a:latin typeface="Comic Sans MS" panose="030F0702030302020204" pitchFamily="66" charset="0"/>
              </a:rPr>
              <a:t>m</a:t>
            </a:r>
            <a:r>
              <a:rPr lang="en-GB" sz="1800">
                <a:solidFill>
                  <a:schemeClr val="accent6">
                    <a:lumMod val="75000"/>
                  </a:schemeClr>
                </a:solidFill>
                <a:latin typeface="Comic Sans MS" panose="030F0702030302020204" pitchFamily="66" charset="0"/>
              </a:rPr>
              <a:t>usical equipment, learn lots of songs and rhymes, through daily learning and a weekly music lesson with Mrs Winter.  </a:t>
            </a:r>
          </a:p>
          <a:p>
            <a:pPr algn="ctr"/>
            <a:r>
              <a:rPr lang="en-GB">
                <a:solidFill>
                  <a:schemeClr val="accent6">
                    <a:lumMod val="75000"/>
                  </a:schemeClr>
                </a:solidFill>
                <a:latin typeface="Comic Sans MS" panose="030F0702030302020204" pitchFamily="66" charset="0"/>
              </a:rPr>
              <a:t>We encourage children to i</a:t>
            </a:r>
            <a:r>
              <a:rPr lang="en-GB" sz="1800">
                <a:solidFill>
                  <a:schemeClr val="accent6">
                    <a:lumMod val="75000"/>
                  </a:schemeClr>
                </a:solidFill>
                <a:latin typeface="Comic Sans MS" panose="030F0702030302020204" pitchFamily="66" charset="0"/>
              </a:rPr>
              <a:t>nvestigate colours &amp; textures using simple tools &amp; techniques in a variety of ways, such as using paints, pastels, crayons. This is done independently in the creative area, as well as having focused Art Week projects. </a:t>
            </a:r>
          </a:p>
          <a:p>
            <a:pPr algn="ctr"/>
            <a:r>
              <a:rPr lang="en-GB">
                <a:solidFill>
                  <a:schemeClr val="accent6">
                    <a:lumMod val="75000"/>
                  </a:schemeClr>
                </a:solidFill>
                <a:latin typeface="Comic Sans MS" panose="030F0702030302020204" pitchFamily="66" charset="0"/>
              </a:rPr>
              <a:t>To develop children’s imagination, a lot of our story telling involves acting out narratives and retelling the story using their own ideas. We also have small world characters to encourage their own imaginative play.</a:t>
            </a:r>
            <a:endParaRPr lang="en-GB" sz="1800">
              <a:solidFill>
                <a:schemeClr val="accent6">
                  <a:lumMod val="75000"/>
                </a:schemeClr>
              </a:solidFill>
              <a:latin typeface="Comic Sans MS" panose="030F0702030302020204" pitchFamily="66"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0800000">
            <a:off x="10223291" y="249951"/>
            <a:ext cx="1557882" cy="1163603"/>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671512" y="281306"/>
            <a:ext cx="1542191" cy="1151883"/>
          </a:xfrm>
          <a:prstGeom prst="rect">
            <a:avLst/>
          </a:prstGeom>
        </p:spPr>
      </p:pic>
    </p:spTree>
    <p:extLst>
      <p:ext uri="{BB962C8B-B14F-4D97-AF65-F5344CB8AC3E}">
        <p14:creationId xmlns:p14="http://schemas.microsoft.com/office/powerpoint/2010/main" val="188771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A5B1F4-5AC1-4326-9612-205E6C0A5109}"/>
              </a:ext>
            </a:extLst>
          </p:cNvPr>
          <p:cNvSpPr txBox="1"/>
          <p:nvPr/>
        </p:nvSpPr>
        <p:spPr>
          <a:xfrm>
            <a:off x="538161" y="571500"/>
            <a:ext cx="11115675" cy="661720"/>
          </a:xfrm>
          <a:prstGeom prst="rect">
            <a:avLst/>
          </a:prstGeom>
          <a:noFill/>
        </p:spPr>
        <p:txBody>
          <a:bodyPr wrap="square">
            <a:spAutoFit/>
          </a:bodyPr>
          <a:lstStyle/>
          <a:p>
            <a:pPr algn="ctr">
              <a:lnSpc>
                <a:spcPct val="90000"/>
              </a:lnSpc>
              <a:spcBef>
                <a:spcPct val="0"/>
              </a:spcBef>
              <a:spcAft>
                <a:spcPts val="600"/>
              </a:spcAft>
            </a:pPr>
            <a:r>
              <a:rPr lang="en-US" sz="4000" b="1" u="sng">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rPr>
              <a:t>Outdoor Learning</a:t>
            </a:r>
          </a:p>
        </p:txBody>
      </p:sp>
      <p:sp>
        <p:nvSpPr>
          <p:cNvPr id="5" name="Rectangle 4">
            <a:extLst>
              <a:ext uri="{FF2B5EF4-FFF2-40B4-BE49-F238E27FC236}">
                <a16:creationId xmlns:a16="http://schemas.microsoft.com/office/drawing/2014/main" id="{C66F19AE-C01A-4ACF-AC5C-647436573AEE}"/>
              </a:ext>
            </a:extLst>
          </p:cNvPr>
          <p:cNvSpPr/>
          <p:nvPr/>
        </p:nvSpPr>
        <p:spPr>
          <a:xfrm>
            <a:off x="671512" y="1612939"/>
            <a:ext cx="10848975" cy="469261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A0AC271-5983-4F48-B43B-1A0622CAFC32}"/>
              </a:ext>
            </a:extLst>
          </p:cNvPr>
          <p:cNvSpPr txBox="1"/>
          <p:nvPr/>
        </p:nvSpPr>
        <p:spPr>
          <a:xfrm>
            <a:off x="809623" y="1974085"/>
            <a:ext cx="10572750" cy="3970318"/>
          </a:xfrm>
          <a:prstGeom prst="rect">
            <a:avLst/>
          </a:prstGeom>
          <a:noFill/>
        </p:spPr>
        <p:txBody>
          <a:bodyPr wrap="square" lIns="91440" tIns="45720" rIns="91440" bIns="45720" anchor="t">
            <a:spAutoFit/>
          </a:bodyPr>
          <a:lstStyle/>
          <a:p>
            <a:pPr algn="ctr"/>
            <a:r>
              <a:rPr lang="en-GB" b="0" i="0">
                <a:solidFill>
                  <a:schemeClr val="accent6">
                    <a:lumMod val="75000"/>
                  </a:schemeClr>
                </a:solidFill>
                <a:effectLst/>
                <a:latin typeface="Comic Sans MS" panose="030F0702030302020204" pitchFamily="66" charset="0"/>
              </a:rPr>
              <a:t>“The outdoor learning environment offers opportunities to learn and develop knowledge and understanding of the world as it is a much richer context than the indoors. The outdoor space allows children to relive their experiences through movement, express their emotions through role play and make connections with the world around them. To children, outside is a blank slate on which to create endless possibilities.”</a:t>
            </a:r>
          </a:p>
          <a:p>
            <a:pPr algn="ctr"/>
            <a:r>
              <a:rPr lang="en-GB">
                <a:solidFill>
                  <a:schemeClr val="accent6">
                    <a:lumMod val="75000"/>
                  </a:schemeClr>
                </a:solidFill>
              </a:rPr>
              <a:t/>
            </a:r>
            <a:br>
              <a:rPr lang="en-GB">
                <a:solidFill>
                  <a:schemeClr val="accent6">
                    <a:lumMod val="75000"/>
                  </a:schemeClr>
                </a:solidFill>
              </a:rPr>
            </a:br>
            <a:r>
              <a:rPr lang="en-GB" sz="1800">
                <a:solidFill>
                  <a:schemeClr val="accent6">
                    <a:lumMod val="75000"/>
                  </a:schemeClr>
                </a:solidFill>
                <a:latin typeface="Comic Sans MS" panose="030F0702030302020204" pitchFamily="66" charset="0"/>
              </a:rPr>
              <a:t>Children enjoy </a:t>
            </a:r>
            <a:r>
              <a:rPr lang="en-GB">
                <a:solidFill>
                  <a:schemeClr val="accent6">
                    <a:lumMod val="75000"/>
                  </a:schemeClr>
                </a:solidFill>
                <a:latin typeface="Comic Sans MS" panose="030F0702030302020204" pitchFamily="66" charset="0"/>
              </a:rPr>
              <a:t>their learning in the</a:t>
            </a:r>
            <a:r>
              <a:rPr lang="en-GB" sz="1800">
                <a:solidFill>
                  <a:schemeClr val="accent6">
                    <a:lumMod val="75000"/>
                  </a:schemeClr>
                </a:solidFill>
                <a:latin typeface="Comic Sans MS" panose="030F0702030302020204" pitchFamily="66" charset="0"/>
              </a:rPr>
              <a:t> outdoors </a:t>
            </a:r>
            <a:r>
              <a:rPr lang="en-GB">
                <a:solidFill>
                  <a:schemeClr val="accent6">
                    <a:lumMod val="75000"/>
                  </a:schemeClr>
                </a:solidFill>
                <a:latin typeface="Comic Sans MS" panose="030F0702030302020204" pitchFamily="66" charset="0"/>
              </a:rPr>
              <a:t>a</a:t>
            </a:r>
            <a:r>
              <a:rPr lang="en-GB" sz="1800">
                <a:solidFill>
                  <a:schemeClr val="accent6">
                    <a:lumMod val="75000"/>
                  </a:schemeClr>
                </a:solidFill>
                <a:latin typeface="Comic Sans MS" panose="030F0702030302020204" pitchFamily="66" charset="0"/>
              </a:rPr>
              <a:t>t St. Oswald’s. We have a wonderful outdoor area, accessible in all weathers. This facility makes a significant contribution to cross-curricular  experiences. Every child in Reception has structured access daily.</a:t>
            </a:r>
          </a:p>
          <a:p>
            <a:pPr algn="ctr"/>
            <a:endParaRPr lang="en-GB">
              <a:solidFill>
                <a:schemeClr val="accent6">
                  <a:lumMod val="75000"/>
                </a:schemeClr>
              </a:solidFill>
              <a:latin typeface="Comic Sans MS" panose="030F0702030302020204" pitchFamily="66" charset="0"/>
            </a:endParaRPr>
          </a:p>
          <a:p>
            <a:pPr algn="ctr"/>
            <a:r>
              <a:rPr lang="en-GB" sz="1800">
                <a:solidFill>
                  <a:schemeClr val="accent6">
                    <a:lumMod val="75000"/>
                  </a:schemeClr>
                </a:solidFill>
                <a:latin typeface="Comic Sans MS"/>
              </a:rPr>
              <a:t>We are very lucky to have our own pond at St Oswald’s which we will take regular trips </a:t>
            </a:r>
            <a:r>
              <a:rPr lang="en-GB">
                <a:solidFill>
                  <a:schemeClr val="accent6">
                    <a:lumMod val="75000"/>
                  </a:schemeClr>
                </a:solidFill>
                <a:latin typeface="Comic Sans MS"/>
              </a:rPr>
              <a:t>to</a:t>
            </a:r>
            <a:r>
              <a:rPr lang="en-GB" sz="1800">
                <a:solidFill>
                  <a:schemeClr val="accent6">
                    <a:lumMod val="75000"/>
                  </a:schemeClr>
                </a:solidFill>
                <a:latin typeface="Comic Sans MS"/>
              </a:rPr>
              <a:t>, so please send some wellies in for your child, named please </a:t>
            </a:r>
            <a:r>
              <a:rPr lang="en-GB" sz="1800">
                <a:solidFill>
                  <a:schemeClr val="accent6">
                    <a:lumMod val="75000"/>
                  </a:schemeClr>
                </a:solidFill>
                <a:latin typeface="Comic Sans MS"/>
                <a:sym typeface="Wingdings" panose="05000000000000000000" pitchFamily="2" charset="2"/>
              </a:rPr>
              <a:t></a:t>
            </a:r>
            <a:r>
              <a:rPr lang="en-GB">
                <a:solidFill>
                  <a:schemeClr val="accent6">
                    <a:lumMod val="75000"/>
                  </a:schemeClr>
                </a:solidFill>
                <a:latin typeface="Comic Sans MS"/>
                <a:sym typeface="Wingdings" panose="05000000000000000000" pitchFamily="2" charset="2"/>
              </a:rPr>
              <a:t> </a:t>
            </a:r>
            <a:endParaRPr lang="en-GB" sz="1800">
              <a:solidFill>
                <a:schemeClr val="accent6">
                  <a:lumMod val="75000"/>
                </a:schemeClr>
              </a:solidFill>
              <a:latin typeface="Comic Sans MS" panose="030F0702030302020204" pitchFamily="66" charset="0"/>
            </a:endParaRPr>
          </a:p>
          <a:p>
            <a:pPr algn="ctr"/>
            <a:endParaRPr lang="en-GB">
              <a:solidFill>
                <a:schemeClr val="accent6">
                  <a:lumMod val="75000"/>
                </a:schemeClr>
              </a:solidFill>
              <a:latin typeface="Comic Sans MS" panose="030F0702030302020204" pitchFamily="66" charset="0"/>
              <a:sym typeface="Wingdings" panose="05000000000000000000" pitchFamily="2" charset="2"/>
            </a:endParaRPr>
          </a:p>
          <a:p>
            <a:pPr algn="ctr"/>
            <a:r>
              <a:rPr lang="en-GB" sz="1800">
                <a:solidFill>
                  <a:schemeClr val="accent6">
                    <a:lumMod val="75000"/>
                  </a:schemeClr>
                </a:solidFill>
                <a:latin typeface="Comic Sans MS" panose="030F0702030302020204" pitchFamily="66" charset="0"/>
                <a:sym typeface="Wingdings" panose="05000000000000000000" pitchFamily="2" charset="2"/>
              </a:rPr>
              <a:t>We love to go outside as much as we can and explore the world around us. </a:t>
            </a:r>
            <a:endParaRPr lang="en-GB" sz="1800">
              <a:solidFill>
                <a:schemeClr val="accent6">
                  <a:lumMod val="75000"/>
                </a:schemeClr>
              </a:solidFill>
              <a:latin typeface="Comic Sans MS" panose="030F0702030302020204" pitchFamily="66"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10231407" y="227228"/>
            <a:ext cx="1475836" cy="1102322"/>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484523" y="225631"/>
            <a:ext cx="1477661" cy="1103685"/>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a:off x="8864275" y="239117"/>
            <a:ext cx="1461916" cy="1091925"/>
          </a:xfrm>
          <a:prstGeom prst="rect">
            <a:avLst/>
          </a:prstGeom>
        </p:spPr>
      </p:pic>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6200000">
            <a:off x="1957108" y="239116"/>
            <a:ext cx="1461919" cy="1091927"/>
          </a:xfrm>
          <a:prstGeom prst="rect">
            <a:avLst/>
          </a:prstGeom>
        </p:spPr>
      </p:pic>
    </p:spTree>
    <p:extLst>
      <p:ext uri="{BB962C8B-B14F-4D97-AF65-F5344CB8AC3E}">
        <p14:creationId xmlns:p14="http://schemas.microsoft.com/office/powerpoint/2010/main" val="89130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A5B1F4-5AC1-4326-9612-205E6C0A5109}"/>
              </a:ext>
            </a:extLst>
          </p:cNvPr>
          <p:cNvSpPr txBox="1"/>
          <p:nvPr/>
        </p:nvSpPr>
        <p:spPr>
          <a:xfrm>
            <a:off x="538160" y="532597"/>
            <a:ext cx="11115675" cy="661720"/>
          </a:xfrm>
          <a:prstGeom prst="rect">
            <a:avLst/>
          </a:prstGeom>
          <a:noFill/>
        </p:spPr>
        <p:txBody>
          <a:bodyPr wrap="square">
            <a:spAutoFit/>
          </a:bodyPr>
          <a:lstStyle/>
          <a:p>
            <a:pPr algn="ctr">
              <a:lnSpc>
                <a:spcPct val="90000"/>
              </a:lnSpc>
              <a:spcBef>
                <a:spcPct val="0"/>
              </a:spcBef>
              <a:spcAft>
                <a:spcPts val="600"/>
              </a:spcAft>
            </a:pPr>
            <a:r>
              <a:rPr lang="en-US" sz="4000" b="1" u="sng">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rPr>
              <a:t>Seesaw</a:t>
            </a:r>
          </a:p>
        </p:txBody>
      </p:sp>
      <p:sp>
        <p:nvSpPr>
          <p:cNvPr id="5" name="Rectangle 4">
            <a:extLst>
              <a:ext uri="{FF2B5EF4-FFF2-40B4-BE49-F238E27FC236}">
                <a16:creationId xmlns:a16="http://schemas.microsoft.com/office/drawing/2014/main" id="{C66F19AE-C01A-4ACF-AC5C-647436573AEE}"/>
              </a:ext>
            </a:extLst>
          </p:cNvPr>
          <p:cNvSpPr/>
          <p:nvPr/>
        </p:nvSpPr>
        <p:spPr>
          <a:xfrm>
            <a:off x="671512" y="1612939"/>
            <a:ext cx="10848975" cy="469261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A0AC271-5983-4F48-B43B-1A0622CAFC32}"/>
              </a:ext>
            </a:extLst>
          </p:cNvPr>
          <p:cNvSpPr txBox="1"/>
          <p:nvPr/>
        </p:nvSpPr>
        <p:spPr>
          <a:xfrm>
            <a:off x="809623" y="1974085"/>
            <a:ext cx="10572750" cy="3970318"/>
          </a:xfrm>
          <a:prstGeom prst="rect">
            <a:avLst/>
          </a:prstGeom>
          <a:noFill/>
        </p:spPr>
        <p:txBody>
          <a:bodyPr wrap="square" lIns="91440" tIns="45720" rIns="91440" bIns="45720" anchor="t">
            <a:spAutoFit/>
          </a:bodyPr>
          <a:lstStyle/>
          <a:p>
            <a:pPr algn="ctr"/>
            <a:r>
              <a:rPr lang="en-GB" b="0" i="0">
                <a:solidFill>
                  <a:schemeClr val="accent6">
                    <a:lumMod val="75000"/>
                  </a:schemeClr>
                </a:solidFill>
                <a:effectLst/>
                <a:latin typeface="Comic Sans MS"/>
              </a:rPr>
              <a:t>This year we have set up the Seesaw </a:t>
            </a:r>
            <a:r>
              <a:rPr lang="en-GB">
                <a:solidFill>
                  <a:schemeClr val="accent6">
                    <a:lumMod val="75000"/>
                  </a:schemeClr>
                </a:solidFill>
                <a:latin typeface="Comic Sans MS"/>
              </a:rPr>
              <a:t>app so </a:t>
            </a:r>
            <a:r>
              <a:rPr lang="en-GB" b="0" i="0">
                <a:solidFill>
                  <a:schemeClr val="accent6">
                    <a:lumMod val="75000"/>
                  </a:schemeClr>
                </a:solidFill>
                <a:effectLst/>
                <a:latin typeface="Comic Sans MS"/>
              </a:rPr>
              <a:t>you are able to see your child's journey </a:t>
            </a:r>
            <a:r>
              <a:rPr lang="en-GB">
                <a:solidFill>
                  <a:schemeClr val="accent6">
                    <a:lumMod val="75000"/>
                  </a:schemeClr>
                </a:solidFill>
                <a:latin typeface="Comic Sans MS"/>
              </a:rPr>
              <a:t>in  </a:t>
            </a:r>
            <a:r>
              <a:rPr lang="en-GB" b="0" i="0">
                <a:solidFill>
                  <a:schemeClr val="accent6">
                    <a:lumMod val="75000"/>
                  </a:schemeClr>
                </a:solidFill>
                <a:effectLst/>
                <a:latin typeface="Comic Sans MS"/>
              </a:rPr>
              <a:t>Reception as we are not as accessible as we usually are</a:t>
            </a:r>
            <a:r>
              <a:rPr lang="en-GB">
                <a:solidFill>
                  <a:schemeClr val="accent6">
                    <a:lumMod val="75000"/>
                  </a:schemeClr>
                </a:solidFill>
                <a:latin typeface="Comic Sans MS"/>
              </a:rPr>
              <a:t> at the moment! </a:t>
            </a:r>
            <a:endParaRPr lang="en-GB" b="0" i="0">
              <a:solidFill>
                <a:schemeClr val="accent6">
                  <a:lumMod val="75000"/>
                </a:schemeClr>
              </a:solidFill>
              <a:effectLst/>
              <a:latin typeface="Comic Sans MS" panose="030F0702030302020204" pitchFamily="66" charset="0"/>
            </a:endParaRPr>
          </a:p>
          <a:p>
            <a:pPr algn="ctr"/>
            <a:endParaRPr lang="en-GB" sz="1800">
              <a:solidFill>
                <a:schemeClr val="accent6">
                  <a:lumMod val="75000"/>
                </a:schemeClr>
              </a:solidFill>
              <a:latin typeface="Comic Sans MS" panose="030F0702030302020204" pitchFamily="66" charset="0"/>
            </a:endParaRPr>
          </a:p>
          <a:p>
            <a:pPr algn="ctr"/>
            <a:r>
              <a:rPr lang="en-GB">
                <a:solidFill>
                  <a:schemeClr val="accent6">
                    <a:lumMod val="75000"/>
                  </a:schemeClr>
                </a:solidFill>
                <a:latin typeface="Comic Sans MS" panose="030F0702030302020204" pitchFamily="66" charset="0"/>
              </a:rPr>
              <a:t>Pictures will be uploaded weekly and announcements will allow us to send out any information we think you might need </a:t>
            </a:r>
            <a:r>
              <a:rPr lang="en-GB">
                <a:solidFill>
                  <a:schemeClr val="accent6">
                    <a:lumMod val="75000"/>
                  </a:schemeClr>
                </a:solidFill>
                <a:latin typeface="Comic Sans MS" panose="030F0702030302020204" pitchFamily="66" charset="0"/>
                <a:sym typeface="Wingdings" panose="05000000000000000000" pitchFamily="2" charset="2"/>
              </a:rPr>
              <a:t> </a:t>
            </a:r>
          </a:p>
          <a:p>
            <a:pPr algn="ctr"/>
            <a:endParaRPr lang="en-GB">
              <a:solidFill>
                <a:schemeClr val="accent6">
                  <a:lumMod val="75000"/>
                </a:schemeClr>
              </a:solidFill>
              <a:latin typeface="Comic Sans MS" panose="030F0702030302020204" pitchFamily="66" charset="0"/>
              <a:sym typeface="Wingdings" panose="05000000000000000000" pitchFamily="2" charset="2"/>
            </a:endParaRPr>
          </a:p>
          <a:p>
            <a:pPr algn="ctr"/>
            <a:r>
              <a:rPr lang="en-GB">
                <a:solidFill>
                  <a:schemeClr val="accent6">
                    <a:lumMod val="75000"/>
                  </a:schemeClr>
                </a:solidFill>
                <a:latin typeface="Comic Sans MS"/>
                <a:sym typeface="Wingdings" panose="05000000000000000000" pitchFamily="2" charset="2"/>
              </a:rPr>
              <a:t>You can comment on the pictures you see and can reply to announcements, however please do not be offended as your messages may not always get a reply. Any urgent queries need to be done via the school email or phone. </a:t>
            </a:r>
            <a:endParaRPr lang="en-GB">
              <a:solidFill>
                <a:schemeClr val="accent6">
                  <a:lumMod val="75000"/>
                </a:schemeClr>
              </a:solidFill>
              <a:latin typeface="Comic Sans MS" panose="030F0702030302020204" pitchFamily="66" charset="0"/>
            </a:endParaRPr>
          </a:p>
          <a:p>
            <a:pPr algn="ctr"/>
            <a:endParaRPr lang="en-GB">
              <a:solidFill>
                <a:schemeClr val="accent6">
                  <a:lumMod val="75000"/>
                </a:schemeClr>
              </a:solidFill>
              <a:latin typeface="Comic Sans MS" panose="030F0702030302020204" pitchFamily="66" charset="0"/>
              <a:sym typeface="Wingdings" panose="05000000000000000000" pitchFamily="2" charset="2"/>
            </a:endParaRPr>
          </a:p>
          <a:p>
            <a:pPr algn="ctr"/>
            <a:r>
              <a:rPr lang="en-GB">
                <a:solidFill>
                  <a:schemeClr val="accent6">
                    <a:lumMod val="75000"/>
                  </a:schemeClr>
                </a:solidFill>
                <a:latin typeface="Comic Sans MS"/>
                <a:sym typeface="Wingdings" panose="05000000000000000000" pitchFamily="2" charset="2"/>
              </a:rPr>
              <a:t>You can upload your Home Learning activities onto Seesaw if this is easier than printing! </a:t>
            </a:r>
            <a:endParaRPr lang="en-GB">
              <a:solidFill>
                <a:schemeClr val="accent6">
                  <a:lumMod val="75000"/>
                </a:schemeClr>
              </a:solidFill>
              <a:latin typeface="Comic Sans MS" panose="030F0702030302020204" pitchFamily="66" charset="0"/>
            </a:endParaRPr>
          </a:p>
          <a:p>
            <a:pPr algn="ctr"/>
            <a:endParaRPr lang="en-GB">
              <a:solidFill>
                <a:schemeClr val="accent6">
                  <a:lumMod val="75000"/>
                </a:schemeClr>
              </a:solidFill>
              <a:latin typeface="Comic Sans MS" panose="030F0702030302020204" pitchFamily="66" charset="0"/>
              <a:sym typeface="Wingdings" panose="05000000000000000000" pitchFamily="2" charset="2"/>
            </a:endParaRPr>
          </a:p>
          <a:p>
            <a:pPr algn="ctr"/>
            <a:r>
              <a:rPr lang="en-GB">
                <a:solidFill>
                  <a:schemeClr val="accent6">
                    <a:lumMod val="75000"/>
                  </a:schemeClr>
                </a:solidFill>
                <a:latin typeface="Comic Sans MS"/>
                <a:sym typeface="Wingdings" panose="05000000000000000000" pitchFamily="2" charset="2"/>
              </a:rPr>
              <a:t>Thank you for all your support during this unique time </a:t>
            </a:r>
          </a:p>
          <a:p>
            <a:pPr algn="ctr"/>
            <a:endParaRPr lang="en-GB" sz="1800">
              <a:solidFill>
                <a:schemeClr val="accent6">
                  <a:lumMod val="75000"/>
                </a:schemeClr>
              </a:solidFill>
              <a:latin typeface="Comic Sans MS" panose="030F0702030302020204" pitchFamily="66" charset="0"/>
            </a:endParaRPr>
          </a:p>
        </p:txBody>
      </p:sp>
    </p:spTree>
    <p:extLst>
      <p:ext uri="{BB962C8B-B14F-4D97-AF65-F5344CB8AC3E}">
        <p14:creationId xmlns:p14="http://schemas.microsoft.com/office/powerpoint/2010/main" val="349812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A5B1F4-5AC1-4326-9612-205E6C0A5109}"/>
              </a:ext>
            </a:extLst>
          </p:cNvPr>
          <p:cNvSpPr txBox="1"/>
          <p:nvPr/>
        </p:nvSpPr>
        <p:spPr>
          <a:xfrm>
            <a:off x="538161" y="635347"/>
            <a:ext cx="11115675" cy="661720"/>
          </a:xfrm>
          <a:prstGeom prst="rect">
            <a:avLst/>
          </a:prstGeom>
          <a:noFill/>
        </p:spPr>
        <p:txBody>
          <a:bodyPr wrap="square">
            <a:spAutoFit/>
          </a:bodyPr>
          <a:lstStyle/>
          <a:p>
            <a:pPr algn="ctr">
              <a:lnSpc>
                <a:spcPct val="90000"/>
              </a:lnSpc>
              <a:spcBef>
                <a:spcPct val="0"/>
              </a:spcBef>
              <a:spcAft>
                <a:spcPts val="600"/>
              </a:spcAft>
            </a:pPr>
            <a:r>
              <a:rPr lang="en-US" sz="4000" b="1" u="sng">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rPr>
              <a:t>How can I help as a Parent? </a:t>
            </a:r>
          </a:p>
        </p:txBody>
      </p:sp>
      <p:sp>
        <p:nvSpPr>
          <p:cNvPr id="5" name="Rectangle 4">
            <a:extLst>
              <a:ext uri="{FF2B5EF4-FFF2-40B4-BE49-F238E27FC236}">
                <a16:creationId xmlns:a16="http://schemas.microsoft.com/office/drawing/2014/main" id="{C66F19AE-C01A-4ACF-AC5C-647436573AEE}"/>
              </a:ext>
            </a:extLst>
          </p:cNvPr>
          <p:cNvSpPr/>
          <p:nvPr/>
        </p:nvSpPr>
        <p:spPr>
          <a:xfrm>
            <a:off x="671512" y="1612939"/>
            <a:ext cx="10848975" cy="469261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351276A-BE30-4572-ACE5-5B948C42E2CA}"/>
              </a:ext>
            </a:extLst>
          </p:cNvPr>
          <p:cNvSpPr txBox="1"/>
          <p:nvPr/>
        </p:nvSpPr>
        <p:spPr>
          <a:xfrm>
            <a:off x="750092" y="1917435"/>
            <a:ext cx="10691812" cy="4526817"/>
          </a:xfrm>
          <a:prstGeom prst="rect">
            <a:avLst/>
          </a:prstGeom>
          <a:noFill/>
        </p:spPr>
        <p:txBody>
          <a:bodyPr wrap="square" lIns="91440" tIns="45720" rIns="91440" bIns="45720" anchor="t">
            <a:spAutoFit/>
          </a:bodyPr>
          <a:lstStyle/>
          <a:p>
            <a:pPr algn="ctr">
              <a:lnSpc>
                <a:spcPct val="80000"/>
              </a:lnSpc>
              <a:defRPr/>
            </a:pPr>
            <a:r>
              <a:rPr lang="en-GB" sz="1800">
                <a:solidFill>
                  <a:schemeClr val="accent6">
                    <a:lumMod val="75000"/>
                  </a:schemeClr>
                </a:solidFill>
                <a:latin typeface="Comic Sans MS"/>
              </a:rPr>
              <a:t>Learning starts at home, please encourage your child by reading your reading books and revisiting the </a:t>
            </a:r>
            <a:r>
              <a:rPr lang="en-GB">
                <a:solidFill>
                  <a:schemeClr val="accent6">
                    <a:lumMod val="75000"/>
                  </a:schemeClr>
                </a:solidFill>
                <a:latin typeface="Comic Sans MS"/>
              </a:rPr>
              <a:t>Humpty Words</a:t>
            </a:r>
            <a:r>
              <a:rPr lang="en-GB" sz="1800">
                <a:solidFill>
                  <a:schemeClr val="accent6">
                    <a:lumMod val="75000"/>
                  </a:schemeClr>
                </a:solidFill>
                <a:latin typeface="Comic Sans MS"/>
              </a:rPr>
              <a:t> each night.</a:t>
            </a:r>
            <a:r>
              <a:rPr lang="en-GB">
                <a:solidFill>
                  <a:schemeClr val="accent6">
                    <a:lumMod val="75000"/>
                  </a:schemeClr>
                </a:solidFill>
                <a:latin typeface="Comic Sans MS"/>
              </a:rPr>
              <a:t> </a:t>
            </a:r>
            <a:endParaRPr lang="en-GB" sz="1800">
              <a:solidFill>
                <a:schemeClr val="accent6">
                  <a:lumMod val="75000"/>
                </a:schemeClr>
              </a:solidFill>
              <a:latin typeface="Comic Sans MS" panose="030F0702030302020204" pitchFamily="66" charset="0"/>
            </a:endParaRPr>
          </a:p>
          <a:p>
            <a:pPr algn="ctr" eaLnBrk="1" hangingPunct="1">
              <a:lnSpc>
                <a:spcPct val="80000"/>
              </a:lnSpc>
              <a:buFont typeface="Wingdings" pitchFamily="2" charset="2"/>
              <a:buNone/>
              <a:defRPr/>
            </a:pPr>
            <a:r>
              <a:rPr lang="en-GB">
                <a:solidFill>
                  <a:schemeClr val="accent6">
                    <a:lumMod val="75000"/>
                  </a:schemeClr>
                </a:solidFill>
                <a:latin typeface="Comic Sans MS"/>
              </a:rPr>
              <a:t>C</a:t>
            </a:r>
            <a:r>
              <a:rPr lang="en-GB" sz="1800">
                <a:solidFill>
                  <a:schemeClr val="accent6">
                    <a:lumMod val="75000"/>
                  </a:schemeClr>
                </a:solidFill>
                <a:latin typeface="Comic Sans MS"/>
              </a:rPr>
              <a:t>hildren will be given new </a:t>
            </a:r>
            <a:r>
              <a:rPr lang="en-GB">
                <a:solidFill>
                  <a:schemeClr val="accent6">
                    <a:lumMod val="75000"/>
                  </a:schemeClr>
                </a:solidFill>
                <a:latin typeface="Comic Sans MS"/>
              </a:rPr>
              <a:t>Humpty</a:t>
            </a:r>
            <a:r>
              <a:rPr lang="en-GB" sz="1800">
                <a:solidFill>
                  <a:schemeClr val="accent6">
                    <a:lumMod val="75000"/>
                  </a:schemeClr>
                </a:solidFill>
                <a:latin typeface="Comic Sans MS"/>
              </a:rPr>
              <a:t> </a:t>
            </a:r>
            <a:r>
              <a:rPr lang="en-GB">
                <a:solidFill>
                  <a:schemeClr val="accent6">
                    <a:lumMod val="75000"/>
                  </a:schemeClr>
                </a:solidFill>
                <a:latin typeface="Comic Sans MS"/>
              </a:rPr>
              <a:t>Words</a:t>
            </a:r>
            <a:r>
              <a:rPr lang="en-GB" sz="1800">
                <a:solidFill>
                  <a:schemeClr val="accent6">
                    <a:lumMod val="75000"/>
                  </a:schemeClr>
                </a:solidFill>
                <a:latin typeface="Comic Sans MS"/>
              </a:rPr>
              <a:t> to learn when they are confident with the ones they have.</a:t>
            </a:r>
          </a:p>
          <a:p>
            <a:pPr algn="ctr">
              <a:lnSpc>
                <a:spcPct val="80000"/>
              </a:lnSpc>
              <a:defRPr/>
            </a:pPr>
            <a:r>
              <a:rPr lang="en-GB" sz="1800">
                <a:solidFill>
                  <a:schemeClr val="accent6">
                    <a:lumMod val="75000"/>
                  </a:schemeClr>
                </a:solidFill>
                <a:latin typeface="Comic Sans MS"/>
              </a:rPr>
              <a:t>(reinforced at school and will be checked regularly, please make this fun for the children e.g. find me the word, snap, which one is missing</a:t>
            </a:r>
            <a:r>
              <a:rPr lang="en-GB">
                <a:solidFill>
                  <a:schemeClr val="accent6">
                    <a:lumMod val="75000"/>
                  </a:schemeClr>
                </a:solidFill>
                <a:latin typeface="Comic Sans MS"/>
              </a:rPr>
              <a:t>?)</a:t>
            </a:r>
            <a:r>
              <a:rPr lang="en-GB" sz="1800">
                <a:solidFill>
                  <a:schemeClr val="accent6">
                    <a:lumMod val="75000"/>
                  </a:schemeClr>
                </a:solidFill>
                <a:latin typeface="Comic Sans MS"/>
              </a:rPr>
              <a:t> </a:t>
            </a:r>
            <a:r>
              <a:rPr lang="en-GB">
                <a:solidFill>
                  <a:schemeClr val="accent6">
                    <a:lumMod val="75000"/>
                  </a:schemeClr>
                </a:solidFill>
                <a:latin typeface="Comic Sans MS"/>
              </a:rPr>
              <a:t>the first sets </a:t>
            </a:r>
            <a:r>
              <a:rPr lang="en-GB" sz="1800">
                <a:solidFill>
                  <a:schemeClr val="accent6">
                    <a:lumMod val="75000"/>
                  </a:schemeClr>
                </a:solidFill>
                <a:latin typeface="Comic Sans MS"/>
              </a:rPr>
              <a:t> will be given out the W/C 21</a:t>
            </a:r>
            <a:r>
              <a:rPr lang="en-GB" sz="1800" baseline="30000">
                <a:solidFill>
                  <a:schemeClr val="accent6">
                    <a:lumMod val="75000"/>
                  </a:schemeClr>
                </a:solidFill>
                <a:latin typeface="Comic Sans MS"/>
              </a:rPr>
              <a:t>st</a:t>
            </a:r>
            <a:r>
              <a:rPr lang="en-GB" sz="1800">
                <a:solidFill>
                  <a:schemeClr val="accent6">
                    <a:lumMod val="75000"/>
                  </a:schemeClr>
                </a:solidFill>
                <a:latin typeface="Comic Sans MS"/>
              </a:rPr>
              <a:t> September.</a:t>
            </a:r>
          </a:p>
          <a:p>
            <a:pPr algn="ctr" eaLnBrk="1" hangingPunct="1">
              <a:lnSpc>
                <a:spcPct val="80000"/>
              </a:lnSpc>
              <a:buFont typeface="Wingdings" pitchFamily="2" charset="2"/>
              <a:buNone/>
              <a:defRPr/>
            </a:pPr>
            <a:r>
              <a:rPr lang="en-GB" sz="1800">
                <a:solidFill>
                  <a:schemeClr val="accent6">
                    <a:lumMod val="75000"/>
                  </a:schemeClr>
                </a:solidFill>
                <a:latin typeface="Comic Sans MS" panose="030F0702030302020204" pitchFamily="66" charset="0"/>
              </a:rPr>
              <a:t>Encourage independence as much as possible, let them get dressed in a morning to help with getting changed for PE.</a:t>
            </a:r>
          </a:p>
          <a:p>
            <a:pPr algn="ctr" eaLnBrk="1" hangingPunct="1">
              <a:lnSpc>
                <a:spcPct val="80000"/>
              </a:lnSpc>
              <a:buFont typeface="Wingdings" pitchFamily="2" charset="2"/>
              <a:buNone/>
              <a:defRPr/>
            </a:pPr>
            <a:endParaRPr lang="en-GB" sz="1800">
              <a:solidFill>
                <a:schemeClr val="accent6">
                  <a:lumMod val="75000"/>
                </a:schemeClr>
              </a:solidFill>
              <a:latin typeface="Comic Sans MS" panose="030F0702030302020204" pitchFamily="66" charset="0"/>
            </a:endParaRPr>
          </a:p>
          <a:p>
            <a:pPr algn="ctr" eaLnBrk="1" hangingPunct="1">
              <a:lnSpc>
                <a:spcPct val="80000"/>
              </a:lnSpc>
              <a:defRPr/>
            </a:pPr>
            <a:r>
              <a:rPr lang="en-GB" sz="1800" b="1" u="sng">
                <a:solidFill>
                  <a:schemeClr val="accent6">
                    <a:lumMod val="75000"/>
                  </a:schemeClr>
                </a:solidFill>
                <a:latin typeface="Comic Sans MS" panose="030F0702030302020204" pitchFamily="66" charset="0"/>
              </a:rPr>
              <a:t>Just some reminders</a:t>
            </a:r>
          </a:p>
          <a:p>
            <a:pPr algn="ctr" eaLnBrk="1" hangingPunct="1">
              <a:lnSpc>
                <a:spcPct val="80000"/>
              </a:lnSpc>
              <a:defRPr/>
            </a:pPr>
            <a:endParaRPr lang="en-GB" sz="1800" b="1" u="sng">
              <a:solidFill>
                <a:schemeClr val="accent6">
                  <a:lumMod val="75000"/>
                </a:schemeClr>
              </a:solidFill>
              <a:latin typeface="Comic Sans MS" panose="030F0702030302020204" pitchFamily="66" charset="0"/>
            </a:endParaRPr>
          </a:p>
          <a:p>
            <a:pPr marL="285750" indent="-285750" algn="ctr" eaLnBrk="1" hangingPunct="1">
              <a:lnSpc>
                <a:spcPct val="80000"/>
              </a:lnSpc>
              <a:buFont typeface="Arial" panose="020B0604020202020204" pitchFamily="34" charset="0"/>
              <a:buChar char="•"/>
              <a:defRPr/>
            </a:pPr>
            <a:r>
              <a:rPr lang="en-GB" sz="1800">
                <a:solidFill>
                  <a:schemeClr val="accent6">
                    <a:lumMod val="75000"/>
                  </a:schemeClr>
                </a:solidFill>
                <a:latin typeface="Comic Sans MS"/>
              </a:rPr>
              <a:t>Send a full water bottle in each day.</a:t>
            </a:r>
          </a:p>
          <a:p>
            <a:pPr marL="285750" indent="-285750" algn="ctr" eaLnBrk="1" hangingPunct="1">
              <a:lnSpc>
                <a:spcPct val="80000"/>
              </a:lnSpc>
              <a:buFont typeface="Arial" panose="020B0604020202020204" pitchFamily="34" charset="0"/>
              <a:buChar char="•"/>
              <a:defRPr/>
            </a:pPr>
            <a:r>
              <a:rPr lang="en-GB">
                <a:solidFill>
                  <a:schemeClr val="accent6">
                    <a:lumMod val="75000"/>
                  </a:schemeClr>
                </a:solidFill>
                <a:latin typeface="Comic Sans MS"/>
              </a:rPr>
              <a:t>Please put names in all of their school </a:t>
            </a:r>
            <a:r>
              <a:rPr lang="en-GB" sz="1800">
                <a:solidFill>
                  <a:schemeClr val="accent6">
                    <a:lumMod val="75000"/>
                  </a:schemeClr>
                </a:solidFill>
                <a:latin typeface="Comic Sans MS"/>
              </a:rPr>
              <a:t>clothes.</a:t>
            </a:r>
          </a:p>
          <a:p>
            <a:pPr marL="285750" indent="-285750" algn="ctr" eaLnBrk="1" hangingPunct="1">
              <a:lnSpc>
                <a:spcPct val="80000"/>
              </a:lnSpc>
              <a:buFont typeface="Arial" panose="020B0604020202020204" pitchFamily="34" charset="0"/>
              <a:buChar char="•"/>
              <a:defRPr/>
            </a:pPr>
            <a:r>
              <a:rPr lang="en-GB">
                <a:solidFill>
                  <a:schemeClr val="accent6">
                    <a:lumMod val="75000"/>
                  </a:schemeClr>
                </a:solidFill>
                <a:latin typeface="Comic Sans MS"/>
              </a:rPr>
              <a:t>Send a</a:t>
            </a:r>
            <a:r>
              <a:rPr lang="en-GB" sz="1800">
                <a:solidFill>
                  <a:schemeClr val="accent6">
                    <a:lumMod val="75000"/>
                  </a:schemeClr>
                </a:solidFill>
                <a:latin typeface="Comic Sans MS"/>
              </a:rPr>
              <a:t> pair of wellies to be kept in school all the time.</a:t>
            </a:r>
          </a:p>
          <a:p>
            <a:pPr marL="285750" indent="-285750" algn="ctr" eaLnBrk="1" hangingPunct="1">
              <a:lnSpc>
                <a:spcPct val="80000"/>
              </a:lnSpc>
              <a:buFont typeface="Arial" panose="020B0604020202020204" pitchFamily="34" charset="0"/>
              <a:buChar char="•"/>
              <a:defRPr/>
            </a:pPr>
            <a:r>
              <a:rPr lang="en-GB" sz="1800">
                <a:solidFill>
                  <a:schemeClr val="accent6">
                    <a:lumMod val="75000"/>
                  </a:schemeClr>
                </a:solidFill>
                <a:latin typeface="Comic Sans MS"/>
              </a:rPr>
              <a:t>We are here to help – please don’t hesitate to contact us with any query, via the school email or phone.</a:t>
            </a:r>
          </a:p>
          <a:p>
            <a:pPr marL="285750" indent="-285750" algn="ctr">
              <a:lnSpc>
                <a:spcPct val="80000"/>
              </a:lnSpc>
              <a:buFont typeface="Arial" panose="020B0604020202020204" pitchFamily="34" charset="0"/>
              <a:buChar char="•"/>
              <a:defRPr/>
            </a:pPr>
            <a:r>
              <a:rPr lang="en-GB" sz="1800">
                <a:solidFill>
                  <a:schemeClr val="accent6">
                    <a:lumMod val="75000"/>
                  </a:schemeClr>
                </a:solidFill>
                <a:latin typeface="Comic Sans MS"/>
              </a:rPr>
              <a:t>Check the website regularly.</a:t>
            </a:r>
            <a:r>
              <a:rPr lang="en-GB">
                <a:solidFill>
                  <a:schemeClr val="accent6">
                    <a:lumMod val="75000"/>
                  </a:schemeClr>
                </a:solidFill>
                <a:latin typeface="Comic Sans MS"/>
              </a:rPr>
              <a:t>  </a:t>
            </a:r>
            <a:endParaRPr lang="en-GB" sz="1800">
              <a:solidFill>
                <a:schemeClr val="accent6">
                  <a:lumMod val="75000"/>
                </a:schemeClr>
              </a:solidFill>
              <a:latin typeface="Comic Sans MS" panose="030F0702030302020204" pitchFamily="66" charset="0"/>
            </a:endParaRPr>
          </a:p>
          <a:p>
            <a:pPr marL="285750" indent="-285750" algn="ctr" eaLnBrk="1" hangingPunct="1">
              <a:lnSpc>
                <a:spcPct val="80000"/>
              </a:lnSpc>
              <a:buFont typeface="Arial" panose="020B0604020202020204" pitchFamily="34" charset="0"/>
              <a:buChar char="•"/>
              <a:defRPr/>
            </a:pPr>
            <a:r>
              <a:rPr lang="en-GB" sz="1800">
                <a:solidFill>
                  <a:schemeClr val="accent6">
                    <a:lumMod val="75000"/>
                  </a:schemeClr>
                </a:solidFill>
                <a:latin typeface="Comic Sans MS"/>
              </a:rPr>
              <a:t>Newsletter is sent every Friday from Mrs Wood</a:t>
            </a:r>
          </a:p>
          <a:p>
            <a:pPr marL="285750" indent="-285750" algn="ctr" eaLnBrk="1" hangingPunct="1">
              <a:lnSpc>
                <a:spcPct val="80000"/>
              </a:lnSpc>
              <a:buFont typeface="Arial" panose="020B0604020202020204" pitchFamily="34" charset="0"/>
              <a:buChar char="•"/>
              <a:defRPr/>
            </a:pPr>
            <a:r>
              <a:rPr lang="en-GB" sz="1800">
                <a:solidFill>
                  <a:schemeClr val="accent6">
                    <a:lumMod val="75000"/>
                  </a:schemeClr>
                </a:solidFill>
                <a:latin typeface="Comic Sans MS"/>
              </a:rPr>
              <a:t>ENJOY it because it will go very quickly!</a:t>
            </a:r>
          </a:p>
        </p:txBody>
      </p:sp>
    </p:spTree>
    <p:extLst>
      <p:ext uri="{BB962C8B-B14F-4D97-AF65-F5344CB8AC3E}">
        <p14:creationId xmlns:p14="http://schemas.microsoft.com/office/powerpoint/2010/main" val="265418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62D6F6-1B7C-498B-BAEB-17232A69C174}"/>
              </a:ext>
            </a:extLst>
          </p:cNvPr>
          <p:cNvSpPr txBox="1"/>
          <p:nvPr/>
        </p:nvSpPr>
        <p:spPr>
          <a:xfrm>
            <a:off x="671512" y="552450"/>
            <a:ext cx="10848974" cy="661720"/>
          </a:xfrm>
          <a:prstGeom prst="rect">
            <a:avLst/>
          </a:prstGeom>
          <a:noFill/>
        </p:spPr>
        <p:txBody>
          <a:bodyPr wrap="square">
            <a:spAutoFit/>
          </a:bodyPr>
          <a:lstStyle/>
          <a:p>
            <a:pPr algn="ctr">
              <a:lnSpc>
                <a:spcPct val="90000"/>
              </a:lnSpc>
              <a:spcBef>
                <a:spcPct val="0"/>
              </a:spcBef>
              <a:spcAft>
                <a:spcPts val="600"/>
              </a:spcAft>
            </a:pPr>
            <a:r>
              <a:rPr lang="en-US" sz="4000" b="1" u="sng">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rPr>
              <a:t>Foundation Stage Curriculum</a:t>
            </a:r>
          </a:p>
        </p:txBody>
      </p:sp>
      <p:sp>
        <p:nvSpPr>
          <p:cNvPr id="5" name="TextBox 4">
            <a:extLst>
              <a:ext uri="{FF2B5EF4-FFF2-40B4-BE49-F238E27FC236}">
                <a16:creationId xmlns:a16="http://schemas.microsoft.com/office/drawing/2014/main" id="{21D5F0DB-571A-4E27-8ED5-4C1977669E22}"/>
              </a:ext>
            </a:extLst>
          </p:cNvPr>
          <p:cNvSpPr txBox="1"/>
          <p:nvPr/>
        </p:nvSpPr>
        <p:spPr>
          <a:xfrm>
            <a:off x="1085850" y="1860589"/>
            <a:ext cx="9801225" cy="4081117"/>
          </a:xfrm>
          <a:prstGeom prst="rect">
            <a:avLst/>
          </a:prstGeom>
          <a:noFill/>
        </p:spPr>
        <p:txBody>
          <a:bodyPr wrap="square" lIns="91440" tIns="45720" rIns="91440" bIns="45720" anchor="t">
            <a:spAutoFit/>
          </a:bodyPr>
          <a:lstStyle/>
          <a:p>
            <a:pPr algn="ctr" eaLnBrk="1" hangingPunct="1">
              <a:lnSpc>
                <a:spcPct val="90000"/>
              </a:lnSpc>
              <a:buFont typeface="Wingdings" pitchFamily="2" charset="2"/>
              <a:buNone/>
              <a:defRPr/>
            </a:pPr>
            <a:r>
              <a:rPr lang="en-GB" sz="1800">
                <a:solidFill>
                  <a:schemeClr val="accent6">
                    <a:lumMod val="75000"/>
                  </a:schemeClr>
                </a:solidFill>
                <a:latin typeface="Comic Sans MS"/>
              </a:rPr>
              <a:t>The Early Years Foundation Stage sets the standards for learning, development and care for children from birth to five. This may take place in a variety of settings including nursery classes, pre-school playgroups and with registered child minders, as well as in the school </a:t>
            </a:r>
            <a:r>
              <a:rPr lang="en-GB">
                <a:solidFill>
                  <a:schemeClr val="accent6">
                    <a:lumMod val="75000"/>
                  </a:schemeClr>
                </a:solidFill>
                <a:latin typeface="Comic Sans MS"/>
              </a:rPr>
              <a:t>Reception</a:t>
            </a:r>
            <a:r>
              <a:rPr lang="en-GB" sz="1800">
                <a:solidFill>
                  <a:schemeClr val="accent6">
                    <a:lumMod val="75000"/>
                  </a:schemeClr>
                </a:solidFill>
                <a:latin typeface="Comic Sans MS"/>
              </a:rPr>
              <a:t> class.</a:t>
            </a:r>
          </a:p>
          <a:p>
            <a:pPr algn="ctr" eaLnBrk="1" hangingPunct="1">
              <a:lnSpc>
                <a:spcPct val="90000"/>
              </a:lnSpc>
              <a:buFont typeface="Wingdings" pitchFamily="2" charset="2"/>
              <a:buNone/>
              <a:defRPr/>
            </a:pPr>
            <a:endParaRPr lang="en-GB" sz="1800">
              <a:solidFill>
                <a:schemeClr val="accent6">
                  <a:lumMod val="75000"/>
                </a:schemeClr>
              </a:solidFill>
              <a:latin typeface="Comic Sans MS" panose="030F0702030302020204" pitchFamily="66" charset="0"/>
            </a:endParaRPr>
          </a:p>
          <a:p>
            <a:pPr algn="ctr">
              <a:lnSpc>
                <a:spcPct val="90000"/>
              </a:lnSpc>
              <a:defRPr/>
            </a:pPr>
            <a:r>
              <a:rPr lang="en-GB" sz="1800">
                <a:solidFill>
                  <a:schemeClr val="accent6">
                    <a:lumMod val="75000"/>
                  </a:schemeClr>
                </a:solidFill>
                <a:latin typeface="Comic Sans MS"/>
              </a:rPr>
              <a:t>Teaching is based on securing progress towards Early Learning Goals, which indicate what is expected of most children by the end of the </a:t>
            </a:r>
            <a:r>
              <a:rPr lang="en-GB">
                <a:solidFill>
                  <a:schemeClr val="accent6">
                    <a:lumMod val="75000"/>
                  </a:schemeClr>
                </a:solidFill>
                <a:latin typeface="Comic Sans MS"/>
              </a:rPr>
              <a:t>Foundation Stage</a:t>
            </a:r>
            <a:r>
              <a:rPr lang="en-GB" sz="1800">
                <a:solidFill>
                  <a:schemeClr val="accent6">
                    <a:lumMod val="75000"/>
                  </a:schemeClr>
                </a:solidFill>
                <a:latin typeface="Comic Sans MS"/>
              </a:rPr>
              <a:t>, before moving onto the </a:t>
            </a:r>
            <a:r>
              <a:rPr lang="en-GB">
                <a:solidFill>
                  <a:schemeClr val="accent6">
                    <a:lumMod val="75000"/>
                  </a:schemeClr>
                </a:solidFill>
                <a:latin typeface="Comic Sans MS"/>
              </a:rPr>
              <a:t>National</a:t>
            </a:r>
            <a:r>
              <a:rPr lang="en-GB" sz="1800">
                <a:solidFill>
                  <a:schemeClr val="accent6">
                    <a:lumMod val="75000"/>
                  </a:schemeClr>
                </a:solidFill>
                <a:latin typeface="Comic Sans MS"/>
              </a:rPr>
              <a:t> </a:t>
            </a:r>
            <a:r>
              <a:rPr lang="en-GB">
                <a:solidFill>
                  <a:schemeClr val="accent6">
                    <a:lumMod val="75000"/>
                  </a:schemeClr>
                </a:solidFill>
                <a:latin typeface="Comic Sans MS"/>
              </a:rPr>
              <a:t>Curriculum</a:t>
            </a:r>
            <a:r>
              <a:rPr lang="en-GB" sz="1800">
                <a:solidFill>
                  <a:schemeClr val="accent6">
                    <a:lumMod val="75000"/>
                  </a:schemeClr>
                </a:solidFill>
                <a:latin typeface="Comic Sans MS"/>
              </a:rPr>
              <a:t> in Year 1.</a:t>
            </a:r>
            <a:r>
              <a:rPr lang="en-GB">
                <a:solidFill>
                  <a:schemeClr val="accent6">
                    <a:lumMod val="75000"/>
                  </a:schemeClr>
                </a:solidFill>
                <a:latin typeface="Comic Sans MS"/>
              </a:rPr>
              <a:t> </a:t>
            </a:r>
            <a:endParaRPr lang="en-GB" sz="1800">
              <a:solidFill>
                <a:schemeClr val="accent6">
                  <a:lumMod val="75000"/>
                </a:schemeClr>
              </a:solidFill>
              <a:latin typeface="Comic Sans MS" panose="030F0702030302020204" pitchFamily="66" charset="0"/>
            </a:endParaRPr>
          </a:p>
          <a:p>
            <a:pPr algn="ctr" eaLnBrk="1" hangingPunct="1">
              <a:lnSpc>
                <a:spcPct val="90000"/>
              </a:lnSpc>
              <a:buFont typeface="Wingdings" pitchFamily="2" charset="2"/>
              <a:buNone/>
              <a:defRPr/>
            </a:pPr>
            <a:endParaRPr lang="en-GB" sz="1800">
              <a:solidFill>
                <a:schemeClr val="accent6">
                  <a:lumMod val="75000"/>
                </a:schemeClr>
              </a:solidFill>
              <a:latin typeface="Comic Sans MS" panose="030F0702030302020204" pitchFamily="66" charset="0"/>
            </a:endParaRPr>
          </a:p>
          <a:p>
            <a:pPr algn="ctr">
              <a:lnSpc>
                <a:spcPct val="90000"/>
              </a:lnSpc>
              <a:defRPr/>
            </a:pPr>
            <a:r>
              <a:rPr lang="en-GB" sz="1800">
                <a:solidFill>
                  <a:schemeClr val="accent6">
                    <a:lumMod val="75000"/>
                  </a:schemeClr>
                </a:solidFill>
                <a:latin typeface="Comic Sans MS"/>
              </a:rPr>
              <a:t>Every child enters Reception at a different stage</a:t>
            </a:r>
            <a:r>
              <a:rPr lang="en-GB">
                <a:solidFill>
                  <a:schemeClr val="accent6">
                    <a:lumMod val="75000"/>
                  </a:schemeClr>
                </a:solidFill>
                <a:latin typeface="Comic Sans MS"/>
              </a:rPr>
              <a:t>. We will complete a baseline assessment for each child when arriving with us in September, through observations and then targets</a:t>
            </a:r>
            <a:r>
              <a:rPr lang="en-GB" sz="1800">
                <a:solidFill>
                  <a:schemeClr val="accent6">
                    <a:lumMod val="75000"/>
                  </a:schemeClr>
                </a:solidFill>
                <a:latin typeface="Comic Sans MS"/>
              </a:rPr>
              <a:t> will be set </a:t>
            </a:r>
            <a:r>
              <a:rPr lang="en-GB">
                <a:solidFill>
                  <a:schemeClr val="accent6">
                    <a:lumMod val="75000"/>
                  </a:schemeClr>
                </a:solidFill>
                <a:latin typeface="Comic Sans MS"/>
              </a:rPr>
              <a:t>from them for</a:t>
            </a:r>
            <a:r>
              <a:rPr lang="en-GB" sz="1800">
                <a:solidFill>
                  <a:schemeClr val="accent6">
                    <a:lumMod val="75000"/>
                  </a:schemeClr>
                </a:solidFill>
                <a:latin typeface="Comic Sans MS"/>
              </a:rPr>
              <a:t> each individual child. </a:t>
            </a:r>
            <a:r>
              <a:rPr lang="en-GB">
                <a:solidFill>
                  <a:schemeClr val="accent6">
                    <a:lumMod val="75000"/>
                  </a:schemeClr>
                </a:solidFill>
                <a:latin typeface="Comic Sans MS"/>
              </a:rPr>
              <a:t>All</a:t>
            </a:r>
            <a:r>
              <a:rPr lang="en-GB" sz="1800">
                <a:solidFill>
                  <a:schemeClr val="accent6">
                    <a:lumMod val="75000"/>
                  </a:schemeClr>
                </a:solidFill>
                <a:latin typeface="Comic Sans MS"/>
              </a:rPr>
              <a:t> progress will be reported to you at parents evenings and via their school report at the end of the </a:t>
            </a:r>
            <a:r>
              <a:rPr lang="en-GB">
                <a:solidFill>
                  <a:schemeClr val="accent6">
                    <a:lumMod val="75000"/>
                  </a:schemeClr>
                </a:solidFill>
                <a:latin typeface="Comic Sans MS"/>
              </a:rPr>
              <a:t>Reception </a:t>
            </a:r>
            <a:r>
              <a:rPr lang="en-GB" sz="1800">
                <a:solidFill>
                  <a:schemeClr val="accent6">
                    <a:lumMod val="75000"/>
                  </a:schemeClr>
                </a:solidFill>
                <a:latin typeface="Comic Sans MS"/>
              </a:rPr>
              <a:t>year.</a:t>
            </a:r>
            <a:r>
              <a:rPr lang="en-GB">
                <a:solidFill>
                  <a:schemeClr val="accent6">
                    <a:lumMod val="75000"/>
                  </a:schemeClr>
                </a:solidFill>
                <a:latin typeface="Comic Sans MS"/>
              </a:rPr>
              <a:t> </a:t>
            </a:r>
            <a:endParaRPr lang="en-GB" sz="1800">
              <a:solidFill>
                <a:schemeClr val="accent6">
                  <a:lumMod val="75000"/>
                </a:schemeClr>
              </a:solidFill>
              <a:latin typeface="Comic Sans MS" panose="030F0702030302020204" pitchFamily="66" charset="0"/>
            </a:endParaRPr>
          </a:p>
          <a:p>
            <a:pPr algn="ctr" eaLnBrk="1" hangingPunct="1">
              <a:lnSpc>
                <a:spcPct val="90000"/>
              </a:lnSpc>
              <a:buFont typeface="Wingdings" pitchFamily="2" charset="2"/>
              <a:buNone/>
              <a:defRPr/>
            </a:pPr>
            <a:endParaRPr lang="en-GB" sz="1800">
              <a:solidFill>
                <a:schemeClr val="accent6">
                  <a:lumMod val="75000"/>
                </a:schemeClr>
              </a:solidFill>
              <a:latin typeface="Comic Sans MS" panose="030F0702030302020204" pitchFamily="66" charset="0"/>
            </a:endParaRPr>
          </a:p>
          <a:p>
            <a:pPr algn="ctr" eaLnBrk="1" hangingPunct="1">
              <a:lnSpc>
                <a:spcPct val="90000"/>
              </a:lnSpc>
              <a:buFont typeface="Wingdings" pitchFamily="2" charset="2"/>
              <a:buNone/>
              <a:defRPr/>
            </a:pPr>
            <a:endParaRPr lang="en-GB" sz="1800">
              <a:solidFill>
                <a:schemeClr val="accent6">
                  <a:lumMod val="75000"/>
                </a:schemeClr>
              </a:solidFill>
              <a:latin typeface="Comic Sans MS" panose="030F0702030302020204" pitchFamily="66" charset="0"/>
            </a:endParaRPr>
          </a:p>
          <a:p>
            <a:pPr algn="ctr" eaLnBrk="1" hangingPunct="1">
              <a:lnSpc>
                <a:spcPct val="90000"/>
              </a:lnSpc>
              <a:buFont typeface="Wingdings" pitchFamily="2" charset="2"/>
              <a:buNone/>
              <a:defRPr/>
            </a:pPr>
            <a:r>
              <a:rPr lang="en-GB" sz="1800">
                <a:solidFill>
                  <a:schemeClr val="accent6">
                    <a:lumMod val="75000"/>
                  </a:schemeClr>
                </a:solidFill>
                <a:latin typeface="Comic Sans MS" panose="030F0702030302020204" pitchFamily="66" charset="0"/>
              </a:rPr>
              <a:t>These goals are </a:t>
            </a:r>
            <a:r>
              <a:rPr lang="en-GB">
                <a:solidFill>
                  <a:schemeClr val="accent6">
                    <a:lumMod val="75000"/>
                  </a:schemeClr>
                </a:solidFill>
                <a:latin typeface="Comic Sans MS" panose="030F0702030302020204" pitchFamily="66" charset="0"/>
              </a:rPr>
              <a:t>contained</a:t>
            </a:r>
            <a:r>
              <a:rPr lang="en-GB" sz="1800">
                <a:solidFill>
                  <a:schemeClr val="accent6">
                    <a:lumMod val="75000"/>
                  </a:schemeClr>
                </a:solidFill>
                <a:latin typeface="Comic Sans MS" panose="030F0702030302020204" pitchFamily="66" charset="0"/>
              </a:rPr>
              <a:t> within the following areas of learning:-</a:t>
            </a:r>
          </a:p>
        </p:txBody>
      </p:sp>
      <p:sp>
        <p:nvSpPr>
          <p:cNvPr id="6" name="Rectangle 5">
            <a:extLst>
              <a:ext uri="{FF2B5EF4-FFF2-40B4-BE49-F238E27FC236}">
                <a16:creationId xmlns:a16="http://schemas.microsoft.com/office/drawing/2014/main" id="{3376F75F-711E-49F8-ACA1-C08D40F061E8}"/>
              </a:ext>
            </a:extLst>
          </p:cNvPr>
          <p:cNvSpPr/>
          <p:nvPr/>
        </p:nvSpPr>
        <p:spPr>
          <a:xfrm>
            <a:off x="671512" y="1612939"/>
            <a:ext cx="10848975" cy="469261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896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462D67-4080-473F-907F-60471976A551}"/>
              </a:ext>
            </a:extLst>
          </p:cNvPr>
          <p:cNvSpPr txBox="1"/>
          <p:nvPr/>
        </p:nvSpPr>
        <p:spPr>
          <a:xfrm>
            <a:off x="671512" y="552450"/>
            <a:ext cx="10848974" cy="661720"/>
          </a:xfrm>
          <a:prstGeom prst="rect">
            <a:avLst/>
          </a:prstGeom>
          <a:noFill/>
        </p:spPr>
        <p:txBody>
          <a:bodyPr wrap="square">
            <a:spAutoFit/>
          </a:bodyPr>
          <a:lstStyle/>
          <a:p>
            <a:pPr algn="ctr">
              <a:lnSpc>
                <a:spcPct val="90000"/>
              </a:lnSpc>
              <a:spcBef>
                <a:spcPct val="0"/>
              </a:spcBef>
              <a:spcAft>
                <a:spcPts val="600"/>
              </a:spcAft>
            </a:pPr>
            <a:r>
              <a:rPr lang="en-US" sz="4000" b="1" u="sng">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rPr>
              <a:t>The Areas of Learning</a:t>
            </a:r>
          </a:p>
        </p:txBody>
      </p:sp>
      <p:sp>
        <p:nvSpPr>
          <p:cNvPr id="5" name="Rectangle 4">
            <a:extLst>
              <a:ext uri="{FF2B5EF4-FFF2-40B4-BE49-F238E27FC236}">
                <a16:creationId xmlns:a16="http://schemas.microsoft.com/office/drawing/2014/main" id="{FDE7D8E3-2141-49A1-B549-A73B27C467B4}"/>
              </a:ext>
            </a:extLst>
          </p:cNvPr>
          <p:cNvSpPr/>
          <p:nvPr/>
        </p:nvSpPr>
        <p:spPr>
          <a:xfrm>
            <a:off x="671512" y="1612939"/>
            <a:ext cx="10848975" cy="469261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7F4F354-18C9-4255-85B4-3CC3ACE620BA}"/>
              </a:ext>
            </a:extLst>
          </p:cNvPr>
          <p:cNvSpPr txBox="1"/>
          <p:nvPr/>
        </p:nvSpPr>
        <p:spPr>
          <a:xfrm>
            <a:off x="3047999" y="1884313"/>
            <a:ext cx="6096000" cy="3785652"/>
          </a:xfrm>
          <a:prstGeom prst="rect">
            <a:avLst/>
          </a:prstGeom>
          <a:noFill/>
        </p:spPr>
        <p:txBody>
          <a:bodyPr wrap="square">
            <a:spAutoFit/>
          </a:bodyPr>
          <a:lstStyle/>
          <a:p>
            <a:pPr algn="ctr" eaLnBrk="1" hangingPunct="1">
              <a:defRPr/>
            </a:pPr>
            <a:r>
              <a:rPr lang="en-GB" sz="2000">
                <a:solidFill>
                  <a:schemeClr val="accent6">
                    <a:lumMod val="75000"/>
                  </a:schemeClr>
                </a:solidFill>
                <a:latin typeface="Comic Sans MS" panose="030F0702030302020204" pitchFamily="66" charset="0"/>
              </a:rPr>
              <a:t>There are seven different areas of learning: </a:t>
            </a:r>
          </a:p>
          <a:p>
            <a:pPr algn="ctr" eaLnBrk="1" hangingPunct="1">
              <a:defRPr/>
            </a:pPr>
            <a:endParaRPr lang="en-GB" sz="2000">
              <a:solidFill>
                <a:schemeClr val="accent6">
                  <a:lumMod val="75000"/>
                </a:schemeClr>
              </a:solidFill>
              <a:latin typeface="Comic Sans MS" panose="030F0702030302020204" pitchFamily="66" charset="0"/>
            </a:endParaRPr>
          </a:p>
          <a:p>
            <a:pPr algn="ctr" eaLnBrk="1" hangingPunct="1">
              <a:defRPr/>
            </a:pPr>
            <a:r>
              <a:rPr lang="en-GB" sz="2000" u="sng">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Prime Areas</a:t>
            </a:r>
            <a:endParaRPr lang="en-GB" sz="2000">
              <a:solidFill>
                <a:schemeClr val="accent6">
                  <a:lumMod val="75000"/>
                </a:schemeClr>
              </a:solidFill>
              <a:latin typeface="Comic Sans MS" panose="030F0702030302020204" pitchFamily="66" charset="0"/>
            </a:endParaRPr>
          </a:p>
          <a:p>
            <a:pPr algn="ctr" eaLnBrk="1" hangingPunct="1">
              <a:defRPr/>
            </a:pPr>
            <a:r>
              <a:rPr lang="en-GB" sz="2000">
                <a:solidFill>
                  <a:schemeClr val="accent6">
                    <a:lumMod val="75000"/>
                  </a:schemeClr>
                </a:solidFill>
                <a:latin typeface="Comic Sans MS" panose="030F0702030302020204" pitchFamily="66" charset="0"/>
              </a:rPr>
              <a:t>Personal, Social and Emotional Development</a:t>
            </a:r>
          </a:p>
          <a:p>
            <a:pPr algn="ctr" eaLnBrk="1" hangingPunct="1">
              <a:defRPr/>
            </a:pPr>
            <a:r>
              <a:rPr lang="en-GB" sz="2000">
                <a:solidFill>
                  <a:schemeClr val="accent6">
                    <a:lumMod val="75000"/>
                  </a:schemeClr>
                </a:solidFill>
                <a:latin typeface="Comic Sans MS" panose="030F0702030302020204" pitchFamily="66" charset="0"/>
              </a:rPr>
              <a:t>Physical Development</a:t>
            </a:r>
          </a:p>
          <a:p>
            <a:pPr algn="ctr" eaLnBrk="1" hangingPunct="1">
              <a:defRPr/>
            </a:pPr>
            <a:r>
              <a:rPr lang="en-GB" sz="2000">
                <a:solidFill>
                  <a:schemeClr val="accent6">
                    <a:lumMod val="75000"/>
                  </a:schemeClr>
                </a:solidFill>
                <a:latin typeface="Comic Sans MS" panose="030F0702030302020204" pitchFamily="66" charset="0"/>
              </a:rPr>
              <a:t>Communication and Language</a:t>
            </a:r>
          </a:p>
          <a:p>
            <a:pPr algn="ctr" eaLnBrk="1" hangingPunct="1">
              <a:defRPr/>
            </a:pPr>
            <a:endParaRPr lang="en-GB" sz="2000">
              <a:solidFill>
                <a:schemeClr val="accent6">
                  <a:lumMod val="75000"/>
                </a:schemeClr>
              </a:solidFill>
              <a:latin typeface="Comic Sans MS" panose="030F0702030302020204" pitchFamily="66" charset="0"/>
            </a:endParaRPr>
          </a:p>
          <a:p>
            <a:pPr algn="ctr" eaLnBrk="1" hangingPunct="1">
              <a:defRPr/>
            </a:pPr>
            <a:r>
              <a:rPr lang="en-GB" sz="2000" u="sng">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Specific Areas</a:t>
            </a:r>
            <a:endParaRPr lang="en-GB" sz="2000">
              <a:solidFill>
                <a:schemeClr val="accent6">
                  <a:lumMod val="75000"/>
                </a:schemeClr>
              </a:solidFill>
              <a:latin typeface="Comic Sans MS" panose="030F0702030302020204" pitchFamily="66" charset="0"/>
            </a:endParaRPr>
          </a:p>
          <a:p>
            <a:pPr algn="ctr" eaLnBrk="1" hangingPunct="1">
              <a:defRPr/>
            </a:pPr>
            <a:r>
              <a:rPr lang="en-GB" sz="2000">
                <a:solidFill>
                  <a:schemeClr val="accent6">
                    <a:lumMod val="75000"/>
                  </a:schemeClr>
                </a:solidFill>
                <a:latin typeface="Comic Sans MS" panose="030F0702030302020204" pitchFamily="66" charset="0"/>
              </a:rPr>
              <a:t>Literacy</a:t>
            </a:r>
          </a:p>
          <a:p>
            <a:pPr algn="ctr" eaLnBrk="1" hangingPunct="1">
              <a:defRPr/>
            </a:pPr>
            <a:r>
              <a:rPr lang="en-GB" sz="2000">
                <a:solidFill>
                  <a:schemeClr val="accent6">
                    <a:lumMod val="75000"/>
                  </a:schemeClr>
                </a:solidFill>
                <a:latin typeface="Comic Sans MS" panose="030F0702030302020204" pitchFamily="66" charset="0"/>
              </a:rPr>
              <a:t>Mathematics</a:t>
            </a:r>
          </a:p>
          <a:p>
            <a:pPr algn="ctr" eaLnBrk="1" hangingPunct="1">
              <a:defRPr/>
            </a:pPr>
            <a:r>
              <a:rPr lang="en-GB" sz="2000">
                <a:solidFill>
                  <a:schemeClr val="accent6">
                    <a:lumMod val="75000"/>
                  </a:schemeClr>
                </a:solidFill>
                <a:latin typeface="Comic Sans MS" panose="030F0702030302020204" pitchFamily="66" charset="0"/>
              </a:rPr>
              <a:t>Understanding the World</a:t>
            </a:r>
          </a:p>
          <a:p>
            <a:pPr algn="ctr" eaLnBrk="1" hangingPunct="1">
              <a:defRPr/>
            </a:pPr>
            <a:r>
              <a:rPr lang="en-GB" sz="2000">
                <a:solidFill>
                  <a:schemeClr val="accent6">
                    <a:lumMod val="75000"/>
                  </a:schemeClr>
                </a:solidFill>
                <a:latin typeface="Comic Sans MS" panose="030F0702030302020204" pitchFamily="66" charset="0"/>
              </a:rPr>
              <a:t>Expressive Arts and Design </a:t>
            </a:r>
            <a:endParaRPr lang="en-GB" sz="2000">
              <a:solidFill>
                <a:schemeClr val="accent6">
                  <a:lumMod val="75000"/>
                </a:schemeClr>
              </a:solidFill>
            </a:endParaRPr>
          </a:p>
        </p:txBody>
      </p:sp>
      <p:pic>
        <p:nvPicPr>
          <p:cNvPr id="2" name="Picture 1"/>
          <p:cNvPicPr>
            <a:picLocks noChangeAspect="1"/>
          </p:cNvPicPr>
          <p:nvPr/>
        </p:nvPicPr>
        <p:blipFill>
          <a:blip r:embed="rId2"/>
          <a:stretch>
            <a:fillRect/>
          </a:stretch>
        </p:blipFill>
        <p:spPr>
          <a:xfrm>
            <a:off x="8136731" y="4563784"/>
            <a:ext cx="3048000" cy="1504950"/>
          </a:xfrm>
          <a:prstGeom prst="rect">
            <a:avLst/>
          </a:prstGeom>
        </p:spPr>
      </p:pic>
      <p:pic>
        <p:nvPicPr>
          <p:cNvPr id="4" name="Picture 3"/>
          <p:cNvPicPr>
            <a:picLocks noChangeAspect="1"/>
          </p:cNvPicPr>
          <p:nvPr/>
        </p:nvPicPr>
        <p:blipFill>
          <a:blip r:embed="rId3"/>
          <a:stretch>
            <a:fillRect/>
          </a:stretch>
        </p:blipFill>
        <p:spPr>
          <a:xfrm>
            <a:off x="1007267" y="4487584"/>
            <a:ext cx="2886075" cy="1581150"/>
          </a:xfrm>
          <a:prstGeom prst="rect">
            <a:avLst/>
          </a:prstGeom>
        </p:spPr>
      </p:pic>
    </p:spTree>
    <p:extLst>
      <p:ext uri="{BB962C8B-B14F-4D97-AF65-F5344CB8AC3E}">
        <p14:creationId xmlns:p14="http://schemas.microsoft.com/office/powerpoint/2010/main" val="32307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C849C8-0C35-4BA0-B6B3-85F1DE2B4AEE}"/>
              </a:ext>
            </a:extLst>
          </p:cNvPr>
          <p:cNvSpPr txBox="1"/>
          <p:nvPr/>
        </p:nvSpPr>
        <p:spPr>
          <a:xfrm>
            <a:off x="790576" y="1867537"/>
            <a:ext cx="10477500" cy="4231351"/>
          </a:xfrm>
          <a:prstGeom prst="rect">
            <a:avLst/>
          </a:prstGeom>
          <a:noFill/>
        </p:spPr>
        <p:txBody>
          <a:bodyPr wrap="square" lIns="91440" tIns="45720" rIns="91440" bIns="45720" anchor="t">
            <a:spAutoFit/>
          </a:bodyPr>
          <a:lstStyle/>
          <a:p>
            <a:pPr algn="ctr" eaLnBrk="1" hangingPunct="1">
              <a:lnSpc>
                <a:spcPct val="80000"/>
              </a:lnSpc>
              <a:buNone/>
              <a:defRPr/>
            </a:pPr>
            <a:r>
              <a:rPr lang="en-US" sz="1600">
                <a:solidFill>
                  <a:schemeClr val="accent6">
                    <a:lumMod val="75000"/>
                  </a:schemeClr>
                </a:solidFill>
                <a:latin typeface="Comic Sans MS" panose="030F0702030302020204" pitchFamily="66" charset="0"/>
              </a:rPr>
              <a:t>PSED permeates all areas of learning. During the first few weeks of school, we concentrate heavily on PSED and we hope to help the children settle into school life. Making sure the children feel safe and valued, helping them to learn the routines and expectations and make sure they know it’s ok to make mistakes.</a:t>
            </a:r>
          </a:p>
          <a:p>
            <a:pPr algn="ctr" eaLnBrk="1" hangingPunct="1">
              <a:lnSpc>
                <a:spcPct val="80000"/>
              </a:lnSpc>
              <a:buFont typeface="Wingdings" pitchFamily="2" charset="2"/>
              <a:buNone/>
              <a:defRPr/>
            </a:pPr>
            <a:endParaRPr lang="en-US" sz="1800">
              <a:solidFill>
                <a:schemeClr val="accent6">
                  <a:lumMod val="75000"/>
                </a:schemeClr>
              </a:solidFill>
              <a:effectLst/>
              <a:latin typeface="Monotype Corsiva" pitchFamily="66" charset="0"/>
            </a:endParaRPr>
          </a:p>
          <a:p>
            <a:pPr algn="ctr" eaLnBrk="1" hangingPunct="1">
              <a:lnSpc>
                <a:spcPct val="80000"/>
              </a:lnSpc>
              <a:buFont typeface="Wingdings" pitchFamily="2" charset="2"/>
              <a:buNone/>
              <a:defRPr/>
            </a:pPr>
            <a:r>
              <a:rPr lang="en-US" sz="1800" b="1" i="1">
                <a:solidFill>
                  <a:schemeClr val="accent6">
                    <a:lumMod val="75000"/>
                  </a:schemeClr>
                </a:solidFill>
                <a:effectLst/>
                <a:latin typeface="Monotype Corsiva" pitchFamily="66" charset="0"/>
              </a:rPr>
              <a:t>“</a:t>
            </a:r>
            <a:r>
              <a:rPr lang="en-US" b="1" i="1">
                <a:solidFill>
                  <a:schemeClr val="accent6">
                    <a:lumMod val="75000"/>
                  </a:schemeClr>
                </a:solidFill>
                <a:latin typeface="Comic Sans MS" panose="030F0702030302020204" pitchFamily="66" charset="0"/>
              </a:rPr>
              <a:t>F</a:t>
            </a:r>
            <a:r>
              <a:rPr lang="en-US" sz="1800" b="1" i="1">
                <a:solidFill>
                  <a:schemeClr val="accent6">
                    <a:lumMod val="75000"/>
                  </a:schemeClr>
                </a:solidFill>
                <a:effectLst/>
                <a:latin typeface="Comic Sans MS" panose="030F0702030302020204" pitchFamily="66" charset="0"/>
              </a:rPr>
              <a:t>or young children, being special to someone and cared for is vital for their physical, social, emotional health and well being.”</a:t>
            </a:r>
          </a:p>
          <a:p>
            <a:pPr algn="ctr" eaLnBrk="1" hangingPunct="1">
              <a:lnSpc>
                <a:spcPct val="80000"/>
              </a:lnSpc>
              <a:buFont typeface="Wingdings" pitchFamily="2" charset="2"/>
              <a:buNone/>
              <a:defRPr/>
            </a:pPr>
            <a:endParaRPr lang="en-GB" sz="1800">
              <a:solidFill>
                <a:schemeClr val="accent6">
                  <a:lumMod val="75000"/>
                </a:schemeClr>
              </a:solidFill>
              <a:effectLst/>
              <a:latin typeface="Comic Sans MS" panose="030F0702030302020204" pitchFamily="66" charset="0"/>
            </a:endParaRPr>
          </a:p>
          <a:p>
            <a:pPr marL="285750" indent="-285750" algn="ctr" eaLnBrk="1" hangingPunct="1">
              <a:lnSpc>
                <a:spcPct val="80000"/>
              </a:lnSpc>
              <a:buFont typeface="Arial" panose="020B0604020202020204" pitchFamily="34" charset="0"/>
              <a:buChar char="•"/>
              <a:defRPr/>
            </a:pPr>
            <a:r>
              <a:rPr lang="en-GB" sz="1800">
                <a:solidFill>
                  <a:schemeClr val="accent6">
                    <a:lumMod val="75000"/>
                  </a:schemeClr>
                </a:solidFill>
                <a:latin typeface="Comic Sans MS" panose="030F0702030302020204" pitchFamily="66" charset="0"/>
              </a:rPr>
              <a:t>We focus on building self esteem-giving them the ‘can do’ attitude. </a:t>
            </a:r>
          </a:p>
          <a:p>
            <a:pPr marL="285750" indent="-285750" algn="ctr" eaLnBrk="1" hangingPunct="1">
              <a:lnSpc>
                <a:spcPct val="80000"/>
              </a:lnSpc>
              <a:buFont typeface="Arial" panose="020B0604020202020204" pitchFamily="34" charset="0"/>
              <a:buChar char="•"/>
              <a:defRPr/>
            </a:pPr>
            <a:r>
              <a:rPr lang="en-GB">
                <a:solidFill>
                  <a:schemeClr val="accent6">
                    <a:lumMod val="75000"/>
                  </a:schemeClr>
                </a:solidFill>
                <a:latin typeface="Comic Sans MS" panose="030F0702030302020204" pitchFamily="66" charset="0"/>
              </a:rPr>
              <a:t>Allowing them to f</a:t>
            </a:r>
            <a:r>
              <a:rPr lang="en-GB" sz="1800">
                <a:solidFill>
                  <a:schemeClr val="accent6">
                    <a:lumMod val="75000"/>
                  </a:schemeClr>
                </a:solidFill>
                <a:latin typeface="Comic Sans MS" panose="030F0702030302020204" pitchFamily="66" charset="0"/>
              </a:rPr>
              <a:t>eel valued and approach things with a positive mindset.</a:t>
            </a:r>
            <a:endParaRPr lang="en-US" sz="1800">
              <a:solidFill>
                <a:schemeClr val="accent6">
                  <a:lumMod val="75000"/>
                </a:schemeClr>
              </a:solidFill>
              <a:latin typeface="Comic Sans MS" panose="030F0702030302020204" pitchFamily="66" charset="0"/>
            </a:endParaRPr>
          </a:p>
          <a:p>
            <a:pPr marL="285750" indent="-285750" algn="ctr">
              <a:lnSpc>
                <a:spcPct val="80000"/>
              </a:lnSpc>
              <a:buFont typeface="Arial" panose="020B0604020202020204" pitchFamily="34" charset="0"/>
              <a:buChar char="•"/>
              <a:defRPr/>
            </a:pPr>
            <a:r>
              <a:rPr lang="en-US">
                <a:solidFill>
                  <a:schemeClr val="accent6">
                    <a:lumMod val="75000"/>
                  </a:schemeClr>
                </a:solidFill>
                <a:latin typeface="Comic Sans MS" panose="030F0702030302020204" pitchFamily="66" charset="0"/>
              </a:rPr>
              <a:t>We </a:t>
            </a:r>
            <a:r>
              <a:rPr lang="en-US" sz="1800">
                <a:solidFill>
                  <a:schemeClr val="accent6">
                    <a:lumMod val="75000"/>
                  </a:schemeClr>
                </a:solidFill>
                <a:latin typeface="Comic Sans MS" panose="030F0702030302020204" pitchFamily="66" charset="0"/>
              </a:rPr>
              <a:t>promote </a:t>
            </a:r>
            <a:r>
              <a:rPr lang="en-US">
                <a:solidFill>
                  <a:schemeClr val="accent6">
                    <a:lumMod val="75000"/>
                  </a:schemeClr>
                </a:solidFill>
                <a:latin typeface="Comic Sans MS" panose="030F0702030302020204" pitchFamily="66" charset="0"/>
              </a:rPr>
              <a:t>independence through lining up, using their own coat pegs &amp; looking after their property.</a:t>
            </a:r>
            <a:endParaRPr lang="en-US" sz="1800">
              <a:solidFill>
                <a:schemeClr val="accent6">
                  <a:lumMod val="75000"/>
                </a:schemeClr>
              </a:solidFill>
              <a:latin typeface="Comic Sans MS" panose="030F0702030302020204" pitchFamily="66" charset="0"/>
            </a:endParaRPr>
          </a:p>
          <a:p>
            <a:pPr marL="285750" indent="-285750" algn="ctr" eaLnBrk="1" hangingPunct="1">
              <a:lnSpc>
                <a:spcPct val="80000"/>
              </a:lnSpc>
              <a:buFont typeface="Arial" panose="020B0604020202020204" pitchFamily="34" charset="0"/>
              <a:buChar char="•"/>
              <a:defRPr/>
            </a:pPr>
            <a:r>
              <a:rPr lang="en-US">
                <a:solidFill>
                  <a:schemeClr val="accent6">
                    <a:lumMod val="75000"/>
                  </a:schemeClr>
                </a:solidFill>
                <a:latin typeface="Comic Sans MS" panose="030F0702030302020204" pitchFamily="66" charset="0"/>
              </a:rPr>
              <a:t>We encourage t</a:t>
            </a:r>
            <a:r>
              <a:rPr lang="en-US" sz="1800">
                <a:solidFill>
                  <a:schemeClr val="accent6">
                    <a:lumMod val="75000"/>
                  </a:schemeClr>
                </a:solidFill>
                <a:latin typeface="Comic Sans MS" panose="030F0702030302020204" pitchFamily="66" charset="0"/>
              </a:rPr>
              <a:t>he school’s Golden rules and recognise achievements in assembly at the end of the week.</a:t>
            </a:r>
          </a:p>
          <a:p>
            <a:pPr marL="285750" indent="-285750" algn="ctr" eaLnBrk="1" hangingPunct="1">
              <a:lnSpc>
                <a:spcPct val="80000"/>
              </a:lnSpc>
              <a:buFont typeface="Arial" panose="020B0604020202020204" pitchFamily="34" charset="0"/>
              <a:buChar char="•"/>
              <a:defRPr/>
            </a:pPr>
            <a:r>
              <a:rPr lang="en-US">
                <a:solidFill>
                  <a:schemeClr val="accent6">
                    <a:lumMod val="75000"/>
                  </a:schemeClr>
                </a:solidFill>
                <a:latin typeface="Comic Sans MS" panose="030F0702030302020204" pitchFamily="66" charset="0"/>
              </a:rPr>
              <a:t>The children build relationships with their peers through </a:t>
            </a:r>
            <a:r>
              <a:rPr lang="en-US" sz="1800">
                <a:solidFill>
                  <a:schemeClr val="accent6">
                    <a:lumMod val="75000"/>
                  </a:schemeClr>
                </a:solidFill>
                <a:latin typeface="Comic Sans MS" panose="030F0702030302020204" pitchFamily="66" charset="0"/>
              </a:rPr>
              <a:t>continuous play, break and lunch times.</a:t>
            </a:r>
          </a:p>
          <a:p>
            <a:pPr marL="285750" indent="-285750" algn="ctr" eaLnBrk="1" hangingPunct="1">
              <a:lnSpc>
                <a:spcPct val="80000"/>
              </a:lnSpc>
              <a:buFont typeface="Arial" panose="020B0604020202020204" pitchFamily="34" charset="0"/>
              <a:buChar char="•"/>
              <a:defRPr/>
            </a:pPr>
            <a:r>
              <a:rPr lang="en-GB" sz="1800">
                <a:solidFill>
                  <a:schemeClr val="accent6">
                    <a:lumMod val="75000"/>
                  </a:schemeClr>
                </a:solidFill>
                <a:latin typeface="Comic Sans MS"/>
              </a:rPr>
              <a:t>St Oswald’s has an excellent partnership with the church and Fr </a:t>
            </a:r>
            <a:r>
              <a:rPr lang="en-GB">
                <a:solidFill>
                  <a:schemeClr val="accent6">
                    <a:lumMod val="75000"/>
                  </a:schemeClr>
                </a:solidFill>
                <a:latin typeface="Comic Sans MS"/>
              </a:rPr>
              <a:t>Michael</a:t>
            </a:r>
            <a:r>
              <a:rPr lang="en-GB" sz="1800">
                <a:solidFill>
                  <a:schemeClr val="accent6">
                    <a:lumMod val="75000"/>
                  </a:schemeClr>
                </a:solidFill>
                <a:latin typeface="Comic Sans MS"/>
              </a:rPr>
              <a:t> is a regular visitor to school.</a:t>
            </a:r>
          </a:p>
          <a:p>
            <a:pPr marL="285750" indent="-285750" algn="ctr" eaLnBrk="1" hangingPunct="1">
              <a:lnSpc>
                <a:spcPct val="80000"/>
              </a:lnSpc>
              <a:buFont typeface="Arial" panose="020B0604020202020204" pitchFamily="34" charset="0"/>
              <a:buChar char="•"/>
              <a:defRPr/>
            </a:pPr>
            <a:r>
              <a:rPr lang="en-GB" sz="1800">
                <a:solidFill>
                  <a:schemeClr val="accent6">
                    <a:lumMod val="75000"/>
                  </a:schemeClr>
                </a:solidFill>
                <a:latin typeface="Comic Sans MS"/>
              </a:rPr>
              <a:t>The children are taught RE through the Come and See programme, which </a:t>
            </a:r>
            <a:r>
              <a:rPr lang="en-GB">
                <a:solidFill>
                  <a:schemeClr val="accent6">
                    <a:lumMod val="75000"/>
                  </a:schemeClr>
                </a:solidFill>
                <a:latin typeface="Comic Sans MS"/>
              </a:rPr>
              <a:t>involves</a:t>
            </a:r>
            <a:r>
              <a:rPr lang="en-GB" sz="1800">
                <a:solidFill>
                  <a:schemeClr val="accent6">
                    <a:lumMod val="75000"/>
                  </a:schemeClr>
                </a:solidFill>
                <a:latin typeface="Comic Sans MS"/>
              </a:rPr>
              <a:t> a lot of stories, discussion and circle time.</a:t>
            </a:r>
            <a:endParaRPr lang="en-US" sz="1800">
              <a:solidFill>
                <a:schemeClr val="accent6">
                  <a:lumMod val="75000"/>
                </a:schemeClr>
              </a:solidFill>
              <a:latin typeface="Comic Sans MS"/>
            </a:endParaRPr>
          </a:p>
        </p:txBody>
      </p:sp>
      <p:sp>
        <p:nvSpPr>
          <p:cNvPr id="5" name="Rectangle 4">
            <a:extLst>
              <a:ext uri="{FF2B5EF4-FFF2-40B4-BE49-F238E27FC236}">
                <a16:creationId xmlns:a16="http://schemas.microsoft.com/office/drawing/2014/main" id="{BFBD9678-3EF9-4F4D-BF74-4F5D87CB5E39}"/>
              </a:ext>
            </a:extLst>
          </p:cNvPr>
          <p:cNvSpPr/>
          <p:nvPr/>
        </p:nvSpPr>
        <p:spPr>
          <a:xfrm>
            <a:off x="671512" y="1612939"/>
            <a:ext cx="10848975" cy="469261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4BBB3FA-EA31-4FC4-9BFE-44AA59D3CAEE}"/>
              </a:ext>
            </a:extLst>
          </p:cNvPr>
          <p:cNvSpPr txBox="1"/>
          <p:nvPr/>
        </p:nvSpPr>
        <p:spPr>
          <a:xfrm>
            <a:off x="671512" y="372852"/>
            <a:ext cx="10848974" cy="1215717"/>
          </a:xfrm>
          <a:prstGeom prst="rect">
            <a:avLst/>
          </a:prstGeom>
          <a:noFill/>
        </p:spPr>
        <p:txBody>
          <a:bodyPr wrap="square">
            <a:spAutoFit/>
          </a:bodyPr>
          <a:lstStyle/>
          <a:p>
            <a:pPr algn="ctr">
              <a:lnSpc>
                <a:spcPct val="90000"/>
              </a:lnSpc>
              <a:spcBef>
                <a:spcPct val="0"/>
              </a:spcBef>
              <a:spcAft>
                <a:spcPts val="600"/>
              </a:spcAft>
            </a:pPr>
            <a:r>
              <a:rPr lang="en-US" sz="4000" b="1" u="sng">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rPr>
              <a:t>Personal, Social, Emotional Development</a:t>
            </a: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10228968" y="194123"/>
            <a:ext cx="1390773" cy="1192262"/>
          </a:xfrm>
          <a:prstGeom prst="rect">
            <a:avLst/>
          </a:prstGeom>
        </p:spPr>
      </p:pic>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601312" y="243914"/>
            <a:ext cx="1495642" cy="1117115"/>
          </a:xfrm>
          <a:prstGeom prst="rect">
            <a:avLst/>
          </a:prstGeom>
        </p:spPr>
      </p:pic>
    </p:spTree>
    <p:extLst>
      <p:ext uri="{BB962C8B-B14F-4D97-AF65-F5344CB8AC3E}">
        <p14:creationId xmlns:p14="http://schemas.microsoft.com/office/powerpoint/2010/main" val="81592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A5B1F4-5AC1-4326-9612-205E6C0A5109}"/>
              </a:ext>
            </a:extLst>
          </p:cNvPr>
          <p:cNvSpPr txBox="1"/>
          <p:nvPr/>
        </p:nvSpPr>
        <p:spPr>
          <a:xfrm>
            <a:off x="581025" y="321022"/>
            <a:ext cx="11115675" cy="661720"/>
          </a:xfrm>
          <a:prstGeom prst="rect">
            <a:avLst/>
          </a:prstGeom>
          <a:noFill/>
        </p:spPr>
        <p:txBody>
          <a:bodyPr wrap="square">
            <a:spAutoFit/>
          </a:bodyPr>
          <a:lstStyle/>
          <a:p>
            <a:pPr algn="ctr">
              <a:lnSpc>
                <a:spcPct val="90000"/>
              </a:lnSpc>
              <a:spcBef>
                <a:spcPct val="0"/>
              </a:spcBef>
              <a:spcAft>
                <a:spcPts val="600"/>
              </a:spcAft>
            </a:pPr>
            <a:r>
              <a:rPr lang="en-US" sz="4000" b="1" u="sng">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rPr>
              <a:t>Physical Development</a:t>
            </a:r>
          </a:p>
        </p:txBody>
      </p:sp>
      <p:sp>
        <p:nvSpPr>
          <p:cNvPr id="5" name="Rectangle 4">
            <a:extLst>
              <a:ext uri="{FF2B5EF4-FFF2-40B4-BE49-F238E27FC236}">
                <a16:creationId xmlns:a16="http://schemas.microsoft.com/office/drawing/2014/main" id="{C66F19AE-C01A-4ACF-AC5C-647436573AEE}"/>
              </a:ext>
            </a:extLst>
          </p:cNvPr>
          <p:cNvSpPr/>
          <p:nvPr/>
        </p:nvSpPr>
        <p:spPr>
          <a:xfrm>
            <a:off x="671512" y="1612939"/>
            <a:ext cx="10848975" cy="469261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2BEA1FE-8F18-4583-BF2C-ADA840A50003}"/>
              </a:ext>
            </a:extLst>
          </p:cNvPr>
          <p:cNvSpPr txBox="1"/>
          <p:nvPr/>
        </p:nvSpPr>
        <p:spPr>
          <a:xfrm>
            <a:off x="933450" y="1902336"/>
            <a:ext cx="10587037" cy="4247317"/>
          </a:xfrm>
          <a:prstGeom prst="rect">
            <a:avLst/>
          </a:prstGeom>
          <a:noFill/>
        </p:spPr>
        <p:txBody>
          <a:bodyPr wrap="square" lIns="91440" tIns="45720" rIns="91440" bIns="45720" anchor="t">
            <a:spAutoFit/>
          </a:bodyPr>
          <a:lstStyle/>
          <a:p>
            <a:pPr algn="ctr">
              <a:spcBef>
                <a:spcPct val="50000"/>
              </a:spcBef>
            </a:pPr>
            <a:r>
              <a:rPr lang="en-GB" sz="1800" i="1">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“A healthy active child will have physical skills of balance, control, manipulation and co-ordination.</a:t>
            </a:r>
          </a:p>
          <a:p>
            <a:pPr algn="ctr">
              <a:spcBef>
                <a:spcPct val="50000"/>
              </a:spcBef>
            </a:pPr>
            <a:r>
              <a:rPr lang="en-GB" sz="1800" i="1">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rPr>
              <a:t>Movement is the main way in which we explore and learn – it builds children’s self esteem and confidence.”</a:t>
            </a:r>
          </a:p>
          <a:p>
            <a:pPr algn="ctr">
              <a:spcBef>
                <a:spcPct val="50000"/>
              </a:spcBef>
            </a:pPr>
            <a:endParaRPr lang="en-GB" sz="1800">
              <a:solidFill>
                <a:schemeClr val="accent6">
                  <a:lumMod val="75000"/>
                </a:schemeClr>
              </a:solidFill>
              <a:latin typeface="Comic Sans MS" panose="030F0702030302020204" pitchFamily="66" charset="0"/>
            </a:endParaRPr>
          </a:p>
          <a:p>
            <a:pPr algn="ctr">
              <a:spcBef>
                <a:spcPct val="50000"/>
              </a:spcBef>
            </a:pPr>
            <a:r>
              <a:rPr lang="en-GB">
                <a:solidFill>
                  <a:schemeClr val="accent6">
                    <a:lumMod val="75000"/>
                  </a:schemeClr>
                </a:solidFill>
                <a:latin typeface="Comic Sans MS" panose="030F0702030302020204" pitchFamily="66" charset="0"/>
              </a:rPr>
              <a:t>Physical development involves providing opportunities for young children to be active and interactive. Children must also be helped to understand the importance of physical activity, and to make healthy choices in relation to food. </a:t>
            </a:r>
          </a:p>
          <a:p>
            <a:pPr algn="ctr">
              <a:spcBef>
                <a:spcPct val="50000"/>
              </a:spcBef>
            </a:pPr>
            <a:r>
              <a:rPr lang="en-GB" sz="1800">
                <a:solidFill>
                  <a:schemeClr val="accent6">
                    <a:lumMod val="75000"/>
                  </a:schemeClr>
                </a:solidFill>
                <a:latin typeface="Comic Sans MS" panose="030F0702030302020204" pitchFamily="66" charset="0"/>
              </a:rPr>
              <a:t>We focus on developing the children’s gross motor skills through Physical Education &amp; outdoor play, as well as developing the fine motor skills in order for the child to be able to hold a pencil with the correct grip. </a:t>
            </a:r>
          </a:p>
          <a:p>
            <a:pPr algn="ctr">
              <a:spcBef>
                <a:spcPct val="50000"/>
              </a:spcBef>
            </a:pPr>
            <a:endParaRPr lang="en-GB" sz="1800">
              <a:solidFill>
                <a:schemeClr val="accent6">
                  <a:lumMod val="75000"/>
                </a:schemeClr>
              </a:solidFill>
              <a:latin typeface="Comic Sans MS" panose="030F0702030302020204" pitchFamily="66" charset="0"/>
            </a:endParaRPr>
          </a:p>
          <a:p>
            <a:pPr algn="ctr">
              <a:spcBef>
                <a:spcPct val="50000"/>
              </a:spcBef>
            </a:pPr>
            <a:r>
              <a:rPr lang="en-GB">
                <a:solidFill>
                  <a:schemeClr val="accent6">
                    <a:lumMod val="75000"/>
                  </a:schemeClr>
                </a:solidFill>
                <a:latin typeface="Comic Sans MS"/>
              </a:rPr>
              <a:t>All PE kits should be brought into school on a Monday and then go home on a Friday for a wash </a:t>
            </a:r>
            <a:r>
              <a:rPr lang="en-GB">
                <a:solidFill>
                  <a:schemeClr val="accent6">
                    <a:lumMod val="75000"/>
                  </a:schemeClr>
                </a:solidFill>
                <a:latin typeface="Comic Sans MS"/>
                <a:sym typeface="Wingdings" panose="05000000000000000000" pitchFamily="2" charset="2"/>
              </a:rPr>
              <a:t> </a:t>
            </a:r>
            <a:endParaRPr lang="en-GB" sz="1800">
              <a:solidFill>
                <a:schemeClr val="accent6">
                  <a:lumMod val="75000"/>
                </a:schemeClr>
              </a:solidFill>
              <a:latin typeface="Comic Sans MS" panose="030F0702030302020204" pitchFamily="66"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200000">
            <a:off x="9851858" y="268001"/>
            <a:ext cx="1395291" cy="1042162"/>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3450" y="130412"/>
            <a:ext cx="1776149" cy="1326630"/>
          </a:xfrm>
          <a:prstGeom prst="rect">
            <a:avLst/>
          </a:prstGeom>
        </p:spPr>
      </p:pic>
    </p:spTree>
    <p:extLst>
      <p:ext uri="{BB962C8B-B14F-4D97-AF65-F5344CB8AC3E}">
        <p14:creationId xmlns:p14="http://schemas.microsoft.com/office/powerpoint/2010/main" val="201295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A5B1F4-5AC1-4326-9612-205E6C0A5109}"/>
              </a:ext>
            </a:extLst>
          </p:cNvPr>
          <p:cNvSpPr txBox="1"/>
          <p:nvPr/>
        </p:nvSpPr>
        <p:spPr>
          <a:xfrm>
            <a:off x="538161" y="552450"/>
            <a:ext cx="11115675" cy="661720"/>
          </a:xfrm>
          <a:prstGeom prst="rect">
            <a:avLst/>
          </a:prstGeom>
          <a:noFill/>
        </p:spPr>
        <p:txBody>
          <a:bodyPr wrap="square">
            <a:spAutoFit/>
          </a:bodyPr>
          <a:lstStyle/>
          <a:p>
            <a:pPr algn="ctr">
              <a:lnSpc>
                <a:spcPct val="90000"/>
              </a:lnSpc>
              <a:spcBef>
                <a:spcPct val="0"/>
              </a:spcBef>
              <a:spcAft>
                <a:spcPts val="600"/>
              </a:spcAft>
            </a:pPr>
            <a:r>
              <a:rPr lang="en-US" sz="4000" b="1" u="sng">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rPr>
              <a:t>Communication and Language</a:t>
            </a:r>
          </a:p>
        </p:txBody>
      </p:sp>
      <p:sp>
        <p:nvSpPr>
          <p:cNvPr id="5" name="Rectangle 4">
            <a:extLst>
              <a:ext uri="{FF2B5EF4-FFF2-40B4-BE49-F238E27FC236}">
                <a16:creationId xmlns:a16="http://schemas.microsoft.com/office/drawing/2014/main" id="{C66F19AE-C01A-4ACF-AC5C-647436573AEE}"/>
              </a:ext>
            </a:extLst>
          </p:cNvPr>
          <p:cNvSpPr/>
          <p:nvPr/>
        </p:nvSpPr>
        <p:spPr>
          <a:xfrm>
            <a:off x="671512" y="1612939"/>
            <a:ext cx="10848975" cy="469261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F5109E8-C213-4F7F-B4A3-2F3689731E46}"/>
              </a:ext>
            </a:extLst>
          </p:cNvPr>
          <p:cNvSpPr txBox="1"/>
          <p:nvPr/>
        </p:nvSpPr>
        <p:spPr>
          <a:xfrm>
            <a:off x="771525" y="2441793"/>
            <a:ext cx="10487025" cy="2803268"/>
          </a:xfrm>
          <a:prstGeom prst="rect">
            <a:avLst/>
          </a:prstGeom>
          <a:noFill/>
        </p:spPr>
        <p:txBody>
          <a:bodyPr wrap="square">
            <a:spAutoFit/>
          </a:bodyPr>
          <a:lstStyle/>
          <a:p>
            <a:pPr marL="342900" marR="0" lvl="0" indent="-34290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defRPr/>
            </a:pPr>
            <a:r>
              <a:rPr kumimoji="0" lang="en-US" sz="2000" i="1" u="none" strike="noStrike" kern="0" cap="none" spc="0" normalizeH="0" baseline="0" noProof="0">
                <a:ln>
                  <a:noFill/>
                </a:ln>
                <a:solidFill>
                  <a:schemeClr val="accent6">
                    <a:lumMod val="75000"/>
                  </a:schemeClr>
                </a:solidFill>
                <a:effectLst>
                  <a:outerShdw blurRad="38100" dist="38100" dir="2700000" algn="tl">
                    <a:srgbClr val="000000"/>
                  </a:outerShdw>
                </a:effectLst>
                <a:uLnTx/>
                <a:uFillTx/>
                <a:latin typeface="Comic Sans MS" panose="030F0702030302020204" pitchFamily="66" charset="0"/>
              </a:rPr>
              <a:t>“Children learn in a holistic way and that the use of communication and language is at the heart of all their learning.”</a:t>
            </a:r>
          </a:p>
          <a:p>
            <a:pPr marL="342900" marR="0" lvl="0" indent="-34290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defRPr/>
            </a:pPr>
            <a:endParaRPr kumimoji="0" lang="en-US" sz="1800" b="0" i="0" u="none" strike="noStrike" kern="0" cap="none" spc="0" normalizeH="0" baseline="0" noProof="0">
              <a:ln>
                <a:noFill/>
              </a:ln>
              <a:solidFill>
                <a:schemeClr val="accent6">
                  <a:lumMod val="75000"/>
                </a:schemeClr>
              </a:solidFill>
              <a:effectLst>
                <a:outerShdw blurRad="38100" dist="38100" dir="2700000" algn="tl">
                  <a:srgbClr val="000000"/>
                </a:outerShdw>
              </a:effectLst>
              <a:uLnTx/>
              <a:uFillTx/>
              <a:latin typeface="Comic Sans MS" panose="030F0702030302020204" pitchFamily="66" charset="0"/>
            </a:endParaRPr>
          </a:p>
          <a:p>
            <a:pPr marL="342900" marR="0" lvl="0" indent="-34290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defRPr/>
            </a:pPr>
            <a:r>
              <a:rPr kumimoji="0" lang="en-US" sz="1800" b="0" i="0" u="none" strike="noStrike" kern="0" cap="none" spc="0" normalizeH="0" baseline="0" noProof="0">
                <a:ln>
                  <a:noFill/>
                </a:ln>
                <a:solidFill>
                  <a:schemeClr val="accent6">
                    <a:lumMod val="75000"/>
                  </a:schemeClr>
                </a:solidFill>
                <a:uLnTx/>
                <a:uFillTx/>
                <a:latin typeface="Comic Sans MS" panose="030F0702030302020204" pitchFamily="66" charset="0"/>
              </a:rPr>
              <a:t>We value Children’s talk and encourage conversation by providing a rich menu of songs, stories, rhymes</a:t>
            </a:r>
            <a:r>
              <a:rPr lang="en-US" kern="0">
                <a:solidFill>
                  <a:schemeClr val="accent6">
                    <a:lumMod val="75000"/>
                  </a:schemeClr>
                </a:solidFill>
                <a:latin typeface="Comic Sans MS" panose="030F0702030302020204" pitchFamily="66" charset="0"/>
              </a:rPr>
              <a:t> and poems </a:t>
            </a:r>
            <a:r>
              <a:rPr kumimoji="0" lang="en-US" sz="1800" b="0" i="0" u="none" strike="noStrike" kern="0" cap="none" spc="0" normalizeH="0" baseline="0" noProof="0">
                <a:ln>
                  <a:noFill/>
                </a:ln>
                <a:solidFill>
                  <a:schemeClr val="accent6">
                    <a:lumMod val="75000"/>
                  </a:schemeClr>
                </a:solidFill>
                <a:uLnTx/>
                <a:uFillTx/>
                <a:latin typeface="Comic Sans MS" panose="030F0702030302020204" pitchFamily="66" charset="0"/>
              </a:rPr>
              <a:t>on a daily basis. </a:t>
            </a:r>
            <a:r>
              <a:rPr lang="en-GB">
                <a:solidFill>
                  <a:schemeClr val="accent6">
                    <a:lumMod val="75000"/>
                  </a:schemeClr>
                </a:solidFill>
                <a:latin typeface="Comic Sans MS" panose="030F0702030302020204" pitchFamily="66" charset="0"/>
              </a:rPr>
              <a:t>We aim to develop their confidence and skills in expressing themselves; and to speak and listen in a range of situations. </a:t>
            </a:r>
          </a:p>
          <a:p>
            <a:pPr marL="342900" marR="0" lvl="0" indent="-34290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defRPr/>
            </a:pPr>
            <a:endParaRPr lang="en-GB">
              <a:solidFill>
                <a:schemeClr val="accent6">
                  <a:lumMod val="75000"/>
                </a:schemeClr>
              </a:solidFill>
              <a:latin typeface="Comic Sans MS" panose="030F0702030302020204" pitchFamily="66" charset="0"/>
            </a:endParaRPr>
          </a:p>
          <a:p>
            <a:pPr marL="342900" marR="0" lvl="0" indent="-342900" algn="ctr" defTabSz="914400" rtl="0" eaLnBrk="1" fontAlgn="base" latinLnBrk="0" hangingPunct="1">
              <a:lnSpc>
                <a:spcPct val="80000"/>
              </a:lnSpc>
              <a:spcBef>
                <a:spcPct val="20000"/>
              </a:spcBef>
              <a:spcAft>
                <a:spcPct val="0"/>
              </a:spcAft>
              <a:buClr>
                <a:schemeClr val="hlink"/>
              </a:buClr>
              <a:buSzPct val="65000"/>
              <a:buFont typeface="Wingdings" pitchFamily="2" charset="2"/>
              <a:buNone/>
              <a:tabLst/>
              <a:defRPr/>
            </a:pPr>
            <a:r>
              <a:rPr kumimoji="0" lang="en-GB" sz="1800" b="0" i="0" u="none" strike="noStrike" kern="0" cap="none" spc="0" normalizeH="0" baseline="0" noProof="0">
                <a:ln>
                  <a:noFill/>
                </a:ln>
                <a:solidFill>
                  <a:schemeClr val="accent6">
                    <a:lumMod val="75000"/>
                  </a:schemeClr>
                </a:solidFill>
                <a:uLnTx/>
                <a:uFillTx/>
                <a:latin typeface="Comic Sans MS" panose="030F0702030302020204" pitchFamily="66" charset="0"/>
              </a:rPr>
              <a:t>We set up role play areas which are familiar to the children to encourage and promote talking, we use a lot of circle time to provide the children with the chance to listen actively and share their views with the rest of the class. We ask open ended questions in response to their stories and their experiences in order to extended thinking and vocabulary. </a:t>
            </a:r>
            <a:endParaRPr kumimoji="0" lang="en-US" sz="1800" b="0" i="0" u="none" strike="noStrike" kern="0" cap="none" spc="0" normalizeH="0" baseline="0" noProof="0">
              <a:ln>
                <a:noFill/>
              </a:ln>
              <a:solidFill>
                <a:schemeClr val="accent6">
                  <a:lumMod val="75000"/>
                </a:schemeClr>
              </a:solidFill>
              <a:uLnTx/>
              <a:uFillTx/>
              <a:latin typeface="Comic Sans MS" panose="030F0702030302020204" pitchFamily="66"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0800000">
            <a:off x="141001" y="227490"/>
            <a:ext cx="1756079" cy="1311639"/>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10341771" y="262486"/>
            <a:ext cx="1709226" cy="1276644"/>
          </a:xfrm>
          <a:prstGeom prst="rect">
            <a:avLst/>
          </a:prstGeom>
        </p:spPr>
      </p:pic>
    </p:spTree>
    <p:extLst>
      <p:ext uri="{BB962C8B-B14F-4D97-AF65-F5344CB8AC3E}">
        <p14:creationId xmlns:p14="http://schemas.microsoft.com/office/powerpoint/2010/main" val="304141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A5B1F4-5AC1-4326-9612-205E6C0A5109}"/>
              </a:ext>
            </a:extLst>
          </p:cNvPr>
          <p:cNvSpPr txBox="1"/>
          <p:nvPr/>
        </p:nvSpPr>
        <p:spPr>
          <a:xfrm>
            <a:off x="538161" y="581025"/>
            <a:ext cx="11115675" cy="661720"/>
          </a:xfrm>
          <a:prstGeom prst="rect">
            <a:avLst/>
          </a:prstGeom>
          <a:noFill/>
        </p:spPr>
        <p:txBody>
          <a:bodyPr wrap="square">
            <a:spAutoFit/>
          </a:bodyPr>
          <a:lstStyle/>
          <a:p>
            <a:pPr algn="ctr">
              <a:lnSpc>
                <a:spcPct val="90000"/>
              </a:lnSpc>
              <a:spcBef>
                <a:spcPct val="0"/>
              </a:spcBef>
              <a:spcAft>
                <a:spcPts val="600"/>
              </a:spcAft>
            </a:pPr>
            <a:r>
              <a:rPr lang="en-US" sz="4000" b="1" u="sng">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rPr>
              <a:t>Literacy</a:t>
            </a:r>
          </a:p>
        </p:txBody>
      </p:sp>
      <p:sp>
        <p:nvSpPr>
          <p:cNvPr id="5" name="Rectangle 4">
            <a:extLst>
              <a:ext uri="{FF2B5EF4-FFF2-40B4-BE49-F238E27FC236}">
                <a16:creationId xmlns:a16="http://schemas.microsoft.com/office/drawing/2014/main" id="{C66F19AE-C01A-4ACF-AC5C-647436573AEE}"/>
              </a:ext>
            </a:extLst>
          </p:cNvPr>
          <p:cNvSpPr/>
          <p:nvPr/>
        </p:nvSpPr>
        <p:spPr>
          <a:xfrm>
            <a:off x="671512" y="1612939"/>
            <a:ext cx="10848975" cy="469261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7522E21-866F-4839-A272-74331C3A0D45}"/>
              </a:ext>
            </a:extLst>
          </p:cNvPr>
          <p:cNvSpPr txBox="1"/>
          <p:nvPr/>
        </p:nvSpPr>
        <p:spPr>
          <a:xfrm>
            <a:off x="790573" y="1899761"/>
            <a:ext cx="10610850" cy="4524315"/>
          </a:xfrm>
          <a:prstGeom prst="rect">
            <a:avLst/>
          </a:prstGeom>
          <a:noFill/>
        </p:spPr>
        <p:txBody>
          <a:bodyPr wrap="square" lIns="91440" tIns="45720" rIns="91440" bIns="45720" anchor="t">
            <a:spAutoFit/>
          </a:bodyPr>
          <a:lstStyle/>
          <a:p>
            <a:pPr algn="ctr"/>
            <a:r>
              <a:rPr lang="en-GB">
                <a:solidFill>
                  <a:schemeClr val="accent6">
                    <a:lumMod val="75000"/>
                  </a:schemeClr>
                </a:solidFill>
                <a:latin typeface="Comic Sans MS" panose="030F0702030302020204" pitchFamily="66" charset="0"/>
              </a:rPr>
              <a:t>Literacy development involves encouraging children to link sounds and letters and to begin to read and write. Children are given access to a wide range of reading materials (books, poems, and other written materials) to ignite their interest. </a:t>
            </a:r>
          </a:p>
          <a:p>
            <a:pPr algn="ctr"/>
            <a:r>
              <a:rPr lang="en-GB">
                <a:solidFill>
                  <a:schemeClr val="accent6">
                    <a:lumMod val="75000"/>
                  </a:schemeClr>
                </a:solidFill>
                <a:latin typeface="Comic Sans MS"/>
              </a:rPr>
              <a:t>We teach all of our literacy through a different stories every week to stimulate the children's learning. We encourage activities such as sequencing, character descriptions, writing for purpose e.g. letters or diaries.  </a:t>
            </a:r>
            <a:endParaRPr lang="en-GB">
              <a:solidFill>
                <a:schemeClr val="accent6">
                  <a:lumMod val="75000"/>
                </a:schemeClr>
              </a:solidFill>
              <a:latin typeface="Comic Sans MS" panose="030F0702030302020204" pitchFamily="66" charset="0"/>
            </a:endParaRPr>
          </a:p>
          <a:p>
            <a:pPr algn="ctr"/>
            <a:r>
              <a:rPr lang="en-GB">
                <a:solidFill>
                  <a:schemeClr val="accent6">
                    <a:lumMod val="75000"/>
                  </a:schemeClr>
                </a:solidFill>
                <a:latin typeface="Comic Sans MS"/>
              </a:rPr>
              <a:t>We teach  sounds and letters through 30minutes of Phonics every morning following the Revisit, Teach, Practice, Apply model. Your children will learn 2/3 new sounds each week (starting w/c 21</a:t>
            </a:r>
            <a:r>
              <a:rPr lang="en-GB" baseline="30000">
                <a:solidFill>
                  <a:schemeClr val="accent6">
                    <a:lumMod val="75000"/>
                  </a:schemeClr>
                </a:solidFill>
                <a:latin typeface="Comic Sans MS"/>
              </a:rPr>
              <a:t>st</a:t>
            </a:r>
            <a:r>
              <a:rPr lang="en-GB">
                <a:solidFill>
                  <a:schemeClr val="accent6">
                    <a:lumMod val="75000"/>
                  </a:schemeClr>
                </a:solidFill>
                <a:latin typeface="Comic Sans MS"/>
              </a:rPr>
              <a:t> September). </a:t>
            </a:r>
            <a:endParaRPr lang="en-GB">
              <a:solidFill>
                <a:schemeClr val="accent6">
                  <a:lumMod val="75000"/>
                </a:schemeClr>
              </a:solidFill>
              <a:latin typeface="Comic Sans MS" panose="030F0702030302020204" pitchFamily="66" charset="0"/>
            </a:endParaRPr>
          </a:p>
          <a:p>
            <a:pPr algn="ctr"/>
            <a:r>
              <a:rPr lang="en-GB">
                <a:solidFill>
                  <a:schemeClr val="accent6">
                    <a:lumMod val="75000"/>
                  </a:schemeClr>
                </a:solidFill>
                <a:latin typeface="Comic Sans MS"/>
              </a:rPr>
              <a:t>The children will also learn humpty words which are sight words, that can not be sounded out so sometimes are quite tricky to learn. These will be brought home to practise, along with their reading book. </a:t>
            </a:r>
            <a:endParaRPr lang="en-GB">
              <a:solidFill>
                <a:schemeClr val="accent6">
                  <a:lumMod val="75000"/>
                </a:schemeClr>
              </a:solidFill>
              <a:latin typeface="Comic Sans MS" panose="030F0702030302020204" pitchFamily="66" charset="0"/>
            </a:endParaRPr>
          </a:p>
          <a:p>
            <a:pPr algn="ctr"/>
            <a:r>
              <a:rPr lang="en-GB">
                <a:solidFill>
                  <a:schemeClr val="accent6">
                    <a:lumMod val="75000"/>
                  </a:schemeClr>
                </a:solidFill>
                <a:latin typeface="Comic Sans MS"/>
              </a:rPr>
              <a:t>Every child starts with a wordless picture book to encourage and promote talking and discussion about what they think is happening in the stories, again to build their vocabulary. </a:t>
            </a:r>
            <a:endParaRPr lang="en-GB">
              <a:solidFill>
                <a:schemeClr val="accent6">
                  <a:lumMod val="75000"/>
                </a:schemeClr>
              </a:solidFill>
              <a:latin typeface="Comic Sans MS" panose="030F0702030302020204" pitchFamily="66" charset="0"/>
            </a:endParaRPr>
          </a:p>
          <a:p>
            <a:pPr algn="ctr"/>
            <a:r>
              <a:rPr lang="en-GB">
                <a:solidFill>
                  <a:schemeClr val="accent6">
                    <a:lumMod val="75000"/>
                  </a:schemeClr>
                </a:solidFill>
                <a:latin typeface="Comic Sans MS" panose="030F0702030302020204" pitchFamily="66" charset="0"/>
              </a:rPr>
              <a:t>Once they are confident with blending their sounds in school, your child will move to a book with words </a:t>
            </a:r>
            <a:r>
              <a:rPr lang="en-GB">
                <a:solidFill>
                  <a:schemeClr val="accent6">
                    <a:lumMod val="75000"/>
                  </a:schemeClr>
                </a:solidFill>
                <a:latin typeface="Comic Sans MS" panose="030F0702030302020204" pitchFamily="66" charset="0"/>
                <a:sym typeface="Wingdings" panose="05000000000000000000" pitchFamily="2" charset="2"/>
              </a:rPr>
              <a:t> </a:t>
            </a:r>
            <a:endParaRPr lang="en-GB">
              <a:solidFill>
                <a:schemeClr val="accent6">
                  <a:lumMod val="75000"/>
                </a:schemeClr>
              </a:solidFill>
              <a:latin typeface="Comic Sans MS" panose="030F0702030302020204" pitchFamily="66"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0800000">
            <a:off x="9589997" y="283533"/>
            <a:ext cx="1587861" cy="1185995"/>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7540053" y="293911"/>
            <a:ext cx="1573966" cy="1175616"/>
          </a:xfrm>
          <a:prstGeom prst="rect">
            <a:avLst/>
          </a:prstGeom>
        </p:spPr>
      </p:pic>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0800000">
            <a:off x="2578308" y="178756"/>
            <a:ext cx="1797724" cy="1342745"/>
          </a:xfrm>
          <a:prstGeom prst="rect">
            <a:avLst/>
          </a:prstGeom>
        </p:spPr>
      </p:pic>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4031" y="178755"/>
            <a:ext cx="1816288" cy="1356610"/>
          </a:xfrm>
          <a:prstGeom prst="rect">
            <a:avLst/>
          </a:prstGeom>
        </p:spPr>
      </p:pic>
    </p:spTree>
    <p:extLst>
      <p:ext uri="{BB962C8B-B14F-4D97-AF65-F5344CB8AC3E}">
        <p14:creationId xmlns:p14="http://schemas.microsoft.com/office/powerpoint/2010/main" val="3579605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A5B1F4-5AC1-4326-9612-205E6C0A5109}"/>
              </a:ext>
            </a:extLst>
          </p:cNvPr>
          <p:cNvSpPr txBox="1"/>
          <p:nvPr/>
        </p:nvSpPr>
        <p:spPr>
          <a:xfrm>
            <a:off x="538161" y="435322"/>
            <a:ext cx="11115675" cy="661720"/>
          </a:xfrm>
          <a:prstGeom prst="rect">
            <a:avLst/>
          </a:prstGeom>
          <a:noFill/>
        </p:spPr>
        <p:txBody>
          <a:bodyPr wrap="square">
            <a:spAutoFit/>
          </a:bodyPr>
          <a:lstStyle/>
          <a:p>
            <a:pPr algn="ctr">
              <a:lnSpc>
                <a:spcPct val="90000"/>
              </a:lnSpc>
              <a:spcBef>
                <a:spcPct val="0"/>
              </a:spcBef>
              <a:spcAft>
                <a:spcPts val="600"/>
              </a:spcAft>
            </a:pPr>
            <a:r>
              <a:rPr lang="en-US" sz="4000" b="1" u="sng">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rPr>
              <a:t>Mathematics</a:t>
            </a:r>
          </a:p>
        </p:txBody>
      </p:sp>
      <p:sp>
        <p:nvSpPr>
          <p:cNvPr id="5" name="Rectangle 4">
            <a:extLst>
              <a:ext uri="{FF2B5EF4-FFF2-40B4-BE49-F238E27FC236}">
                <a16:creationId xmlns:a16="http://schemas.microsoft.com/office/drawing/2014/main" id="{C66F19AE-C01A-4ACF-AC5C-647436573AEE}"/>
              </a:ext>
            </a:extLst>
          </p:cNvPr>
          <p:cNvSpPr/>
          <p:nvPr/>
        </p:nvSpPr>
        <p:spPr>
          <a:xfrm>
            <a:off x="671512" y="1612939"/>
            <a:ext cx="10848975" cy="469261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98BBB98-2A01-44FC-AE06-902ACB606E2E}"/>
              </a:ext>
            </a:extLst>
          </p:cNvPr>
          <p:cNvSpPr txBox="1"/>
          <p:nvPr/>
        </p:nvSpPr>
        <p:spPr>
          <a:xfrm>
            <a:off x="885825" y="2009774"/>
            <a:ext cx="10420350" cy="3554819"/>
          </a:xfrm>
          <a:prstGeom prst="rect">
            <a:avLst/>
          </a:prstGeom>
          <a:noFill/>
        </p:spPr>
        <p:txBody>
          <a:bodyPr wrap="square" lIns="91440" tIns="45720" rIns="91440" bIns="45720" anchor="t">
            <a:spAutoFit/>
          </a:bodyPr>
          <a:lstStyle/>
          <a:p>
            <a:pPr algn="ctr">
              <a:spcBef>
                <a:spcPct val="50000"/>
              </a:spcBef>
            </a:pPr>
            <a:r>
              <a:rPr lang="en-GB">
                <a:solidFill>
                  <a:schemeClr val="accent6">
                    <a:lumMod val="75000"/>
                  </a:schemeClr>
                </a:solidFill>
                <a:latin typeface="Comic Sans MS"/>
              </a:rPr>
              <a:t>Mathematics involves providing children with opportunities to develop and improve their skills in counting, understanding and using numbers, calculating simple addition and subtraction problems and to describe shapes, spaces, and measure.</a:t>
            </a:r>
          </a:p>
          <a:p>
            <a:pPr algn="ctr">
              <a:spcBef>
                <a:spcPct val="50000"/>
              </a:spcBef>
            </a:pPr>
            <a:r>
              <a:rPr lang="en-GB">
                <a:solidFill>
                  <a:schemeClr val="accent6">
                    <a:lumMod val="75000"/>
                  </a:schemeClr>
                </a:solidFill>
                <a:latin typeface="Comic Sans MS"/>
              </a:rPr>
              <a:t>At St Oswald’s, Mathematical understanding is developed through stories, songs, games and imaginative play, so that children enjoy using and experimenting with numbers and shapes. The majority of our maths in Reception is taught using practical equipment, so they can physically see the amounts to the number value. </a:t>
            </a:r>
            <a:endParaRPr lang="en-GB">
              <a:solidFill>
                <a:schemeClr val="accent6">
                  <a:lumMod val="75000"/>
                </a:schemeClr>
              </a:solidFill>
              <a:latin typeface="Comic Sans MS" panose="030F0702030302020204" pitchFamily="66" charset="0"/>
            </a:endParaRPr>
          </a:p>
          <a:p>
            <a:pPr algn="ctr">
              <a:spcBef>
                <a:spcPct val="50000"/>
              </a:spcBef>
            </a:pPr>
            <a:r>
              <a:rPr lang="en-GB">
                <a:solidFill>
                  <a:schemeClr val="accent6">
                    <a:lumMod val="75000"/>
                  </a:schemeClr>
                </a:solidFill>
                <a:latin typeface="Comic Sans MS"/>
              </a:rPr>
              <a:t>We use Numicon at school to help the children understand the value of a </a:t>
            </a:r>
            <a:r>
              <a:rPr lang="en-GB" err="1">
                <a:solidFill>
                  <a:schemeClr val="accent6">
                    <a:lumMod val="75000"/>
                  </a:schemeClr>
                </a:solidFill>
                <a:latin typeface="Comic Sans MS"/>
              </a:rPr>
              <a:t>number.This</a:t>
            </a:r>
            <a:r>
              <a:rPr lang="en-GB">
                <a:solidFill>
                  <a:schemeClr val="accent6">
                    <a:lumMod val="75000"/>
                  </a:schemeClr>
                </a:solidFill>
                <a:latin typeface="Comic Sans MS"/>
              </a:rPr>
              <a:t> is a resource that your children might talk to you about.</a:t>
            </a:r>
            <a:endParaRPr lang="en-GB">
              <a:solidFill>
                <a:schemeClr val="accent6">
                  <a:lumMod val="75000"/>
                </a:schemeClr>
              </a:solidFill>
              <a:latin typeface="Comic Sans MS" panose="030F0702030302020204" pitchFamily="66" charset="0"/>
            </a:endParaRPr>
          </a:p>
          <a:p>
            <a:pPr algn="ctr">
              <a:spcBef>
                <a:spcPct val="50000"/>
              </a:spcBef>
            </a:pPr>
            <a:r>
              <a:rPr lang="en-GB" i="1">
                <a:solidFill>
                  <a:schemeClr val="accent6">
                    <a:lumMod val="75000"/>
                  </a:schemeClr>
                </a:solidFill>
                <a:effectLst>
                  <a:outerShdw blurRad="38100" dist="38100" dir="2700000" algn="tl">
                    <a:srgbClr val="000000">
                      <a:alpha val="43137"/>
                    </a:srgbClr>
                  </a:outerShdw>
                </a:effectLst>
                <a:latin typeface="Comic Sans MS"/>
              </a:rPr>
              <a:t>We have weekly maths challenges in the classroom to promote independence for the children to apply their learning. </a:t>
            </a:r>
            <a:endParaRPr lang="en-GB">
              <a:solidFill>
                <a:schemeClr val="accent6">
                  <a:lumMod val="75000"/>
                </a:schemeClr>
              </a:solidFill>
              <a:latin typeface="Comic Sans MS" panose="030F0702030302020204" pitchFamily="66"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10336817" y="365890"/>
            <a:ext cx="1355155" cy="1012184"/>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84629" y="193877"/>
            <a:ext cx="1815569" cy="1355683"/>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08485" y="134524"/>
            <a:ext cx="1752754" cy="1309156"/>
          </a:xfrm>
          <a:prstGeom prst="rect">
            <a:avLst/>
          </a:prstGeom>
        </p:spPr>
      </p:pic>
      <p:pic>
        <p:nvPicPr>
          <p:cNvPr id="8" name="Pictur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6200000">
            <a:off x="839268" y="269544"/>
            <a:ext cx="1391214" cy="1039116"/>
          </a:xfrm>
          <a:prstGeom prst="rect">
            <a:avLst/>
          </a:prstGeom>
        </p:spPr>
      </p:pic>
    </p:spTree>
    <p:extLst>
      <p:ext uri="{BB962C8B-B14F-4D97-AF65-F5344CB8AC3E}">
        <p14:creationId xmlns:p14="http://schemas.microsoft.com/office/powerpoint/2010/main" val="328094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A5B1F4-5AC1-4326-9612-205E6C0A5109}"/>
              </a:ext>
            </a:extLst>
          </p:cNvPr>
          <p:cNvSpPr txBox="1"/>
          <p:nvPr/>
        </p:nvSpPr>
        <p:spPr>
          <a:xfrm>
            <a:off x="671512" y="473422"/>
            <a:ext cx="11115675" cy="661720"/>
          </a:xfrm>
          <a:prstGeom prst="rect">
            <a:avLst/>
          </a:prstGeom>
          <a:noFill/>
        </p:spPr>
        <p:txBody>
          <a:bodyPr wrap="square">
            <a:spAutoFit/>
          </a:bodyPr>
          <a:lstStyle/>
          <a:p>
            <a:pPr algn="ctr">
              <a:lnSpc>
                <a:spcPct val="90000"/>
              </a:lnSpc>
              <a:spcBef>
                <a:spcPct val="0"/>
              </a:spcBef>
              <a:spcAft>
                <a:spcPts val="600"/>
              </a:spcAft>
            </a:pPr>
            <a:r>
              <a:rPr lang="en-US" sz="4000" b="1" u="sng">
                <a:solidFill>
                  <a:schemeClr val="accent6">
                    <a:lumMod val="75000"/>
                  </a:schemeClr>
                </a:solidFill>
                <a:effectLst>
                  <a:outerShdw blurRad="38100" dist="38100" dir="2700000" algn="tl">
                    <a:srgbClr val="000000">
                      <a:alpha val="43137"/>
                    </a:srgbClr>
                  </a:outerShdw>
                </a:effectLst>
                <a:latin typeface="Lucida Calligraphy" panose="03010101010101010101" pitchFamily="66" charset="0"/>
                <a:ea typeface="+mj-ea"/>
                <a:cs typeface="+mj-cs"/>
              </a:rPr>
              <a:t>Understanding the World</a:t>
            </a:r>
          </a:p>
        </p:txBody>
      </p:sp>
      <p:sp>
        <p:nvSpPr>
          <p:cNvPr id="5" name="Rectangle 4">
            <a:extLst>
              <a:ext uri="{FF2B5EF4-FFF2-40B4-BE49-F238E27FC236}">
                <a16:creationId xmlns:a16="http://schemas.microsoft.com/office/drawing/2014/main" id="{C66F19AE-C01A-4ACF-AC5C-647436573AEE}"/>
              </a:ext>
            </a:extLst>
          </p:cNvPr>
          <p:cNvSpPr/>
          <p:nvPr/>
        </p:nvSpPr>
        <p:spPr>
          <a:xfrm>
            <a:off x="671512" y="1612939"/>
            <a:ext cx="10848975" cy="4692611"/>
          </a:xfrm>
          <a:prstGeom prst="rect">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4D08CB0-88EC-4960-B146-BAA3B2AA2621}"/>
              </a:ext>
            </a:extLst>
          </p:cNvPr>
          <p:cNvSpPr txBox="1"/>
          <p:nvPr/>
        </p:nvSpPr>
        <p:spPr>
          <a:xfrm>
            <a:off x="847725" y="2051988"/>
            <a:ext cx="10582275" cy="3640420"/>
          </a:xfrm>
          <a:prstGeom prst="rect">
            <a:avLst/>
          </a:prstGeom>
          <a:noFill/>
        </p:spPr>
        <p:txBody>
          <a:bodyPr wrap="square" lIns="91440" tIns="45720" rIns="91440" bIns="45720" anchor="t">
            <a:spAutoFit/>
          </a:bodyPr>
          <a:lstStyle/>
          <a:p>
            <a:pPr algn="ctr" eaLnBrk="1" hangingPunct="1">
              <a:lnSpc>
                <a:spcPct val="80000"/>
              </a:lnSpc>
              <a:buFont typeface="Wingdings" pitchFamily="2" charset="2"/>
              <a:buNone/>
              <a:defRPr/>
            </a:pPr>
            <a:r>
              <a:rPr lang="en-GB">
                <a:solidFill>
                  <a:schemeClr val="accent6">
                    <a:lumMod val="75000"/>
                  </a:schemeClr>
                </a:solidFill>
                <a:latin typeface="Comic Sans MS" panose="030F0702030302020204" pitchFamily="66" charset="0"/>
              </a:rPr>
              <a:t>Understanding the world involves guiding children to make sense of their physical world and their community through opportunities to explore, observe and find out about people, places, technology and the environment.</a:t>
            </a:r>
          </a:p>
          <a:p>
            <a:pPr algn="ctr" eaLnBrk="1" hangingPunct="1">
              <a:lnSpc>
                <a:spcPct val="80000"/>
              </a:lnSpc>
              <a:buFont typeface="Wingdings" pitchFamily="2" charset="2"/>
              <a:buNone/>
              <a:defRPr/>
            </a:pPr>
            <a:endParaRPr lang="en-GB">
              <a:solidFill>
                <a:schemeClr val="accent6">
                  <a:lumMod val="75000"/>
                </a:schemeClr>
              </a:solidFill>
              <a:latin typeface="Comic Sans MS" panose="030F0702030302020204" pitchFamily="66" charset="0"/>
            </a:endParaRPr>
          </a:p>
          <a:p>
            <a:pPr algn="ctr" eaLnBrk="1" hangingPunct="1">
              <a:lnSpc>
                <a:spcPct val="80000"/>
              </a:lnSpc>
              <a:buFont typeface="Wingdings" pitchFamily="2" charset="2"/>
              <a:buNone/>
              <a:defRPr/>
            </a:pPr>
            <a:r>
              <a:rPr lang="en-US" sz="1800">
                <a:solidFill>
                  <a:schemeClr val="accent6">
                    <a:lumMod val="75000"/>
                  </a:schemeClr>
                </a:solidFill>
                <a:latin typeface="Comic Sans MS"/>
              </a:rPr>
              <a:t>We can see children noticing, contemplating, </a:t>
            </a:r>
            <a:r>
              <a:rPr lang="en-US" err="1">
                <a:solidFill>
                  <a:schemeClr val="accent6">
                    <a:lumMod val="75000"/>
                  </a:schemeClr>
                </a:solidFill>
                <a:latin typeface="Comic Sans MS"/>
              </a:rPr>
              <a:t>practising</a:t>
            </a:r>
            <a:r>
              <a:rPr lang="en-US" sz="1800">
                <a:solidFill>
                  <a:schemeClr val="accent6">
                    <a:lumMod val="75000"/>
                  </a:schemeClr>
                </a:solidFill>
                <a:latin typeface="Comic Sans MS"/>
              </a:rPr>
              <a:t>, experimenting and making adaptations.</a:t>
            </a:r>
          </a:p>
          <a:p>
            <a:pPr algn="ctr" eaLnBrk="1" hangingPunct="1">
              <a:lnSpc>
                <a:spcPct val="80000"/>
              </a:lnSpc>
              <a:buFont typeface="Wingdings" pitchFamily="2" charset="2"/>
              <a:buNone/>
              <a:defRPr/>
            </a:pPr>
            <a:r>
              <a:rPr lang="en-US" sz="1800">
                <a:solidFill>
                  <a:schemeClr val="accent6">
                    <a:lumMod val="75000"/>
                  </a:schemeClr>
                </a:solidFill>
                <a:latin typeface="Comic Sans MS" panose="030F0702030302020204" pitchFamily="66" charset="0"/>
              </a:rPr>
              <a:t>We encourage the wonder and excitement by providing a role model and support them to ask questions and solve problems by joining in</a:t>
            </a:r>
          </a:p>
          <a:p>
            <a:pPr algn="ctr" eaLnBrk="1" hangingPunct="1">
              <a:lnSpc>
                <a:spcPct val="80000"/>
              </a:lnSpc>
              <a:buFont typeface="Wingdings" pitchFamily="2" charset="2"/>
              <a:buNone/>
              <a:defRPr/>
            </a:pPr>
            <a:endParaRPr lang="en-US" sz="1800">
              <a:solidFill>
                <a:schemeClr val="accent6">
                  <a:lumMod val="75000"/>
                </a:schemeClr>
              </a:solidFill>
              <a:latin typeface="Comic Sans MS" panose="030F0702030302020204" pitchFamily="66" charset="0"/>
            </a:endParaRPr>
          </a:p>
          <a:p>
            <a:pPr algn="ctr">
              <a:lnSpc>
                <a:spcPct val="80000"/>
              </a:lnSpc>
              <a:defRPr/>
            </a:pPr>
            <a:r>
              <a:rPr lang="en-US" sz="1800">
                <a:solidFill>
                  <a:schemeClr val="accent6">
                    <a:lumMod val="75000"/>
                  </a:schemeClr>
                </a:solidFill>
                <a:latin typeface="Comic Sans MS"/>
              </a:rPr>
              <a:t>Understanding the world includes all </a:t>
            </a:r>
            <a:r>
              <a:rPr lang="en-US">
                <a:solidFill>
                  <a:schemeClr val="accent6">
                    <a:lumMod val="75000"/>
                  </a:schemeClr>
                </a:solidFill>
                <a:latin typeface="Comic Sans MS"/>
              </a:rPr>
              <a:t>the </a:t>
            </a:r>
            <a:r>
              <a:rPr lang="en-US" sz="1800">
                <a:solidFill>
                  <a:schemeClr val="accent6">
                    <a:lumMod val="75000"/>
                  </a:schemeClr>
                </a:solidFill>
                <a:latin typeface="Comic Sans MS"/>
              </a:rPr>
              <a:t>other subjects such as; Science, History, Geography</a:t>
            </a:r>
            <a:r>
              <a:rPr lang="en-US">
                <a:solidFill>
                  <a:schemeClr val="accent6">
                    <a:lumMod val="75000"/>
                  </a:schemeClr>
                </a:solidFill>
                <a:latin typeface="Comic Sans MS"/>
              </a:rPr>
              <a:t> and </a:t>
            </a:r>
            <a:r>
              <a:rPr lang="en-US" sz="1800">
                <a:solidFill>
                  <a:schemeClr val="accent6">
                    <a:lumMod val="75000"/>
                  </a:schemeClr>
                </a:solidFill>
                <a:latin typeface="Comic Sans MS"/>
              </a:rPr>
              <a:t>ICT. Children will also have a weekly French lesson to develop their language.</a:t>
            </a:r>
          </a:p>
          <a:p>
            <a:pPr algn="ctr">
              <a:lnSpc>
                <a:spcPct val="80000"/>
              </a:lnSpc>
              <a:defRPr/>
            </a:pPr>
            <a:r>
              <a:rPr lang="en-US">
                <a:solidFill>
                  <a:schemeClr val="accent6">
                    <a:lumMod val="75000"/>
                  </a:schemeClr>
                </a:solidFill>
                <a:latin typeface="Comic Sans MS"/>
              </a:rPr>
              <a:t>We do a lot of p</a:t>
            </a:r>
            <a:r>
              <a:rPr lang="en-US" sz="1800">
                <a:solidFill>
                  <a:schemeClr val="accent6">
                    <a:lumMod val="75000"/>
                  </a:schemeClr>
                </a:solidFill>
                <a:latin typeface="Comic Sans MS"/>
              </a:rPr>
              <a:t>ractical activities such as sense walks, taste experiments, cooking, timelines</a:t>
            </a:r>
            <a:r>
              <a:rPr lang="en-US">
                <a:solidFill>
                  <a:schemeClr val="accent6">
                    <a:lumMod val="75000"/>
                  </a:schemeClr>
                </a:solidFill>
                <a:latin typeface="Comic Sans MS"/>
              </a:rPr>
              <a:t> and </a:t>
            </a:r>
            <a:r>
              <a:rPr lang="en-US" sz="1800">
                <a:solidFill>
                  <a:schemeClr val="accent6">
                    <a:lumMod val="75000"/>
                  </a:schemeClr>
                </a:solidFill>
                <a:latin typeface="Comic Sans MS"/>
              </a:rPr>
              <a:t>mapping skills.</a:t>
            </a:r>
          </a:p>
          <a:p>
            <a:pPr algn="ctr" eaLnBrk="1" hangingPunct="1">
              <a:lnSpc>
                <a:spcPct val="80000"/>
              </a:lnSpc>
              <a:buFont typeface="Wingdings" pitchFamily="2" charset="2"/>
              <a:buNone/>
              <a:defRPr/>
            </a:pPr>
            <a:endParaRPr lang="en-US" sz="1800">
              <a:solidFill>
                <a:schemeClr val="accent6">
                  <a:lumMod val="75000"/>
                </a:schemeClr>
              </a:solidFill>
              <a:latin typeface="Comic Sans MS" panose="030F0702030302020204" pitchFamily="66" charset="0"/>
            </a:endParaRPr>
          </a:p>
          <a:p>
            <a:pPr algn="ctr" eaLnBrk="1" hangingPunct="1">
              <a:lnSpc>
                <a:spcPct val="80000"/>
              </a:lnSpc>
              <a:buFont typeface="Wingdings" pitchFamily="2" charset="2"/>
              <a:buNone/>
              <a:defRPr/>
            </a:pPr>
            <a:r>
              <a:rPr lang="en-US" sz="1800">
                <a:solidFill>
                  <a:schemeClr val="accent6">
                    <a:lumMod val="75000"/>
                  </a:schemeClr>
                </a:solidFill>
                <a:latin typeface="Comic Sans MS" panose="030F0702030302020204" pitchFamily="66" charset="0"/>
              </a:rPr>
              <a:t>We </a:t>
            </a:r>
            <a:r>
              <a:rPr lang="en-US">
                <a:solidFill>
                  <a:schemeClr val="accent6">
                    <a:lumMod val="75000"/>
                  </a:schemeClr>
                </a:solidFill>
                <a:latin typeface="Comic Sans MS" panose="030F0702030302020204" pitchFamily="66" charset="0"/>
              </a:rPr>
              <a:t>encourage children to extend their findings by asking open ended questions such as; </a:t>
            </a:r>
          </a:p>
          <a:p>
            <a:pPr algn="ctr" eaLnBrk="1" hangingPunct="1">
              <a:lnSpc>
                <a:spcPct val="80000"/>
              </a:lnSpc>
              <a:buFont typeface="Wingdings" pitchFamily="2" charset="2"/>
              <a:buNone/>
              <a:defRPr/>
            </a:pPr>
            <a:endParaRPr lang="en-US" sz="1800">
              <a:solidFill>
                <a:schemeClr val="accent6">
                  <a:lumMod val="75000"/>
                </a:schemeClr>
              </a:solidFill>
              <a:latin typeface="Comic Sans MS" panose="030F0702030302020204" pitchFamily="66" charset="0"/>
            </a:endParaRPr>
          </a:p>
          <a:p>
            <a:pPr algn="ctr" eaLnBrk="1" hangingPunct="1">
              <a:lnSpc>
                <a:spcPct val="80000"/>
              </a:lnSpc>
              <a:buFont typeface="Wingdings" pitchFamily="2" charset="2"/>
              <a:buNone/>
              <a:defRPr/>
            </a:pPr>
            <a:r>
              <a:rPr lang="en-US" sz="1800">
                <a:solidFill>
                  <a:schemeClr val="accent6">
                    <a:lumMod val="75000"/>
                  </a:schemeClr>
                </a:solidFill>
                <a:latin typeface="Comic Sans MS" panose="030F0702030302020204" pitchFamily="66" charset="0"/>
              </a:rPr>
              <a:t>What would happen if…? How can we…? Can you find a way to…?</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0800000">
            <a:off x="10073311" y="172489"/>
            <a:ext cx="1713876" cy="1280117"/>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7725" y="172488"/>
            <a:ext cx="1736009" cy="1296649"/>
          </a:xfrm>
          <a:prstGeom prst="rect">
            <a:avLst/>
          </a:prstGeom>
        </p:spPr>
      </p:pic>
    </p:spTree>
    <p:extLst>
      <p:ext uri="{BB962C8B-B14F-4D97-AF65-F5344CB8AC3E}">
        <p14:creationId xmlns:p14="http://schemas.microsoft.com/office/powerpoint/2010/main" val="3709038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1923</Words>
  <Application>Microsoft Office PowerPoint</Application>
  <PresentationFormat>Widescreen</PresentationFormat>
  <Paragraphs>118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Comic Sans MS</vt:lpstr>
      <vt:lpstr>Lucida Calligraphy</vt:lpstr>
      <vt:lpstr>Monotype Corsiva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Collinson</dc:creator>
  <cp:lastModifiedBy>J Campbell</cp:lastModifiedBy>
  <cp:revision>1</cp:revision>
  <dcterms:created xsi:type="dcterms:W3CDTF">2020-09-12T17:25:36Z</dcterms:created>
  <dcterms:modified xsi:type="dcterms:W3CDTF">2020-09-18T15:49:33Z</dcterms:modified>
</cp:coreProperties>
</file>