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87" r:id="rId6"/>
    <p:sldId id="262" r:id="rId7"/>
    <p:sldId id="263" r:id="rId8"/>
    <p:sldId id="266" r:id="rId9"/>
    <p:sldId id="283" r:id="rId10"/>
    <p:sldId id="284" r:id="rId11"/>
    <p:sldId id="267" r:id="rId12"/>
    <p:sldId id="268" r:id="rId13"/>
    <p:sldId id="282" r:id="rId14"/>
    <p:sldId id="269" r:id="rId15"/>
    <p:sldId id="271" r:id="rId16"/>
    <p:sldId id="274" r:id="rId17"/>
    <p:sldId id="286" r:id="rId18"/>
    <p:sldId id="277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1019BC-9915-4994-BA73-2B30FA158C32}" v="71" dt="2020-09-18T07:21:48.1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7032, head" userId="10033fff8bc6576e" providerId="None" clId="Web-{AB1019BC-9915-4994-BA73-2B30FA158C32}"/>
    <pc:docChg chg="modSld">
      <pc:chgData name="7032, head" userId="10033fff8bc6576e" providerId="None" clId="Web-{AB1019BC-9915-4994-BA73-2B30FA158C32}" dt="2020-09-18T07:21:48.103" v="70" actId="20577"/>
      <pc:docMkLst>
        <pc:docMk/>
      </pc:docMkLst>
      <pc:sldChg chg="modSp">
        <pc:chgData name="7032, head" userId="10033fff8bc6576e" providerId="None" clId="Web-{AB1019BC-9915-4994-BA73-2B30FA158C32}" dt="2020-09-18T07:16:00.625" v="50" actId="20577"/>
        <pc:sldMkLst>
          <pc:docMk/>
          <pc:sldMk cId="1827687525" sldId="261"/>
        </pc:sldMkLst>
        <pc:spChg chg="mod">
          <ac:chgData name="7032, head" userId="10033fff8bc6576e" providerId="None" clId="Web-{AB1019BC-9915-4994-BA73-2B30FA158C32}" dt="2020-09-18T07:16:00.625" v="50" actId="20577"/>
          <ac:spMkLst>
            <pc:docMk/>
            <pc:sldMk cId="1827687525" sldId="261"/>
            <ac:spMk id="5" creationId="{00000000-0000-0000-0000-000000000000}"/>
          </ac:spMkLst>
        </pc:spChg>
      </pc:sldChg>
      <pc:sldChg chg="modSp">
        <pc:chgData name="7032, head" userId="10033fff8bc6576e" providerId="None" clId="Web-{AB1019BC-9915-4994-BA73-2B30FA158C32}" dt="2020-09-18T07:21:48.103" v="69" actId="20577"/>
        <pc:sldMkLst>
          <pc:docMk/>
          <pc:sldMk cId="3745991221" sldId="267"/>
        </pc:sldMkLst>
        <pc:spChg chg="mod">
          <ac:chgData name="7032, head" userId="10033fff8bc6576e" providerId="None" clId="Web-{AB1019BC-9915-4994-BA73-2B30FA158C32}" dt="2020-09-18T07:21:48.103" v="69" actId="20577"/>
          <ac:spMkLst>
            <pc:docMk/>
            <pc:sldMk cId="3745991221" sldId="267"/>
            <ac:spMk id="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E54-73C5-475B-B8EB-FD42EB826B47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2926E-04C0-4D1F-80BF-2F8F5B30F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26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E54-73C5-475B-B8EB-FD42EB826B47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2926E-04C0-4D1F-80BF-2F8F5B30F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800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E54-73C5-475B-B8EB-FD42EB826B47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2926E-04C0-4D1F-80BF-2F8F5B30F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433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E54-73C5-475B-B8EB-FD42EB826B47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2926E-04C0-4D1F-80BF-2F8F5B30F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974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E54-73C5-475B-B8EB-FD42EB826B47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2926E-04C0-4D1F-80BF-2F8F5B30F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00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E54-73C5-475B-B8EB-FD42EB826B47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2926E-04C0-4D1F-80BF-2F8F5B30F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004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E54-73C5-475B-B8EB-FD42EB826B47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2926E-04C0-4D1F-80BF-2F8F5B30F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856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E54-73C5-475B-B8EB-FD42EB826B47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2926E-04C0-4D1F-80BF-2F8F5B30F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67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E54-73C5-475B-B8EB-FD42EB826B47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2926E-04C0-4D1F-80BF-2F8F5B30F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700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E54-73C5-475B-B8EB-FD42EB826B47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2926E-04C0-4D1F-80BF-2F8F5B30F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837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3E54-73C5-475B-B8EB-FD42EB826B47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2926E-04C0-4D1F-80BF-2F8F5B30F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864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C3E54-73C5-475B-B8EB-FD42EB826B47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2926E-04C0-4D1F-80BF-2F8F5B30F7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823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olourbox.com/preview/4325029-15308-vector-rows-of-young-childr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664" y="1772816"/>
            <a:ext cx="6120680" cy="43815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260648"/>
            <a:ext cx="85689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Welcome to Year 3 </a:t>
            </a:r>
          </a:p>
        </p:txBody>
      </p:sp>
    </p:spTree>
    <p:extLst>
      <p:ext uri="{BB962C8B-B14F-4D97-AF65-F5344CB8AC3E}">
        <p14:creationId xmlns:p14="http://schemas.microsoft.com/office/powerpoint/2010/main" val="1935976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76672"/>
            <a:ext cx="85689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Thursday Tests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pPr marL="457200" indent="-457200">
              <a:buFontTx/>
              <a:buChar char="-"/>
            </a:pPr>
            <a:r>
              <a:rPr lang="en-GB" sz="3200" dirty="0">
                <a:latin typeface="Comic Sans MS" panose="030F0702030302020204" pitchFamily="66" charset="0"/>
              </a:rPr>
              <a:t>Times tables </a:t>
            </a:r>
          </a:p>
          <a:p>
            <a:pPr marL="457200" indent="-457200">
              <a:buFontTx/>
              <a:buChar char="-"/>
            </a:pPr>
            <a:r>
              <a:rPr lang="en-GB" sz="3200" dirty="0">
                <a:latin typeface="Comic Sans MS" panose="030F0702030302020204" pitchFamily="66" charset="0"/>
              </a:rPr>
              <a:t>Spellings </a:t>
            </a:r>
          </a:p>
          <a:p>
            <a:pPr marL="457200" indent="-457200">
              <a:buFontTx/>
              <a:buChar char="-"/>
            </a:pP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3" name="Picture 2" descr="Image result for times tab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84784"/>
            <a:ext cx="3703269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876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webweaver.nu/clipart/img/nature/planets/smiling-gold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501008"/>
            <a:ext cx="1992075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332656"/>
            <a:ext cx="8496944" cy="538609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Timetable: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English and Maths every day.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/>
              </a:rPr>
              <a:t>R.E. and Class Collective Worship three times per week. </a:t>
            </a:r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/>
              </a:rPr>
              <a:t>PE is usually on a Thursday afternoon.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French and Music are taught once a week.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Science, Art, Geography, History, DT and Computing are taught throughout the year.</a:t>
            </a:r>
          </a:p>
        </p:txBody>
      </p:sp>
      <p:pic>
        <p:nvPicPr>
          <p:cNvPr id="6" name="Picture 2" descr="http://twosummers.co.za/kingfisher/wp-content/uploads/2012/01/timetabl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264" y="201734"/>
            <a:ext cx="1519963" cy="9578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5991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webweaver.nu/clipart/img/nature/planets/smiling-gold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949280"/>
            <a:ext cx="1014800" cy="101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0216" y="332656"/>
            <a:ext cx="85689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Routines: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2800" b="1" dirty="0">
                <a:latin typeface="Comic Sans MS" panose="030F0702030302020204" pitchFamily="66" charset="0"/>
              </a:rPr>
              <a:t>Home Practice</a:t>
            </a:r>
            <a:r>
              <a:rPr lang="en-GB" sz="2800" dirty="0">
                <a:latin typeface="Comic Sans MS" panose="030F0702030302020204" pitchFamily="66" charset="0"/>
              </a:rPr>
              <a:t> – will be posted onto the blog section of the school website each Friday and should be completed by the following Friday. 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The challenges set will be practice and consolidation of the key skills needed in reading, writing and maths.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6" name="Picture 2" descr="http://www.justrightacademy.org/wp-content/uploads/2010/07/hug-club-clip-art-59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214290"/>
            <a:ext cx="1500198" cy="8772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9696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1707676"/>
            <a:ext cx="763284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800" dirty="0">
                <a:latin typeface="Comic Sans MS" panose="030F0702030302020204" pitchFamily="66" charset="0"/>
              </a:rPr>
              <a:t> - Ms </a:t>
            </a:r>
            <a:r>
              <a:rPr lang="en-GB" altLang="en-US" sz="2800" dirty="0" err="1">
                <a:latin typeface="Comic Sans MS" panose="030F0702030302020204" pitchFamily="66" charset="0"/>
              </a:rPr>
              <a:t>Hodson</a:t>
            </a:r>
            <a:r>
              <a:rPr lang="en-GB" altLang="en-US" sz="2800" dirty="0">
                <a:latin typeface="Comic Sans MS" panose="030F0702030302020204" pitchFamily="66" charset="0"/>
              </a:rPr>
              <a:t> will change books:</a:t>
            </a:r>
          </a:p>
          <a:p>
            <a:pPr lvl="1"/>
            <a:r>
              <a:rPr lang="en-GB" altLang="en-US" sz="2800" b="1" dirty="0">
                <a:latin typeface="Comic Sans MS" panose="030F0702030302020204" pitchFamily="66" charset="0"/>
              </a:rPr>
              <a:t>Monday / Wednesday / Friday</a:t>
            </a:r>
          </a:p>
          <a:p>
            <a:pPr lvl="1">
              <a:buFont typeface="Wingdings 2" panose="05020102010507070707" pitchFamily="18" charset="2"/>
              <a:buChar char=""/>
            </a:pPr>
            <a:endParaRPr lang="en-GB" altLang="en-US" sz="2800" b="1" dirty="0">
              <a:latin typeface="Comic Sans MS" panose="030F0702030302020204" pitchFamily="66" charset="0"/>
            </a:endParaRPr>
          </a:p>
          <a:p>
            <a:r>
              <a:rPr lang="en-GB" altLang="en-US" sz="2800" dirty="0">
                <a:latin typeface="Comic Sans MS" panose="030F0702030302020204" pitchFamily="66" charset="0"/>
              </a:rPr>
              <a:t> - Please ensure the reading diary is </a:t>
            </a:r>
            <a:r>
              <a:rPr lang="en-GB" altLang="en-US" sz="2800" u="sng" dirty="0">
                <a:latin typeface="Comic Sans MS" panose="030F0702030302020204" pitchFamily="66" charset="0"/>
              </a:rPr>
              <a:t>signed</a:t>
            </a:r>
            <a:r>
              <a:rPr lang="en-GB" altLang="en-US" sz="2800" dirty="0">
                <a:latin typeface="Comic Sans MS" panose="030F0702030302020204" pitchFamily="66" charset="0"/>
              </a:rPr>
              <a:t>.</a:t>
            </a:r>
          </a:p>
          <a:p>
            <a:endParaRPr lang="en-GB" altLang="en-US" sz="2800" dirty="0">
              <a:latin typeface="Comic Sans MS" panose="030F0702030302020204" pitchFamily="66" charset="0"/>
            </a:endParaRPr>
          </a:p>
          <a:p>
            <a:r>
              <a:rPr lang="en-GB" altLang="en-US" sz="2800" dirty="0">
                <a:latin typeface="Comic Sans MS" panose="030F0702030302020204" pitchFamily="66" charset="0"/>
              </a:rPr>
              <a:t> - Please make sure your child’s book is in their bag every day. </a:t>
            </a:r>
          </a:p>
          <a:p>
            <a:endParaRPr lang="en-GB" altLang="en-US" sz="2800" dirty="0">
              <a:latin typeface="Comic Sans MS" panose="030F0702030302020204" pitchFamily="66" charset="0"/>
            </a:endParaRPr>
          </a:p>
          <a:p>
            <a:r>
              <a:rPr lang="en-GB" altLang="en-US" sz="2800" dirty="0">
                <a:latin typeface="Comic Sans MS" panose="030F0702030302020204" pitchFamily="66" charset="0"/>
              </a:rPr>
              <a:t>- Your child should read at home </a:t>
            </a:r>
            <a:r>
              <a:rPr lang="en-GB" altLang="en-US" sz="2800" b="1" dirty="0">
                <a:latin typeface="Comic Sans MS" panose="030F0702030302020204" pitchFamily="66" charset="0"/>
              </a:rPr>
              <a:t>every night</a:t>
            </a:r>
            <a:r>
              <a:rPr lang="en-GB" altLang="en-US" sz="2800" dirty="0">
                <a:latin typeface="Comic Sans MS" panose="030F0702030302020204" pitchFamily="66" charset="0"/>
              </a:rPr>
              <a:t>, to a parent or carer, grandparent, sibling or friend.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576" y="404664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Reading</a:t>
            </a:r>
          </a:p>
        </p:txBody>
      </p:sp>
      <p:pic>
        <p:nvPicPr>
          <p:cNvPr id="4" name="Picture 2" descr="Image result for child reading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753" y="278002"/>
            <a:ext cx="2027247" cy="142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10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webweaver.nu/clipart/img/nature/planets/smiling-gold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421" y="4869160"/>
            <a:ext cx="1992075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260648"/>
            <a:ext cx="871296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Spelling: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Children will have a list of spellings to practise related to the spelling rules that they have been exploring within class.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 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6" name="Picture 2" descr="http://www.sherwoodridge-p.schoolwebsites.com.au/Sites/srps/CMS/Images/spelling_b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142852"/>
            <a:ext cx="1071550" cy="1071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120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webweaver.nu/clipart/img/nature/planets/smiling-gold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421" y="4869160"/>
            <a:ext cx="1992075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404664"/>
            <a:ext cx="864096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What to bring: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A warm, waterproof coat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Reading book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Water bottle with a sports top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Fruit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P.E. kit should be in school every day and taken home every Friday to be washed. Children can wear trainers for outdoor sessions but they still need black pumps for inside.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Name in everything</a:t>
            </a:r>
          </a:p>
        </p:txBody>
      </p:sp>
    </p:spTree>
    <p:extLst>
      <p:ext uri="{BB962C8B-B14F-4D97-AF65-F5344CB8AC3E}">
        <p14:creationId xmlns:p14="http://schemas.microsoft.com/office/powerpoint/2010/main" val="2550027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webweaver.nu/clipart/img/nature/planets/smiling-gold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300" y="5661248"/>
            <a:ext cx="1198699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404664"/>
            <a:ext cx="864096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800" dirty="0">
                <a:solidFill>
                  <a:prstClr val="black"/>
                </a:solidFill>
                <a:latin typeface="Comic Sans MS" pitchFamily="66" charset="0"/>
              </a:rPr>
              <a:t>Safeguarding Routines</a:t>
            </a:r>
          </a:p>
          <a:p>
            <a:pPr lvl="0"/>
            <a:endParaRPr lang="en-GB" sz="2800" dirty="0">
              <a:solidFill>
                <a:prstClr val="black"/>
              </a:solidFill>
              <a:latin typeface="Comic Sans MS" pitchFamily="66" charset="0"/>
            </a:endParaRPr>
          </a:p>
          <a:p>
            <a:pPr lvl="0"/>
            <a:r>
              <a:rPr lang="en-GB" sz="2800" b="1" dirty="0">
                <a:solidFill>
                  <a:prstClr val="black"/>
                </a:solidFill>
                <a:latin typeface="Comic Sans MS" pitchFamily="66" charset="0"/>
              </a:rPr>
              <a:t>End of day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Comic Sans MS" pitchFamily="66" charset="0"/>
              </a:rPr>
              <a:t>End of day form.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Comic Sans MS" pitchFamily="66" charset="0"/>
              </a:rPr>
              <a:t>If there is an emergency or a problem please ring school as soon as possible and then we are aware of it and will keep your child until you arrive, we will keep your child in class.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Comic Sans MS" pitchFamily="66" charset="0"/>
              </a:rPr>
              <a:t>All children are told to come back to class if you are not there at the end of the day.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Comic Sans MS" pitchFamily="66" charset="0"/>
              </a:rPr>
              <a:t>No children should be told to wait in the car park.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Comic Sans MS" pitchFamily="66" charset="0"/>
              </a:rPr>
              <a:t>Children should always be collected off the playground.</a:t>
            </a:r>
            <a:endParaRPr lang="en-GB" dirty="0"/>
          </a:p>
        </p:txBody>
      </p:sp>
      <p:pic>
        <p:nvPicPr>
          <p:cNvPr id="8" name="Picture 2" descr="http://support.prometheanplanet.com/upload/img_400/HomeTime__Promethean_Planet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0132" y="202891"/>
            <a:ext cx="2008252" cy="13408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8302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0"/>
            <a:ext cx="4336960" cy="780965"/>
          </a:xfrm>
        </p:spPr>
        <p:txBody>
          <a:bodyPr/>
          <a:lstStyle/>
          <a:p>
            <a:r>
              <a:rPr lang="en-GB" dirty="0"/>
              <a:t>Online Safety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05630"/>
            <a:ext cx="5595330" cy="3950595"/>
          </a:xfrm>
        </p:spPr>
        <p:txBody>
          <a:bodyPr>
            <a:noAutofit/>
          </a:bodyPr>
          <a:lstStyle/>
          <a:p>
            <a:pPr algn="l"/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Taught throughout the year alongside our PSHE Curriculum</a:t>
            </a:r>
          </a:p>
          <a:p>
            <a:pPr algn="l"/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We follow the SMART online safety rules</a:t>
            </a:r>
          </a:p>
          <a:p>
            <a:pPr algn="l"/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pPr algn="l"/>
            <a:r>
              <a:rPr lang="en-GB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In Year 3 our focus is on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The use of age appropriate websites including social media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Not sharing personal information online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Knowing what to do if something worries or upsets them online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Being responsible online</a:t>
            </a:r>
          </a:p>
          <a:p>
            <a:pPr algn="l"/>
            <a:endParaRPr lang="en-GB" sz="11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5330" y="3284984"/>
            <a:ext cx="3602186" cy="26656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5331" y="192584"/>
            <a:ext cx="3522304" cy="258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851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webweaver.nu/clipart/img/nature/planets/smiling-gold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567" y="5568407"/>
            <a:ext cx="1064372" cy="106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3059" y="301136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Behaviour expectations: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6" name="Picture 2" descr="http://www.craylands.kent.sch.uk/UserFiles/image/golden%20rul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357298"/>
            <a:ext cx="3228975" cy="5072098"/>
          </a:xfrm>
          <a:prstGeom prst="rect">
            <a:avLst/>
          </a:prstGeom>
          <a:noFill/>
        </p:spPr>
      </p:pic>
      <p:pic>
        <p:nvPicPr>
          <p:cNvPr id="9" name="Picture 12" descr="http://t1.gstatic.com/images?q=tbn:ANd9GcR7056bfHFTKoS8ibYLWrfSSsNfrG7wkPYrqAOqaWiLlITjjUIJ3uBWx7_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8157" y="778190"/>
            <a:ext cx="1871837" cy="3691678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2736157" y="1525704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altLang="en-US" sz="2000" dirty="0">
                <a:latin typeface="Comic Sans MS" panose="030F0702030302020204" pitchFamily="66" charset="0"/>
              </a:rPr>
              <a:t>Traffic lights - green slip, gold.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altLang="en-US" sz="2000" dirty="0">
                <a:latin typeface="Comic Sans MS" panose="030F0702030302020204" pitchFamily="66" charset="0"/>
              </a:rPr>
              <a:t>House points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altLang="en-US" sz="2000" dirty="0">
                <a:latin typeface="Comic Sans MS" panose="030F0702030302020204" pitchFamily="66" charset="0"/>
              </a:rPr>
              <a:t>Stickers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altLang="en-US" sz="2000" dirty="0">
                <a:latin typeface="Comic Sans MS" panose="030F0702030302020204" pitchFamily="66" charset="0"/>
              </a:rPr>
              <a:t>Golden Assembly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altLang="en-US" sz="2000" dirty="0">
                <a:latin typeface="Comic Sans MS" panose="030F0702030302020204" pitchFamily="66" charset="0"/>
              </a:rPr>
              <a:t>Class Rules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altLang="en-US" sz="2000" dirty="0">
                <a:latin typeface="Comic Sans MS" panose="030F0702030302020204" pitchFamily="66" charset="0"/>
              </a:rPr>
              <a:t>Class Dojo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altLang="en-US" sz="2000" dirty="0">
                <a:latin typeface="Comic Sans MS" panose="030F0702030302020204" pitchFamily="66" charset="0"/>
              </a:rPr>
              <a:t>Communication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altLang="en-US" sz="2000" dirty="0">
                <a:latin typeface="Comic Sans MS" panose="030F0702030302020204" pitchFamily="66" charset="0"/>
              </a:rPr>
              <a:t>Golden time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altLang="en-US" sz="2000" dirty="0">
                <a:latin typeface="Comic Sans MS" panose="030F0702030302020204" pitchFamily="66" charset="0"/>
              </a:rPr>
              <a:t>Traffic lights – amber = referral to Mrs Wood</a:t>
            </a:r>
          </a:p>
        </p:txBody>
      </p:sp>
    </p:spTree>
    <p:extLst>
      <p:ext uri="{BB962C8B-B14F-4D97-AF65-F5344CB8AC3E}">
        <p14:creationId xmlns:p14="http://schemas.microsoft.com/office/powerpoint/2010/main" val="3957424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webweaver.nu/clipart/img/nature/planets/smiling-gold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421" y="4869160"/>
            <a:ext cx="1992075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84969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And finally: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What to do if you have any concerns about your child?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Make an appointment at the school office and we will see you as soon as possible.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6" name="Picture 2" descr="http://www.tts-group.co.uk/_rmvirtual/media/tts/images/legacy/B-WOR-B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2729" y="4168223"/>
            <a:ext cx="1972571" cy="2446876"/>
          </a:xfrm>
          <a:prstGeom prst="rect">
            <a:avLst/>
          </a:prstGeom>
          <a:noFill/>
        </p:spPr>
      </p:pic>
      <p:pic>
        <p:nvPicPr>
          <p:cNvPr id="7" name="Picture 4" descr="http://www.youthworkers.net/images/article/image/mr-men-mr-worr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984" y="4168223"/>
            <a:ext cx="2425452" cy="24254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7061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webweaver.nu/clipart/img/nature/planets/smiling-gold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302" y="4869160"/>
            <a:ext cx="1992075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764704"/>
            <a:ext cx="82809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Comic Sans MS" panose="030F0702030302020204" pitchFamily="66" charset="0"/>
              </a:rPr>
              <a:t>YEAR 3 TEAM:</a:t>
            </a:r>
          </a:p>
          <a:p>
            <a:endParaRPr lang="en-GB" sz="4400" dirty="0">
              <a:latin typeface="Comic Sans MS" panose="030F0702030302020204" pitchFamily="66" charset="0"/>
            </a:endParaRPr>
          </a:p>
          <a:p>
            <a:endParaRPr lang="en-GB" sz="4400" dirty="0">
              <a:latin typeface="Comic Sans MS" panose="030F0702030302020204" pitchFamily="66" charset="0"/>
            </a:endParaRPr>
          </a:p>
          <a:p>
            <a:r>
              <a:rPr lang="en-GB" sz="4400" dirty="0">
                <a:latin typeface="Comic Sans MS" panose="030F0702030302020204" pitchFamily="66" charset="0"/>
              </a:rPr>
              <a:t>Miss Smith</a:t>
            </a:r>
          </a:p>
          <a:p>
            <a:endParaRPr lang="en-GB" sz="4400" dirty="0">
              <a:latin typeface="Comic Sans MS" panose="030F0702030302020204" pitchFamily="66" charset="0"/>
            </a:endParaRPr>
          </a:p>
          <a:p>
            <a:r>
              <a:rPr lang="en-GB" sz="4400" dirty="0">
                <a:latin typeface="Comic Sans MS" panose="030F0702030302020204" pitchFamily="66" charset="0"/>
              </a:rPr>
              <a:t>Ms </a:t>
            </a:r>
            <a:r>
              <a:rPr lang="en-GB" sz="4400" dirty="0" err="1">
                <a:latin typeface="Comic Sans MS" panose="030F0702030302020204" pitchFamily="66" charset="0"/>
              </a:rPr>
              <a:t>Hodson</a:t>
            </a:r>
            <a:endParaRPr lang="en-GB" sz="4400" dirty="0">
              <a:latin typeface="Comic Sans MS" panose="030F0702030302020204" pitchFamily="66" charset="0"/>
            </a:endParaRPr>
          </a:p>
        </p:txBody>
      </p:sp>
      <p:pic>
        <p:nvPicPr>
          <p:cNvPr id="6" name="Picture 2" descr="Image result for 3 mini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44443"/>
            <a:ext cx="3840401" cy="197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116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webweaver.nu/clipart/img/nature/planets/smiling-gold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421" y="4869160"/>
            <a:ext cx="1992075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117693"/>
            <a:ext cx="835292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Your child as a learner in Year 3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We will nurture the following personal skills and attitudes: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Self-confidence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Self-esteem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Independence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Resilience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Perseverance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Initiative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Problem solving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Enthusiasm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Opinion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Positive mind-set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348880"/>
            <a:ext cx="2592288" cy="2721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1845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webweaver.nu/clipart/img/nature/planets/smiling-gold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421" y="4869160"/>
            <a:ext cx="1992075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476672"/>
            <a:ext cx="8352928" cy="46474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How will your child learn in Year 3?</a:t>
            </a:r>
          </a:p>
          <a:p>
            <a:endParaRPr lang="en-GB" sz="3600" dirty="0">
              <a:latin typeface="Comic Sans MS" panose="030F0702030302020204" pitchFamily="66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Listening attentively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Sharing ideas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Working within groups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Individually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Reading and research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Thinking skills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Recording</a:t>
            </a:r>
          </a:p>
          <a:p>
            <a:endParaRPr lang="en-GB" sz="2800">
              <a:latin typeface="Comic Sans MS" panose="030F0702030302020204" pitchFamily="66" charset="0"/>
            </a:endParaRPr>
          </a:p>
        </p:txBody>
      </p:sp>
      <p:pic>
        <p:nvPicPr>
          <p:cNvPr id="20482" name="Picture 2" descr="http://www.google.co.uk/url?sa=i&amp;source=images&amp;cd=&amp;docid=TRa2V5SeIXxPoM&amp;tbnid=d54-1CmuE6lyTM&amp;ved=0CAUQjBw&amp;url=http%3A%2F%2Fwww.oakwood-preschool.co.uk%2Fwp-content%2Fuploads%2F2013%2F12%2Fpreschool-children-playing-clip-art-i4-1024x186.png&amp;ei=bdkUVNLnPK3G7AaJ8YGoAg&amp;psig=AFQjCNHxxifjJvmkjldp9AaJRmB5w0w5Xw&amp;ust=14107389260722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643" y="5445224"/>
            <a:ext cx="5948660" cy="131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687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/>
          </p:cNvSpPr>
          <p:nvPr/>
        </p:nvSpPr>
        <p:spPr>
          <a:xfrm>
            <a:off x="179512" y="548680"/>
            <a:ext cx="8229600" cy="537686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Clr>
                <a:schemeClr val="accent3"/>
              </a:buClr>
              <a:buNone/>
              <a:defRPr/>
            </a:pPr>
            <a:r>
              <a:rPr lang="en-GB" sz="5100" u="sng" dirty="0">
                <a:latin typeface="Comic Sans MS" panose="030F0702030302020204" pitchFamily="66" charset="0"/>
              </a:rPr>
              <a:t>Curriculum</a:t>
            </a:r>
          </a:p>
          <a:p>
            <a:pPr marL="365760" indent="-256032">
              <a:buClr>
                <a:schemeClr val="accent3"/>
              </a:buClr>
              <a:buFont typeface="Wingdings 3"/>
              <a:buChar char=""/>
              <a:defRPr/>
            </a:pPr>
            <a:endParaRPr lang="en-GB" dirty="0">
              <a:latin typeface="Comic Sans MS" panose="030F0702030302020204" pitchFamily="66" charset="0"/>
            </a:endParaRPr>
          </a:p>
          <a:p>
            <a:pPr marL="365760" indent="-256032">
              <a:buClr>
                <a:schemeClr val="accent3"/>
              </a:buClr>
              <a:buFont typeface="Wingdings 3"/>
              <a:buChar char=""/>
              <a:defRPr/>
            </a:pPr>
            <a:endParaRPr lang="en-GB" dirty="0">
              <a:latin typeface="Comic Sans MS" panose="030F0702030302020204" pitchFamily="66" charset="0"/>
            </a:endParaRPr>
          </a:p>
          <a:p>
            <a:pPr marL="365760" indent="-256032">
              <a:buClr>
                <a:schemeClr val="accent3"/>
              </a:buClr>
              <a:buFont typeface="Wingdings 3"/>
              <a:buChar char=""/>
              <a:defRPr/>
            </a:pPr>
            <a:r>
              <a:rPr lang="en-GB" dirty="0">
                <a:latin typeface="Comic Sans MS" panose="030F0702030302020204" pitchFamily="66" charset="0"/>
              </a:rPr>
              <a:t>English</a:t>
            </a:r>
          </a:p>
          <a:p>
            <a:pPr marL="365760" indent="-256032">
              <a:buClr>
                <a:schemeClr val="accent3"/>
              </a:buClr>
              <a:buFont typeface="Wingdings 3"/>
              <a:buChar char=""/>
              <a:defRPr/>
            </a:pPr>
            <a:r>
              <a:rPr lang="en-GB" dirty="0">
                <a:latin typeface="Comic Sans MS" panose="030F0702030302020204" pitchFamily="66" charset="0"/>
              </a:rPr>
              <a:t>Maths</a:t>
            </a:r>
          </a:p>
          <a:p>
            <a:pPr marL="365760" indent="-256032">
              <a:buClr>
                <a:schemeClr val="accent3"/>
              </a:buClr>
              <a:buFont typeface="Wingdings 3"/>
              <a:buChar char=""/>
              <a:defRPr/>
            </a:pPr>
            <a:r>
              <a:rPr lang="en-GB" dirty="0">
                <a:latin typeface="Comic Sans MS" panose="030F0702030302020204" pitchFamily="66" charset="0"/>
              </a:rPr>
              <a:t>Science </a:t>
            </a:r>
          </a:p>
          <a:p>
            <a:pPr marL="365760" indent="-256032">
              <a:buClr>
                <a:schemeClr val="accent3"/>
              </a:buClr>
              <a:buFont typeface="Wingdings 3"/>
              <a:buChar char=""/>
              <a:defRPr/>
            </a:pPr>
            <a:r>
              <a:rPr lang="en-GB" dirty="0">
                <a:latin typeface="Comic Sans MS" panose="030F0702030302020204" pitchFamily="66" charset="0"/>
              </a:rPr>
              <a:t>Computing</a:t>
            </a:r>
          </a:p>
          <a:p>
            <a:pPr marL="365760" indent="-256032">
              <a:buClr>
                <a:schemeClr val="accent3"/>
              </a:buClr>
              <a:buFont typeface="Wingdings 3"/>
              <a:buChar char=""/>
              <a:defRPr/>
            </a:pPr>
            <a:r>
              <a:rPr lang="en-GB" dirty="0">
                <a:latin typeface="Comic Sans MS" panose="030F0702030302020204" pitchFamily="66" charset="0"/>
              </a:rPr>
              <a:t>History</a:t>
            </a:r>
          </a:p>
          <a:p>
            <a:pPr marL="365760" indent="-256032">
              <a:buClr>
                <a:schemeClr val="accent3"/>
              </a:buClr>
              <a:buFont typeface="Wingdings 3"/>
              <a:buChar char=""/>
              <a:defRPr/>
            </a:pPr>
            <a:r>
              <a:rPr lang="en-GB" dirty="0">
                <a:latin typeface="Comic Sans MS" panose="030F0702030302020204" pitchFamily="66" charset="0"/>
              </a:rPr>
              <a:t>Geography</a:t>
            </a:r>
          </a:p>
          <a:p>
            <a:pPr marL="365760" indent="-256032">
              <a:buClr>
                <a:schemeClr val="accent3"/>
              </a:buClr>
              <a:buFont typeface="Wingdings 3"/>
              <a:buChar char=""/>
              <a:defRPr/>
            </a:pPr>
            <a:r>
              <a:rPr lang="en-GB" dirty="0">
                <a:latin typeface="Comic Sans MS" panose="030F0702030302020204" pitchFamily="66" charset="0"/>
              </a:rPr>
              <a:t>Art</a:t>
            </a:r>
          </a:p>
          <a:p>
            <a:pPr marL="365760" indent="-256032">
              <a:buClr>
                <a:schemeClr val="accent3"/>
              </a:buClr>
              <a:buFont typeface="Wingdings 3"/>
              <a:buChar char=""/>
              <a:defRPr/>
            </a:pPr>
            <a:r>
              <a:rPr lang="en-GB" dirty="0">
                <a:latin typeface="Comic Sans MS" panose="030F0702030302020204" pitchFamily="66" charset="0"/>
              </a:rPr>
              <a:t>Design and Technology</a:t>
            </a:r>
          </a:p>
          <a:p>
            <a:pPr marL="365760" indent="-256032">
              <a:buClr>
                <a:schemeClr val="accent3"/>
              </a:buClr>
              <a:buFont typeface="Wingdings 3"/>
              <a:buChar char=""/>
              <a:defRPr/>
            </a:pPr>
            <a:r>
              <a:rPr lang="en-GB" dirty="0">
                <a:latin typeface="Comic Sans MS" panose="030F0702030302020204" pitchFamily="66" charset="0"/>
              </a:rPr>
              <a:t>Physical Education</a:t>
            </a:r>
          </a:p>
          <a:p>
            <a:pPr marL="365760" indent="-256032">
              <a:buClr>
                <a:schemeClr val="accent3"/>
              </a:buClr>
              <a:buFont typeface="Wingdings 3"/>
              <a:buChar char=""/>
              <a:defRPr/>
            </a:pPr>
            <a:r>
              <a:rPr lang="en-GB" dirty="0">
                <a:latin typeface="Comic Sans MS" panose="030F0702030302020204" pitchFamily="66" charset="0"/>
              </a:rPr>
              <a:t>Religious Education</a:t>
            </a:r>
          </a:p>
          <a:p>
            <a:pPr marL="365760" indent="-256032">
              <a:buClr>
                <a:schemeClr val="accent3"/>
              </a:buClr>
              <a:buFont typeface="Wingdings 3"/>
              <a:buChar char=""/>
              <a:defRPr/>
            </a:pPr>
            <a:r>
              <a:rPr lang="en-GB" dirty="0">
                <a:latin typeface="Comic Sans MS" panose="030F0702030302020204" pitchFamily="66" charset="0"/>
              </a:rPr>
              <a:t>PSHE (Time to Talk) </a:t>
            </a:r>
          </a:p>
          <a:p>
            <a:pPr marL="365760" indent="-256032">
              <a:buClr>
                <a:schemeClr val="accent3"/>
              </a:buClr>
              <a:buFont typeface="Wingdings 3"/>
              <a:buChar char=""/>
              <a:defRPr/>
            </a:pPr>
            <a:r>
              <a:rPr lang="en-GB" dirty="0">
                <a:latin typeface="Comic Sans MS" panose="030F0702030302020204" pitchFamily="66" charset="0"/>
              </a:rPr>
              <a:t>Growth </a:t>
            </a:r>
            <a:r>
              <a:rPr lang="en-GB" dirty="0" err="1">
                <a:latin typeface="Comic Sans MS" panose="030F0702030302020204" pitchFamily="66" charset="0"/>
              </a:rPr>
              <a:t>mindset</a:t>
            </a:r>
            <a:r>
              <a:rPr lang="en-GB" dirty="0">
                <a:latin typeface="Comic Sans MS" panose="030F0702030302020204" pitchFamily="66" charset="0"/>
              </a:rPr>
              <a:t>/circle time</a:t>
            </a:r>
          </a:p>
          <a:p>
            <a:pPr marL="365760" indent="-256032">
              <a:buClr>
                <a:schemeClr val="accent3"/>
              </a:buClr>
              <a:buFont typeface="Wingdings 3"/>
              <a:buChar char=""/>
              <a:defRPr/>
            </a:pPr>
            <a:endParaRPr lang="en-GB" dirty="0">
              <a:latin typeface="Comic Sans MS" panose="030F0702030302020204" pitchFamily="66" charset="0"/>
            </a:endParaRPr>
          </a:p>
          <a:p>
            <a:pPr marL="365760" indent="-256032">
              <a:buClr>
                <a:schemeClr val="accent3"/>
              </a:buClr>
              <a:buFont typeface="Wingdings 3"/>
              <a:buChar char=""/>
              <a:defRPr/>
            </a:pPr>
            <a:r>
              <a:rPr lang="en-GB" dirty="0">
                <a:latin typeface="Comic Sans MS" panose="030F0702030302020204" pitchFamily="66" charset="0"/>
              </a:rPr>
              <a:t>Music – Mrs Winter</a:t>
            </a:r>
          </a:p>
          <a:p>
            <a:pPr marL="365760" indent="-256032">
              <a:buClr>
                <a:schemeClr val="accent3"/>
              </a:buClr>
              <a:buFont typeface="Wingdings 3"/>
              <a:buChar char=""/>
              <a:defRPr/>
            </a:pPr>
            <a:r>
              <a:rPr lang="en-GB" dirty="0">
                <a:latin typeface="Comic Sans MS" panose="030F0702030302020204" pitchFamily="66" charset="0"/>
              </a:rPr>
              <a:t>French– Mrs </a:t>
            </a:r>
            <a:r>
              <a:rPr lang="en-GB" dirty="0" err="1">
                <a:latin typeface="Comic Sans MS" panose="030F0702030302020204" pitchFamily="66" charset="0"/>
              </a:rPr>
              <a:t>Quilliam</a:t>
            </a:r>
            <a:endParaRPr lang="en-GB" dirty="0">
              <a:latin typeface="Comic Sans MS" panose="030F0702030302020204" pitchFamily="66" charset="0"/>
            </a:endParaRPr>
          </a:p>
          <a:p>
            <a:pPr marL="365760" indent="-256032">
              <a:buClr>
                <a:schemeClr val="accent3"/>
              </a:buClr>
              <a:buFont typeface="Wingdings 3"/>
              <a:buChar char=""/>
              <a:defRPr/>
            </a:pPr>
            <a:endParaRPr lang="en-GB" dirty="0">
              <a:latin typeface="Comic Sans MS" panose="030F0702030302020204" pitchFamily="66" charset="0"/>
            </a:endParaRPr>
          </a:p>
          <a:p>
            <a:pPr marL="365760" indent="-256032">
              <a:buClr>
                <a:schemeClr val="accent3"/>
              </a:buClr>
              <a:buFont typeface="Wingdings 3"/>
              <a:buChar char=""/>
              <a:defRPr/>
            </a:pPr>
            <a:r>
              <a:rPr lang="en-GB" dirty="0">
                <a:latin typeface="Comic Sans MS" panose="030F0702030302020204" pitchFamily="66" charset="0"/>
              </a:rPr>
              <a:t>The end of year expectations for reading, writing and maths are on the school website.</a:t>
            </a:r>
          </a:p>
          <a:p>
            <a:pPr marL="365760" indent="-256032">
              <a:buClr>
                <a:schemeClr val="accent3"/>
              </a:buClr>
              <a:buFont typeface="Wingdings 3"/>
              <a:buChar char=""/>
              <a:defRPr/>
            </a:pPr>
            <a:endParaRPr lang="en-GB" dirty="0">
              <a:latin typeface="Comic Sans MS" panose="030F0702030302020204" pitchFamily="66" charset="0"/>
            </a:endParaRPr>
          </a:p>
          <a:p>
            <a:pPr marL="365760" indent="-256032">
              <a:buClr>
                <a:schemeClr val="accent3"/>
              </a:buClr>
              <a:buFont typeface="Wingdings 3"/>
              <a:buChar char=""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1577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webweaver.nu/clipart/img/nature/planets/smiling-gold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085184"/>
            <a:ext cx="1992075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4511" y="457768"/>
            <a:ext cx="849694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Maths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pPr marL="365760" indent="-256032">
              <a:buClr>
                <a:schemeClr val="accent3"/>
              </a:buClr>
              <a:buFont typeface="Wingdings 3"/>
              <a:buChar char=""/>
              <a:defRPr/>
            </a:pPr>
            <a:r>
              <a:rPr lang="en-GB" sz="2800" dirty="0">
                <a:latin typeface="Comic Sans MS" panose="030F0702030302020204" pitchFamily="66" charset="0"/>
              </a:rPr>
              <a:t>Mental methods</a:t>
            </a:r>
          </a:p>
          <a:p>
            <a:pPr marL="365760" indent="-256032">
              <a:buClr>
                <a:schemeClr val="accent3"/>
              </a:buClr>
              <a:buFont typeface="Wingdings 3"/>
              <a:buChar char=""/>
              <a:defRPr/>
            </a:pPr>
            <a:r>
              <a:rPr lang="en-GB" sz="2800" dirty="0">
                <a:latin typeface="Comic Sans MS" panose="030F0702030302020204" pitchFamily="66" charset="0"/>
              </a:rPr>
              <a:t>Written methods</a:t>
            </a:r>
          </a:p>
          <a:p>
            <a:pPr marL="685800" lvl="1" indent="-256032">
              <a:buClr>
                <a:schemeClr val="accent3"/>
              </a:buClr>
              <a:buFont typeface="Wingdings 3"/>
              <a:buChar char=""/>
              <a:defRPr/>
            </a:pPr>
            <a:r>
              <a:rPr lang="en-GB" sz="2800" dirty="0">
                <a:latin typeface="Comic Sans MS" panose="030F0702030302020204" pitchFamily="66" charset="0"/>
              </a:rPr>
              <a:t>Written Calculations Policy- website</a:t>
            </a:r>
          </a:p>
          <a:p>
            <a:pPr marL="365760" indent="-256032">
              <a:buClr>
                <a:schemeClr val="accent3"/>
              </a:buClr>
              <a:buFont typeface="Wingdings 3"/>
              <a:buChar char=""/>
              <a:defRPr/>
            </a:pPr>
            <a:r>
              <a:rPr lang="en-GB" sz="2800" dirty="0">
                <a:latin typeface="Comic Sans MS" panose="030F0702030302020204" pitchFamily="66" charset="0"/>
              </a:rPr>
              <a:t>Place Value</a:t>
            </a:r>
          </a:p>
          <a:p>
            <a:pPr marL="365760" indent="-256032">
              <a:buClr>
                <a:schemeClr val="accent3"/>
              </a:buClr>
              <a:buFont typeface="Wingdings 3"/>
              <a:buChar char=""/>
              <a:defRPr/>
            </a:pPr>
            <a:r>
              <a:rPr lang="en-GB" sz="2800" dirty="0">
                <a:latin typeface="Comic Sans MS" panose="030F0702030302020204" pitchFamily="66" charset="0"/>
              </a:rPr>
              <a:t>Problem Solving and reasoning</a:t>
            </a:r>
          </a:p>
          <a:p>
            <a:pPr marL="365760" indent="-256032">
              <a:buClr>
                <a:schemeClr val="accent3"/>
              </a:buClr>
              <a:buFont typeface="Wingdings 3"/>
              <a:buChar char=""/>
              <a:defRPr/>
            </a:pPr>
            <a:r>
              <a:rPr lang="en-GB" sz="2800" dirty="0">
                <a:latin typeface="Comic Sans MS" panose="030F0702030302020204" pitchFamily="66" charset="0"/>
              </a:rPr>
              <a:t>Table Facts</a:t>
            </a:r>
          </a:p>
          <a:p>
            <a:pPr marL="685800" lvl="1" indent="-256032">
              <a:buClr>
                <a:schemeClr val="accent3"/>
              </a:buClr>
              <a:buFont typeface="Wingdings 3"/>
              <a:buChar char=""/>
              <a:defRPr/>
            </a:pPr>
            <a:r>
              <a:rPr lang="en-GB" sz="2800" dirty="0">
                <a:latin typeface="Comic Sans MS" panose="030F0702030302020204" pitchFamily="66" charset="0"/>
              </a:rPr>
              <a:t>x2, x5, x10, x3, x4, x8 (test every Thursday)</a:t>
            </a:r>
          </a:p>
          <a:p>
            <a:pPr marL="365760" indent="-256032">
              <a:buClr>
                <a:schemeClr val="accent3"/>
              </a:buClr>
              <a:buFont typeface="Wingdings 3"/>
              <a:buChar char=""/>
              <a:defRPr/>
            </a:pPr>
            <a:r>
              <a:rPr lang="en-GB" sz="2800" dirty="0">
                <a:latin typeface="Comic Sans MS" panose="030F0702030302020204" pitchFamily="66" charset="0"/>
              </a:rPr>
              <a:t>Number Facts</a:t>
            </a:r>
          </a:p>
          <a:p>
            <a:pPr marL="685800" lvl="1" indent="-256032">
              <a:buClr>
                <a:schemeClr val="accent3"/>
              </a:buClr>
              <a:buFont typeface="Wingdings 3"/>
              <a:buChar char=""/>
              <a:defRPr/>
            </a:pPr>
            <a:r>
              <a:rPr lang="en-GB" sz="2800" dirty="0">
                <a:latin typeface="Comic Sans MS" panose="030F0702030302020204" pitchFamily="66" charset="0"/>
              </a:rPr>
              <a:t>Number bonds to 20 / 100</a:t>
            </a:r>
          </a:p>
          <a:p>
            <a:pPr marL="685800" lvl="1" indent="-256032">
              <a:buClr>
                <a:schemeClr val="accent3"/>
              </a:buClr>
              <a:buFont typeface="Wingdings 3"/>
              <a:buChar char=""/>
              <a:defRPr/>
            </a:pPr>
            <a:endParaRPr lang="en-GB" sz="2800" dirty="0">
              <a:latin typeface="Comic Sans MS" panose="030F0702030302020204" pitchFamily="66" charset="0"/>
            </a:endParaRPr>
          </a:p>
          <a:p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6" name="Picture 8" descr="http://www.radyrcs.com/_files/images/B642DF5C97E0831CE3B3CAE6C1A755C8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9265" y="13166"/>
            <a:ext cx="2362190" cy="21431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7506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webweaver.nu/clipart/img/nature/planets/smiling-gold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421" y="4869160"/>
            <a:ext cx="1992075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476672"/>
            <a:ext cx="856895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English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pPr marL="457200" indent="-457200">
              <a:buFontTx/>
              <a:buChar char="-"/>
            </a:pPr>
            <a:r>
              <a:rPr lang="en-GB" sz="3200" dirty="0">
                <a:latin typeface="Comic Sans MS" panose="030F0702030302020204" pitchFamily="66" charset="0"/>
              </a:rPr>
              <a:t>Reading in many different contexts</a:t>
            </a:r>
          </a:p>
          <a:p>
            <a:pPr marL="457200" indent="-457200">
              <a:buFontTx/>
              <a:buChar char="-"/>
            </a:pPr>
            <a:r>
              <a:rPr lang="en-GB" sz="3200" dirty="0">
                <a:latin typeface="Comic Sans MS" panose="030F0702030302020204" pitchFamily="66" charset="0"/>
              </a:rPr>
              <a:t>Class novels </a:t>
            </a:r>
          </a:p>
          <a:p>
            <a:pPr marL="457200" indent="-457200">
              <a:buFontTx/>
              <a:buChar char="-"/>
            </a:pPr>
            <a:r>
              <a:rPr lang="en-GB" sz="3200" dirty="0">
                <a:latin typeface="Comic Sans MS" panose="030F0702030302020204" pitchFamily="66" charset="0"/>
              </a:rPr>
              <a:t>Writing related to the class novel and cross curricular opportunities</a:t>
            </a:r>
          </a:p>
          <a:p>
            <a:pPr marL="457200" indent="-457200">
              <a:buFontTx/>
              <a:buChar char="-"/>
            </a:pPr>
            <a:r>
              <a:rPr lang="en-GB" sz="3200" dirty="0">
                <a:latin typeface="Comic Sans MS" panose="030F0702030302020204" pitchFamily="66" charset="0"/>
              </a:rPr>
              <a:t>Spelling rules through games and activities most days</a:t>
            </a:r>
          </a:p>
          <a:p>
            <a:pPr marL="457200" indent="-457200">
              <a:buFontTx/>
              <a:buChar char="-"/>
            </a:pPr>
            <a:r>
              <a:rPr lang="en-GB" sz="3200" dirty="0">
                <a:latin typeface="Comic Sans MS" panose="030F0702030302020204" pitchFamily="66" charset="0"/>
              </a:rPr>
              <a:t>Handwriting </a:t>
            </a:r>
          </a:p>
          <a:p>
            <a:pPr marL="457200" indent="-457200">
              <a:buFontTx/>
              <a:buChar char="-"/>
            </a:pPr>
            <a:r>
              <a:rPr lang="en-GB" sz="3200" dirty="0">
                <a:latin typeface="Comic Sans MS" panose="030F0702030302020204" pitchFamily="66" charset="0"/>
              </a:rPr>
              <a:t>Grammar and punctuation</a:t>
            </a:r>
          </a:p>
          <a:p>
            <a:pPr marL="457200" indent="-457200">
              <a:buFontTx/>
              <a:buChar char="-"/>
            </a:pPr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336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webweaver.nu/clipart/img/nature/planets/smiling-gold-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421" y="4869160"/>
            <a:ext cx="1992075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332656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Religious Education: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6" name="Picture 2" descr="http://www.mentalhealthy.co.uk/sites/default/files/bigstock_Cartoon_Family_Tree_75327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0789" y="2886226"/>
            <a:ext cx="1719683" cy="1967884"/>
          </a:xfrm>
          <a:prstGeom prst="rect">
            <a:avLst/>
          </a:prstGeom>
          <a:noFill/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755650" y="1484313"/>
            <a:ext cx="792162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3600" dirty="0">
                <a:latin typeface="Comic Sans MS" panose="030F0702030302020204" pitchFamily="66" charset="0"/>
              </a:rPr>
              <a:t>Autumn Term</a:t>
            </a:r>
            <a:r>
              <a:rPr lang="en-GB" altLang="en-US" sz="1800" dirty="0">
                <a:latin typeface="Comic Sans MS" panose="030F0702030302020204" pitchFamily="66" charset="0"/>
              </a:rPr>
              <a:t> </a:t>
            </a:r>
          </a:p>
          <a:p>
            <a:pPr lvl="2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GB" altLang="en-US" sz="1800" dirty="0">
                <a:latin typeface="Comic Sans MS" panose="030F0702030302020204" pitchFamily="66" charset="0"/>
              </a:rPr>
              <a:t> Homes</a:t>
            </a:r>
          </a:p>
          <a:p>
            <a:pPr lvl="2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GB" altLang="en-US" sz="1800" dirty="0">
                <a:latin typeface="Comic Sans MS" panose="030F0702030302020204" pitchFamily="66" charset="0"/>
              </a:rPr>
              <a:t> Promises</a:t>
            </a:r>
          </a:p>
          <a:p>
            <a:pPr lvl="2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GB" altLang="en-US" sz="1800" dirty="0">
                <a:latin typeface="Comic Sans MS" panose="030F0702030302020204" pitchFamily="66" charset="0"/>
              </a:rPr>
              <a:t> Visitors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684213" y="3213100"/>
            <a:ext cx="7920037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3600" dirty="0">
                <a:latin typeface="Comic Sans MS" panose="030F0702030302020204" pitchFamily="66" charset="0"/>
              </a:rPr>
              <a:t>Spring Term</a:t>
            </a:r>
          </a:p>
          <a:p>
            <a:pPr lvl="2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GB" altLang="en-US" sz="1800" dirty="0">
                <a:latin typeface="Comic Sans MS" panose="030F0702030302020204" pitchFamily="66" charset="0"/>
              </a:rPr>
              <a:t> Journeys</a:t>
            </a:r>
          </a:p>
          <a:p>
            <a:pPr lvl="2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GB" altLang="en-US" sz="1800" dirty="0">
                <a:latin typeface="Comic Sans MS" panose="030F0702030302020204" pitchFamily="66" charset="0"/>
              </a:rPr>
              <a:t> Listening and Sharing</a:t>
            </a:r>
          </a:p>
          <a:p>
            <a:pPr lvl="2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GB" altLang="en-US" sz="1800" dirty="0">
                <a:latin typeface="Comic Sans MS" panose="030F0702030302020204" pitchFamily="66" charset="0"/>
              </a:rPr>
              <a:t> Giving all 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684213" y="5013325"/>
            <a:ext cx="7920037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3600" dirty="0">
                <a:latin typeface="Comic Sans MS" panose="030F0702030302020204" pitchFamily="66" charset="0"/>
              </a:rPr>
              <a:t>Summer Term</a:t>
            </a:r>
            <a:endParaRPr lang="en-GB" altLang="en-US" sz="1800" dirty="0">
              <a:latin typeface="Comic Sans MS" panose="030F0702030302020204" pitchFamily="66" charset="0"/>
            </a:endParaRPr>
          </a:p>
          <a:p>
            <a:pPr lvl="2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GB" altLang="en-US" sz="1800" dirty="0">
                <a:latin typeface="Comic Sans MS" panose="030F0702030302020204" pitchFamily="66" charset="0"/>
              </a:rPr>
              <a:t> Energy</a:t>
            </a:r>
          </a:p>
          <a:p>
            <a:pPr lvl="2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GB" altLang="en-US" sz="1800" dirty="0">
                <a:latin typeface="Comic Sans MS" panose="030F0702030302020204" pitchFamily="66" charset="0"/>
              </a:rPr>
              <a:t> Choices</a:t>
            </a:r>
          </a:p>
          <a:p>
            <a:pPr lvl="2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GB" altLang="en-US" sz="1800" dirty="0">
                <a:latin typeface="Comic Sans MS" panose="030F0702030302020204" pitchFamily="66" charset="0"/>
              </a:rPr>
              <a:t> Special places</a:t>
            </a:r>
          </a:p>
        </p:txBody>
      </p:sp>
    </p:spTree>
    <p:extLst>
      <p:ext uri="{BB962C8B-B14F-4D97-AF65-F5344CB8AC3E}">
        <p14:creationId xmlns:p14="http://schemas.microsoft.com/office/powerpoint/2010/main" val="502358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88640"/>
            <a:ext cx="691276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>
                <a:latin typeface="Comic Sans MS" panose="030F0702030302020204" pitchFamily="66" charset="0"/>
              </a:rPr>
              <a:t>Super Learners</a:t>
            </a:r>
          </a:p>
          <a:p>
            <a:endParaRPr lang="en-GB" sz="3200" u="sng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 panose="030F0702030302020204" pitchFamily="66" charset="0"/>
              </a:rPr>
              <a:t>Whole school focus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 panose="030F0702030302020204" pitchFamily="66" charset="0"/>
              </a:rPr>
              <a:t>Mistakes are good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 panose="030F0702030302020204" pitchFamily="66" charset="0"/>
              </a:rPr>
              <a:t>Growth mind-set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 panose="030F0702030302020204" pitchFamily="66" charset="0"/>
              </a:rPr>
              <a:t>Instead of saying/try thinking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 panose="030F0702030302020204" pitchFamily="66" charset="0"/>
              </a:rPr>
              <a:t>Resilience 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 panose="030F0702030302020204" pitchFamily="66" charset="0"/>
              </a:rPr>
              <a:t>Reinforce at home</a:t>
            </a:r>
          </a:p>
        </p:txBody>
      </p:sp>
      <p:pic>
        <p:nvPicPr>
          <p:cNvPr id="3" name="Picture 2" descr="Image result for superpower learner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0"/>
          <a:stretch/>
        </p:blipFill>
        <p:spPr bwMode="auto">
          <a:xfrm>
            <a:off x="4499992" y="2276872"/>
            <a:ext cx="4441020" cy="180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899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690</Words>
  <Application>Microsoft Office PowerPoint</Application>
  <PresentationFormat>On-screen Show (4:3)</PresentationFormat>
  <Paragraphs>170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Comic Sans MS</vt:lpstr>
      <vt:lpstr>Wingdings 2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Online Safety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J Campbell</cp:lastModifiedBy>
  <cp:revision>51</cp:revision>
  <dcterms:created xsi:type="dcterms:W3CDTF">2014-09-13T21:51:24Z</dcterms:created>
  <dcterms:modified xsi:type="dcterms:W3CDTF">2020-09-18T15:48:42Z</dcterms:modified>
</cp:coreProperties>
</file>