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7" r:id="rId5"/>
    <p:sldId id="268" r:id="rId6"/>
    <p:sldId id="270" r:id="rId7"/>
    <p:sldId id="261" r:id="rId8"/>
    <p:sldId id="269" r:id="rId9"/>
    <p:sldId id="258" r:id="rId10"/>
    <p:sldId id="259" r:id="rId11"/>
    <p:sldId id="271" r:id="rId12"/>
    <p:sldId id="267" r:id="rId13"/>
    <p:sldId id="262" r:id="rId14"/>
    <p:sldId id="272" r:id="rId15"/>
    <p:sldId id="265" r:id="rId16"/>
    <p:sldId id="274" r:id="rId17"/>
    <p:sldId id="273" r:id="rId18"/>
    <p:sldId id="276" r:id="rId19"/>
    <p:sldId id="275"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FC3B1-6458-4C42-B2D9-79F3A7676D19}" v="313" dt="2020-09-17T06:57:34.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85" autoAdjust="0"/>
    <p:restoredTop sz="86470" autoAdjust="0"/>
  </p:normalViewPr>
  <p:slideViewPr>
    <p:cSldViewPr>
      <p:cViewPr varScale="1">
        <p:scale>
          <a:sx n="67" d="100"/>
          <a:sy n="67" d="100"/>
        </p:scale>
        <p:origin x="1050" y="60"/>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7032, head" userId="10033fff8bc6576e" providerId="None" clId="Web-{3F3FC3B1-6458-4C42-B2D9-79F3A7676D19}"/>
    <pc:docChg chg="modSld">
      <pc:chgData name="7032, head" userId="10033fff8bc6576e" providerId="None" clId="Web-{3F3FC3B1-6458-4C42-B2D9-79F3A7676D19}" dt="2020-09-17T06:57:34.471" v="309" actId="20577"/>
      <pc:docMkLst>
        <pc:docMk/>
      </pc:docMkLst>
      <pc:sldChg chg="modSp">
        <pc:chgData name="7032, head" userId="10033fff8bc6576e" providerId="None" clId="Web-{3F3FC3B1-6458-4C42-B2D9-79F3A7676D19}" dt="2020-09-17T06:57:34.468" v="308" actId="20577"/>
        <pc:sldMkLst>
          <pc:docMk/>
          <pc:sldMk cId="0" sldId="258"/>
        </pc:sldMkLst>
        <pc:spChg chg="mod">
          <ac:chgData name="7032, head" userId="10033fff8bc6576e" providerId="None" clId="Web-{3F3FC3B1-6458-4C42-B2D9-79F3A7676D19}" dt="2020-09-17T06:57:34.468" v="308" actId="20577"/>
          <ac:spMkLst>
            <pc:docMk/>
            <pc:sldMk cId="0" sldId="258"/>
            <ac:spMk id="3" creationId="{00000000-0000-0000-0000-000000000000}"/>
          </ac:spMkLst>
        </pc:spChg>
      </pc:sldChg>
      <pc:sldChg chg="modSp">
        <pc:chgData name="7032, head" userId="10033fff8bc6576e" providerId="None" clId="Web-{3F3FC3B1-6458-4C42-B2D9-79F3A7676D19}" dt="2020-09-17T06:52:36.050" v="235" actId="20577"/>
        <pc:sldMkLst>
          <pc:docMk/>
          <pc:sldMk cId="0" sldId="263"/>
        </pc:sldMkLst>
        <pc:spChg chg="mod">
          <ac:chgData name="7032, head" userId="10033fff8bc6576e" providerId="None" clId="Web-{3F3FC3B1-6458-4C42-B2D9-79F3A7676D19}" dt="2020-09-17T06:52:36.050" v="235" actId="20577"/>
          <ac:spMkLst>
            <pc:docMk/>
            <pc:sldMk cId="0" sldId="263"/>
            <ac:spMk id="3" creationId="{00000000-0000-0000-0000-000000000000}"/>
          </ac:spMkLst>
        </pc:spChg>
      </pc:sldChg>
      <pc:sldChg chg="modSp">
        <pc:chgData name="7032, head" userId="10033fff8bc6576e" providerId="None" clId="Web-{3F3FC3B1-6458-4C42-B2D9-79F3A7676D19}" dt="2020-09-17T06:49:08.906" v="129" actId="20577"/>
        <pc:sldMkLst>
          <pc:docMk/>
          <pc:sldMk cId="0" sldId="267"/>
        </pc:sldMkLst>
        <pc:spChg chg="mod">
          <ac:chgData name="7032, head" userId="10033fff8bc6576e" providerId="None" clId="Web-{3F3FC3B1-6458-4C42-B2D9-79F3A7676D19}" dt="2020-09-17T06:49:08.906" v="129" actId="20577"/>
          <ac:spMkLst>
            <pc:docMk/>
            <pc:sldMk cId="0" sldId="267"/>
            <ac:spMk id="3" creationId="{00000000-0000-0000-0000-000000000000}"/>
          </ac:spMkLst>
        </pc:spChg>
      </pc:sldChg>
      <pc:sldChg chg="modSp">
        <pc:chgData name="7032, head" userId="10033fff8bc6576e" providerId="None" clId="Web-{3F3FC3B1-6458-4C42-B2D9-79F3A7676D19}" dt="2020-09-17T06:44:22.963" v="5" actId="20577"/>
        <pc:sldMkLst>
          <pc:docMk/>
          <pc:sldMk cId="1665233358" sldId="268"/>
        </pc:sldMkLst>
        <pc:spChg chg="mod">
          <ac:chgData name="7032, head" userId="10033fff8bc6576e" providerId="None" clId="Web-{3F3FC3B1-6458-4C42-B2D9-79F3A7676D19}" dt="2020-09-17T06:44:22.963" v="5" actId="20577"/>
          <ac:spMkLst>
            <pc:docMk/>
            <pc:sldMk cId="1665233358" sldId="268"/>
            <ac:spMk id="5" creationId="{00000000-0000-0000-0000-000000000000}"/>
          </ac:spMkLst>
        </pc:spChg>
      </pc:sldChg>
      <pc:sldChg chg="modSp">
        <pc:chgData name="7032, head" userId="10033fff8bc6576e" providerId="None" clId="Web-{3F3FC3B1-6458-4C42-B2D9-79F3A7676D19}" dt="2020-09-17T06:46:05.230" v="81" actId="20577"/>
        <pc:sldMkLst>
          <pc:docMk/>
          <pc:sldMk cId="2799539387" sldId="269"/>
        </pc:sldMkLst>
        <pc:spChg chg="mod">
          <ac:chgData name="7032, head" userId="10033fff8bc6576e" providerId="None" clId="Web-{3F3FC3B1-6458-4C42-B2D9-79F3A7676D19}" dt="2020-09-17T06:46:05.230" v="81" actId="20577"/>
          <ac:spMkLst>
            <pc:docMk/>
            <pc:sldMk cId="2799539387" sldId="269"/>
            <ac:spMk id="3" creationId="{00000000-0000-0000-0000-000000000000}"/>
          </ac:spMkLst>
        </pc:spChg>
      </pc:sldChg>
      <pc:sldChg chg="modSp">
        <pc:chgData name="7032, head" userId="10033fff8bc6576e" providerId="None" clId="Web-{3F3FC3B1-6458-4C42-B2D9-79F3A7676D19}" dt="2020-09-17T06:45:20.057" v="47" actId="20577"/>
        <pc:sldMkLst>
          <pc:docMk/>
          <pc:sldMk cId="3948159" sldId="270"/>
        </pc:sldMkLst>
        <pc:spChg chg="mod">
          <ac:chgData name="7032, head" userId="10033fff8bc6576e" providerId="None" clId="Web-{3F3FC3B1-6458-4C42-B2D9-79F3A7676D19}" dt="2020-09-17T06:45:20.057" v="47" actId="20577"/>
          <ac:spMkLst>
            <pc:docMk/>
            <pc:sldMk cId="3948159" sldId="270"/>
            <ac:spMk id="3" creationId="{00000000-0000-0000-0000-000000000000}"/>
          </ac:spMkLst>
        </pc:spChg>
      </pc:sldChg>
      <pc:sldChg chg="modSp">
        <pc:chgData name="7032, head" userId="10033fff8bc6576e" providerId="None" clId="Web-{3F3FC3B1-6458-4C42-B2D9-79F3A7676D19}" dt="2020-09-17T06:52:07.227" v="230" actId="14100"/>
        <pc:sldMkLst>
          <pc:docMk/>
          <pc:sldMk cId="1870996505" sldId="275"/>
        </pc:sldMkLst>
        <pc:spChg chg="mod">
          <ac:chgData name="7032, head" userId="10033fff8bc6576e" providerId="None" clId="Web-{3F3FC3B1-6458-4C42-B2D9-79F3A7676D19}" dt="2020-09-17T06:52:07.227" v="230" actId="14100"/>
          <ac:spMkLst>
            <pc:docMk/>
            <pc:sldMk cId="1870996505"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89647-752C-4D62-B22F-268690CCA74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89647-752C-4D62-B22F-268690CCA74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89647-752C-4D62-B22F-268690CCA740}"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89647-752C-4D62-B22F-268690CCA740}"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89647-752C-4D62-B22F-268690CCA740}"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89647-752C-4D62-B22F-268690CCA740}"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89647-752C-4D62-B22F-268690CCA740}" type="datetimeFigureOut">
              <a:rPr lang="en-US" smtClean="0"/>
              <a:pPr/>
              <a:t>9/18/2020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88F0-ACD0-4558-AA50-8CC28FDEA2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618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9372533"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05338" y="2852936"/>
            <a:ext cx="7200800" cy="1944216"/>
          </a:xfrm>
        </p:spPr>
        <p:txBody>
          <a:bodyPr>
            <a:normAutofit fontScale="90000"/>
          </a:bodyPr>
          <a:lstStyle/>
          <a:p>
            <a:r>
              <a:rPr lang="en-GB" dirty="0">
                <a:latin typeface="Comic Sans MS" pitchFamily="66" charset="0"/>
              </a:rPr>
              <a:t/>
            </a:r>
            <a:br>
              <a:rPr lang="en-GB" dirty="0">
                <a:latin typeface="Comic Sans MS" pitchFamily="66" charset="0"/>
              </a:rPr>
            </a:br>
            <a:r>
              <a:rPr lang="en-GB" sz="8800" dirty="0">
                <a:latin typeface="Kristen ITC" panose="03050502040202030202" pitchFamily="66" charset="0"/>
              </a:rPr>
              <a:t>Welcome to Year 4</a:t>
            </a:r>
            <a:endParaRPr lang="en-US" sz="8800" dirty="0">
              <a:latin typeface="Kristen ITC" panose="03050502040202030202" pitchFamily="66" charset="0"/>
            </a:endParaRPr>
          </a:p>
        </p:txBody>
      </p:sp>
      <p:sp>
        <p:nvSpPr>
          <p:cNvPr id="3" name="Subtitle 2"/>
          <p:cNvSpPr>
            <a:spLocks noGrp="1"/>
          </p:cNvSpPr>
          <p:nvPr>
            <p:ph type="subTitle" idx="1"/>
          </p:nvPr>
        </p:nvSpPr>
        <p:spPr>
          <a:xfrm>
            <a:off x="1501382" y="4293096"/>
            <a:ext cx="6008712" cy="2160240"/>
          </a:xfrm>
        </p:spPr>
        <p:txBody>
          <a:bodyPr>
            <a:noAutofit/>
          </a:bodyPr>
          <a:lstStyle/>
          <a:p>
            <a:endParaRPr lang="en-GB" sz="4800" b="1" dirty="0"/>
          </a:p>
          <a:p>
            <a:r>
              <a:rPr lang="en-GB" sz="9600" b="1" dirty="0">
                <a:latin typeface="Kristen ITC" panose="03050502040202030202" pitchFamily="66" charset="0"/>
              </a:rPr>
              <a:t>2020/21</a:t>
            </a:r>
            <a:endParaRPr lang="en-US" sz="9600" b="1" dirty="0">
              <a:latin typeface="Kristen ITC" panose="03050502040202030202"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293" y="-26572"/>
            <a:ext cx="3998368" cy="5191102"/>
          </a:xfrm>
          <a:prstGeom prst="rect">
            <a:avLst/>
          </a:prstGeom>
        </p:spPr>
      </p:pic>
      <p:sp>
        <p:nvSpPr>
          <p:cNvPr id="2" name="Title 1"/>
          <p:cNvSpPr>
            <a:spLocks noGrp="1"/>
          </p:cNvSpPr>
          <p:nvPr>
            <p:ph type="title"/>
          </p:nvPr>
        </p:nvSpPr>
        <p:spPr>
          <a:xfrm>
            <a:off x="-1764704" y="260648"/>
            <a:ext cx="8229600" cy="1143000"/>
          </a:xfrm>
        </p:spPr>
        <p:txBody>
          <a:bodyPr/>
          <a:lstStyle/>
          <a:p>
            <a:pPr algn="r"/>
            <a:r>
              <a:rPr lang="en-US" b="1" dirty="0">
                <a:latin typeface="Kristen ITC" panose="03050502040202030202" pitchFamily="66" charset="0"/>
              </a:rPr>
              <a:t>RE</a:t>
            </a:r>
          </a:p>
        </p:txBody>
      </p:sp>
      <p:sp>
        <p:nvSpPr>
          <p:cNvPr id="3" name="Content Placeholder 2"/>
          <p:cNvSpPr>
            <a:spLocks noGrp="1"/>
          </p:cNvSpPr>
          <p:nvPr>
            <p:ph idx="1"/>
          </p:nvPr>
        </p:nvSpPr>
        <p:spPr>
          <a:xfrm>
            <a:off x="1648272" y="1327128"/>
            <a:ext cx="8229600" cy="5157192"/>
          </a:xfrm>
        </p:spPr>
        <p:txBody>
          <a:bodyPr>
            <a:normAutofit fontScale="85000" lnSpcReduction="20000"/>
          </a:bodyPr>
          <a:lstStyle/>
          <a:p>
            <a:pPr marL="0" indent="0" algn="ctr">
              <a:buNone/>
            </a:pPr>
            <a:r>
              <a:rPr lang="en-GB" sz="2800" b="1" dirty="0">
                <a:latin typeface="Kristen ITC" panose="03050502040202030202" pitchFamily="66" charset="0"/>
              </a:rPr>
              <a:t>Autumn Term</a:t>
            </a:r>
          </a:p>
          <a:p>
            <a:pPr algn="ctr">
              <a:buFont typeface="Courier New" panose="02070309020205020404" pitchFamily="49" charset="0"/>
              <a:buChar char="o"/>
            </a:pPr>
            <a:r>
              <a:rPr lang="en-GB" sz="2800" dirty="0">
                <a:latin typeface="Kristen ITC" panose="03050502040202030202" pitchFamily="66" charset="0"/>
              </a:rPr>
              <a:t>People</a:t>
            </a:r>
          </a:p>
          <a:p>
            <a:pPr algn="ctr">
              <a:buFont typeface="Courier New" panose="02070309020205020404" pitchFamily="49" charset="0"/>
              <a:buChar char="o"/>
            </a:pPr>
            <a:r>
              <a:rPr lang="en-GB" sz="2800" dirty="0">
                <a:latin typeface="Kristen ITC" panose="03050502040202030202" pitchFamily="66" charset="0"/>
              </a:rPr>
              <a:t>Called</a:t>
            </a:r>
          </a:p>
          <a:p>
            <a:pPr algn="ctr">
              <a:buFont typeface="Courier New" panose="02070309020205020404" pitchFamily="49" charset="0"/>
              <a:buChar char="o"/>
            </a:pPr>
            <a:r>
              <a:rPr lang="en-GB" sz="2800" dirty="0">
                <a:latin typeface="Kristen ITC" panose="03050502040202030202" pitchFamily="66" charset="0"/>
              </a:rPr>
              <a:t>Gift</a:t>
            </a:r>
          </a:p>
          <a:p>
            <a:pPr marL="0" indent="0" algn="ctr">
              <a:buNone/>
            </a:pPr>
            <a:endParaRPr lang="en-GB" sz="2800" dirty="0">
              <a:latin typeface="Kristen ITC" panose="03050502040202030202" pitchFamily="66" charset="0"/>
            </a:endParaRPr>
          </a:p>
          <a:p>
            <a:pPr marL="0" indent="0" algn="ctr">
              <a:buNone/>
            </a:pPr>
            <a:r>
              <a:rPr lang="en-GB" sz="2800" b="1" dirty="0">
                <a:latin typeface="Kristen ITC" panose="03050502040202030202" pitchFamily="66" charset="0"/>
              </a:rPr>
              <a:t>Spring Term</a:t>
            </a:r>
          </a:p>
          <a:p>
            <a:pPr algn="ctr">
              <a:buFont typeface="Courier New" panose="02070309020205020404" pitchFamily="49" charset="0"/>
              <a:buChar char="o"/>
            </a:pPr>
            <a:r>
              <a:rPr lang="en-GB" sz="2800" dirty="0">
                <a:latin typeface="Kristen ITC" panose="03050502040202030202" pitchFamily="66" charset="0"/>
              </a:rPr>
              <a:t>Community</a:t>
            </a:r>
          </a:p>
          <a:p>
            <a:pPr algn="ctr">
              <a:buFont typeface="Courier New" panose="02070309020205020404" pitchFamily="49" charset="0"/>
              <a:buChar char="o"/>
            </a:pPr>
            <a:r>
              <a:rPr lang="en-GB" sz="2800" dirty="0">
                <a:latin typeface="Kristen ITC" panose="03050502040202030202" pitchFamily="66" charset="0"/>
              </a:rPr>
              <a:t>Giving and receiving</a:t>
            </a:r>
          </a:p>
          <a:p>
            <a:pPr algn="ctr">
              <a:buFont typeface="Courier New" panose="02070309020205020404" pitchFamily="49" charset="0"/>
              <a:buChar char="o"/>
            </a:pPr>
            <a:r>
              <a:rPr lang="en-GB" sz="2800" dirty="0">
                <a:latin typeface="Kristen ITC" panose="03050502040202030202" pitchFamily="66" charset="0"/>
              </a:rPr>
              <a:t>Self-Discipline</a:t>
            </a:r>
          </a:p>
          <a:p>
            <a:pPr algn="ctr">
              <a:buFont typeface="Courier New" panose="02070309020205020404" pitchFamily="49" charset="0"/>
              <a:buChar char="o"/>
            </a:pPr>
            <a:endParaRPr lang="en-GB" sz="2800" dirty="0">
              <a:latin typeface="Kristen ITC" panose="03050502040202030202" pitchFamily="66" charset="0"/>
            </a:endParaRPr>
          </a:p>
          <a:p>
            <a:pPr marL="0" indent="0" algn="ctr">
              <a:buNone/>
            </a:pPr>
            <a:r>
              <a:rPr lang="en-GB" sz="2800" b="1" dirty="0">
                <a:latin typeface="Kristen ITC" panose="03050502040202030202" pitchFamily="66" charset="0"/>
              </a:rPr>
              <a:t>Summer Term</a:t>
            </a:r>
          </a:p>
          <a:p>
            <a:pPr algn="ctr">
              <a:buFont typeface="Courier New" panose="02070309020205020404" pitchFamily="49" charset="0"/>
              <a:buChar char="o"/>
            </a:pPr>
            <a:r>
              <a:rPr lang="en-GB" sz="2800" dirty="0">
                <a:latin typeface="Kristen ITC" panose="03050502040202030202" pitchFamily="66" charset="0"/>
              </a:rPr>
              <a:t>New life</a:t>
            </a:r>
          </a:p>
          <a:p>
            <a:pPr algn="ctr">
              <a:buFont typeface="Courier New" panose="02070309020205020404" pitchFamily="49" charset="0"/>
              <a:buChar char="o"/>
            </a:pPr>
            <a:r>
              <a:rPr lang="en-GB" sz="2800" dirty="0">
                <a:latin typeface="Kristen ITC" panose="03050502040202030202" pitchFamily="66" charset="0"/>
              </a:rPr>
              <a:t>Building bridges</a:t>
            </a:r>
          </a:p>
          <a:p>
            <a:pPr algn="ctr">
              <a:buFont typeface="Courier New" panose="02070309020205020404" pitchFamily="49" charset="0"/>
              <a:buChar char="o"/>
            </a:pPr>
            <a:r>
              <a:rPr lang="en-GB" sz="2800" dirty="0">
                <a:latin typeface="Kristen ITC" panose="03050502040202030202" pitchFamily="66" charset="0"/>
              </a:rPr>
              <a:t>God’s People</a:t>
            </a:r>
          </a:p>
          <a:p>
            <a:pPr marL="0" indent="0" algn="r">
              <a:buNone/>
            </a:pPr>
            <a:endParaRPr lang="en-US" sz="2800" dirty="0">
              <a:latin typeface="Kristen ITC" panose="03050502040202030202"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child playing hopscotch">
            <a:extLst>
              <a:ext uri="{FF2B5EF4-FFF2-40B4-BE49-F238E27FC236}">
                <a16:creationId xmlns:a16="http://schemas.microsoft.com/office/drawing/2014/main" id="{FE6B86E8-D42F-4D00-84C5-AABA70C58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642" y="238336"/>
            <a:ext cx="2952189" cy="2348879"/>
          </a:xfrm>
          <a:prstGeom prst="rect">
            <a:avLst/>
          </a:prstGeom>
        </p:spPr>
      </p:pic>
      <p:sp>
        <p:nvSpPr>
          <p:cNvPr id="2" name="Title 1"/>
          <p:cNvSpPr txBox="1">
            <a:spLocks/>
          </p:cNvSpPr>
          <p:nvPr/>
        </p:nvSpPr>
        <p:spPr>
          <a:xfrm>
            <a:off x="-1620688" y="40466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Daily Routines</a:t>
            </a:r>
            <a:endParaRPr lang="en-US" b="1" dirty="0">
              <a:latin typeface="Kristen ITC" panose="03050502040202030202" pitchFamily="66" charset="0"/>
            </a:endParaRPr>
          </a:p>
        </p:txBody>
      </p:sp>
      <p:sp>
        <p:nvSpPr>
          <p:cNvPr id="3" name="TextBox 2"/>
          <p:cNvSpPr txBox="1"/>
          <p:nvPr/>
        </p:nvSpPr>
        <p:spPr>
          <a:xfrm>
            <a:off x="395536" y="1713992"/>
            <a:ext cx="7992888" cy="4154984"/>
          </a:xfrm>
          <a:prstGeom prst="rect">
            <a:avLst/>
          </a:prstGeom>
          <a:noFill/>
        </p:spPr>
        <p:txBody>
          <a:bodyPr wrap="square" rtlCol="0">
            <a:spAutoFit/>
          </a:bodyPr>
          <a:lstStyle/>
          <a:p>
            <a:pPr marL="285750" indent="-285750">
              <a:buFont typeface="Courier New" panose="02070309020205020404" pitchFamily="49" charset="0"/>
              <a:buChar char="o"/>
            </a:pPr>
            <a:r>
              <a:rPr lang="en-GB" sz="2400" dirty="0">
                <a:latin typeface="Kristen ITC" panose="03050502040202030202" pitchFamily="66" charset="0"/>
              </a:rPr>
              <a:t>A warm, waterproof coat should</a:t>
            </a:r>
          </a:p>
          <a:p>
            <a:r>
              <a:rPr lang="en-GB" sz="2400" dirty="0">
                <a:latin typeface="Kristen ITC" panose="03050502040202030202" pitchFamily="66" charset="0"/>
              </a:rPr>
              <a:t>   be brought into school every day.</a:t>
            </a:r>
          </a:p>
          <a:p>
            <a:pPr marL="285750" indent="-285750">
              <a:buFont typeface="Courier New" panose="02070309020205020404" pitchFamily="49" charset="0"/>
              <a:buChar char="o"/>
            </a:pPr>
            <a:r>
              <a:rPr lang="en-GB" sz="2400" dirty="0">
                <a:latin typeface="Kristen ITC" panose="03050502040202030202" pitchFamily="66" charset="0"/>
              </a:rPr>
              <a:t>Water bottle with a sports top.</a:t>
            </a:r>
          </a:p>
          <a:p>
            <a:pPr marL="285750" indent="-285750">
              <a:buFont typeface="Courier New" panose="02070309020205020404" pitchFamily="49" charset="0"/>
              <a:buChar char="o"/>
            </a:pPr>
            <a:r>
              <a:rPr lang="en-GB" sz="2400" dirty="0">
                <a:latin typeface="Kristen ITC" panose="03050502040202030202" pitchFamily="66" charset="0"/>
              </a:rPr>
              <a:t>Fruit.</a:t>
            </a:r>
          </a:p>
          <a:p>
            <a:pPr marL="285750" indent="-285750">
              <a:buFont typeface="Courier New" panose="02070309020205020404" pitchFamily="49" charset="0"/>
              <a:buChar char="o"/>
            </a:pPr>
            <a:r>
              <a:rPr lang="en-GB" sz="2400" dirty="0">
                <a:latin typeface="Kristen ITC" panose="03050502040202030202" pitchFamily="66" charset="0"/>
              </a:rPr>
              <a:t>Packed lunch (if not having a school dinner).</a:t>
            </a:r>
          </a:p>
          <a:p>
            <a:pPr marL="285750" indent="-285750">
              <a:buFont typeface="Courier New" panose="02070309020205020404" pitchFamily="49" charset="0"/>
              <a:buChar char="o"/>
            </a:pPr>
            <a:r>
              <a:rPr lang="en-GB" sz="2400" dirty="0">
                <a:latin typeface="Kristen ITC" panose="03050502040202030202" pitchFamily="66" charset="0"/>
              </a:rPr>
              <a:t>Children may bring in their own hand sanitiser if they wish.</a:t>
            </a:r>
          </a:p>
          <a:p>
            <a:pPr marL="285750" indent="-285750">
              <a:buFont typeface="Courier New" panose="02070309020205020404" pitchFamily="49" charset="0"/>
              <a:buChar char="o"/>
            </a:pPr>
            <a:r>
              <a:rPr lang="en-GB" sz="2400" dirty="0">
                <a:latin typeface="Kristen ITC" panose="03050502040202030202" pitchFamily="66" charset="0"/>
              </a:rPr>
              <a:t>PE kit should be brought into school on a Monday and brought home on a Friday for washing.</a:t>
            </a:r>
          </a:p>
          <a:p>
            <a:pPr marL="285750" indent="-285750">
              <a:buFont typeface="Courier New" panose="02070309020205020404" pitchFamily="49" charset="0"/>
              <a:buChar char="o"/>
            </a:pPr>
            <a:r>
              <a:rPr lang="en-GB" sz="2400" dirty="0">
                <a:latin typeface="Kristen ITC" panose="03050502040202030202" pitchFamily="66" charset="0"/>
              </a:rPr>
              <a:t>Please do not bring in any other items or bags from home.</a:t>
            </a:r>
          </a:p>
        </p:txBody>
      </p:sp>
    </p:spTree>
    <p:extLst>
      <p:ext uri="{BB962C8B-B14F-4D97-AF65-F5344CB8AC3E}">
        <p14:creationId xmlns:p14="http://schemas.microsoft.com/office/powerpoint/2010/main" val="413841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393870"/>
            <a:ext cx="4788024" cy="3450417"/>
          </a:xfrm>
          <a:prstGeom prst="rect">
            <a:avLst/>
          </a:prstGeom>
        </p:spPr>
      </p:pic>
      <p:sp>
        <p:nvSpPr>
          <p:cNvPr id="2" name="Title 1"/>
          <p:cNvSpPr>
            <a:spLocks noGrp="1"/>
          </p:cNvSpPr>
          <p:nvPr>
            <p:ph type="title"/>
          </p:nvPr>
        </p:nvSpPr>
        <p:spPr>
          <a:xfrm>
            <a:off x="-29798" y="390789"/>
            <a:ext cx="8229600" cy="1143000"/>
          </a:xfrm>
        </p:spPr>
        <p:txBody>
          <a:bodyPr>
            <a:normAutofit/>
          </a:bodyPr>
          <a:lstStyle/>
          <a:p>
            <a:r>
              <a:rPr lang="en-GB" sz="3600" b="1" dirty="0">
                <a:latin typeface="Kristen ITC" panose="03050502040202030202" pitchFamily="66" charset="0"/>
              </a:rPr>
              <a:t>School website and Home Practice</a:t>
            </a:r>
            <a:endParaRPr lang="en-US" sz="3600" b="1" dirty="0">
              <a:latin typeface="Kristen ITC" panose="03050502040202030202" pitchFamily="66" charset="0"/>
            </a:endParaRPr>
          </a:p>
        </p:txBody>
      </p:sp>
      <p:sp>
        <p:nvSpPr>
          <p:cNvPr id="3" name="Content Placeholder 2"/>
          <p:cNvSpPr>
            <a:spLocks noGrp="1"/>
          </p:cNvSpPr>
          <p:nvPr>
            <p:ph idx="1"/>
          </p:nvPr>
        </p:nvSpPr>
        <p:spPr>
          <a:xfrm>
            <a:off x="323528" y="1772816"/>
            <a:ext cx="8229600" cy="4569371"/>
          </a:xfrm>
        </p:spPr>
        <p:txBody>
          <a:bodyPr vert="horz" lIns="91440" tIns="45720" rIns="91440" bIns="45720" rtlCol="0" anchor="t">
            <a:normAutofit/>
          </a:bodyPr>
          <a:lstStyle/>
          <a:p>
            <a:pPr>
              <a:buFont typeface="Courier New" panose="02070309020205020404" pitchFamily="49" charset="0"/>
              <a:buChar char="o"/>
            </a:pPr>
            <a:r>
              <a:rPr lang="en-GB" sz="2800" dirty="0">
                <a:latin typeface="Kristen ITC" panose="03050502040202030202" pitchFamily="66" charset="0"/>
              </a:rPr>
              <a:t>Learning links can be found on the school website under ‘Parents’, ‘Home Learning Resources’. They are a safe way for your children to independently use the internet for learning purposes.</a:t>
            </a:r>
          </a:p>
          <a:p>
            <a:pPr marL="0" indent="0">
              <a:buNone/>
            </a:pPr>
            <a:endParaRPr lang="en-GB" sz="2800" dirty="0">
              <a:latin typeface="Kristen ITC" panose="03050502040202030202" pitchFamily="66" charset="0"/>
            </a:endParaRPr>
          </a:p>
          <a:p>
            <a:pPr>
              <a:buFont typeface="Courier New" panose="02070309020205020404" pitchFamily="49" charset="0"/>
              <a:buChar char="o"/>
            </a:pPr>
            <a:r>
              <a:rPr lang="en-GB" sz="2800" dirty="0">
                <a:latin typeface="Kristen ITC"/>
              </a:rPr>
              <a:t>Home Practice will be on the school </a:t>
            </a:r>
            <a:r>
              <a:rPr lang="en-GB" sz="2800">
                <a:latin typeface="Kristen ITC"/>
              </a:rPr>
              <a:t>website every Friday on the Year </a:t>
            </a:r>
            <a:r>
              <a:rPr lang="en-GB" sz="2800" dirty="0">
                <a:latin typeface="Kristen ITC"/>
              </a:rPr>
              <a:t>4 Class Page.  </a:t>
            </a: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4" y="1"/>
            <a:ext cx="7835602" cy="2420888"/>
          </a:xfrm>
          <a:prstGeom prst="rect">
            <a:avLst/>
          </a:prstGeom>
        </p:spPr>
      </p:pic>
      <p:sp>
        <p:nvSpPr>
          <p:cNvPr id="2" name="Title 1"/>
          <p:cNvSpPr>
            <a:spLocks noGrp="1"/>
          </p:cNvSpPr>
          <p:nvPr>
            <p:ph type="title"/>
          </p:nvPr>
        </p:nvSpPr>
        <p:spPr>
          <a:xfrm>
            <a:off x="2627784" y="1495425"/>
            <a:ext cx="8229600" cy="1143000"/>
          </a:xfrm>
        </p:spPr>
        <p:txBody>
          <a:bodyPr/>
          <a:lstStyle/>
          <a:p>
            <a:r>
              <a:rPr lang="en-GB" b="1" dirty="0">
                <a:latin typeface="Kristen ITC" panose="03050502040202030202" pitchFamily="66" charset="0"/>
              </a:rPr>
              <a:t>Home Practice</a:t>
            </a:r>
            <a:endParaRPr lang="en-US" b="1" dirty="0">
              <a:latin typeface="Kristen ITC" panose="03050502040202030202" pitchFamily="66" charset="0"/>
            </a:endParaRPr>
          </a:p>
        </p:txBody>
      </p:sp>
      <p:sp>
        <p:nvSpPr>
          <p:cNvPr id="3" name="Content Placeholder 2"/>
          <p:cNvSpPr>
            <a:spLocks noGrp="1"/>
          </p:cNvSpPr>
          <p:nvPr>
            <p:ph idx="1"/>
          </p:nvPr>
        </p:nvSpPr>
        <p:spPr>
          <a:xfrm>
            <a:off x="215516" y="2420889"/>
            <a:ext cx="8712968" cy="4525963"/>
          </a:xfrm>
        </p:spPr>
        <p:txBody>
          <a:bodyPr>
            <a:normAutofit lnSpcReduction="10000"/>
          </a:bodyPr>
          <a:lstStyle/>
          <a:p>
            <a:pPr>
              <a:buFont typeface="Courier New" pitchFamily="49" charset="0"/>
              <a:buChar char="o"/>
            </a:pPr>
            <a:r>
              <a:rPr lang="en-GB" sz="2600" dirty="0">
                <a:latin typeface="Kristen ITC" panose="03050502040202030202" pitchFamily="66" charset="0"/>
              </a:rPr>
              <a:t>Will be on the school website on a Friday and will usually comprise:</a:t>
            </a:r>
          </a:p>
          <a:p>
            <a:pPr>
              <a:buFont typeface="Courier New" pitchFamily="49" charset="0"/>
              <a:buChar char="o"/>
            </a:pPr>
            <a:r>
              <a:rPr lang="en-GB" sz="2600" dirty="0">
                <a:latin typeface="Kristen ITC" panose="03050502040202030202" pitchFamily="66" charset="0"/>
              </a:rPr>
              <a:t>Reading (20 minutes every night)</a:t>
            </a:r>
          </a:p>
          <a:p>
            <a:pPr>
              <a:buFont typeface="Courier New" pitchFamily="49" charset="0"/>
              <a:buChar char="o"/>
            </a:pPr>
            <a:r>
              <a:rPr lang="en-GB" sz="2600" dirty="0">
                <a:latin typeface="Kristen ITC" panose="03050502040202030202" pitchFamily="66" charset="0"/>
              </a:rPr>
              <a:t>Spelling practice </a:t>
            </a:r>
          </a:p>
          <a:p>
            <a:pPr>
              <a:buFont typeface="Courier New" pitchFamily="49" charset="0"/>
              <a:buChar char="o"/>
            </a:pPr>
            <a:r>
              <a:rPr lang="en-GB" sz="2600" dirty="0">
                <a:latin typeface="Kristen ITC" panose="03050502040202030202" pitchFamily="66" charset="0"/>
              </a:rPr>
              <a:t>Times tables practice (your child should know their individual target)</a:t>
            </a:r>
          </a:p>
          <a:p>
            <a:pPr>
              <a:buFont typeface="Courier New" pitchFamily="49" charset="0"/>
              <a:buChar char="o"/>
            </a:pPr>
            <a:r>
              <a:rPr lang="en-GB" sz="2600" dirty="0">
                <a:latin typeface="Kristen ITC" panose="03050502040202030202" pitchFamily="66" charset="0"/>
              </a:rPr>
              <a:t>A </a:t>
            </a:r>
            <a:r>
              <a:rPr lang="en-GB" sz="2600">
                <a:latin typeface="Kristen ITC" panose="03050502040202030202" pitchFamily="66" charset="0"/>
              </a:rPr>
              <a:t>maths and / or a </a:t>
            </a:r>
            <a:r>
              <a:rPr lang="en-GB" sz="2600" dirty="0">
                <a:latin typeface="Kristen ITC" panose="03050502040202030202" pitchFamily="66" charset="0"/>
              </a:rPr>
              <a:t>multiplication challenge set on </a:t>
            </a:r>
            <a:r>
              <a:rPr lang="en-GB" sz="2600" dirty="0" err="1">
                <a:latin typeface="Kristen ITC" panose="03050502040202030202" pitchFamily="66" charset="0"/>
              </a:rPr>
              <a:t>Sumdog</a:t>
            </a:r>
            <a:endParaRPr lang="en-GB" sz="2600" dirty="0">
              <a:latin typeface="Kristen ITC" panose="03050502040202030202" pitchFamily="66" charset="0"/>
            </a:endParaRPr>
          </a:p>
          <a:p>
            <a:pPr>
              <a:buFont typeface="Courier New" pitchFamily="49" charset="0"/>
              <a:buChar char="o"/>
            </a:pPr>
            <a:r>
              <a:rPr lang="en-GB" sz="2600" dirty="0">
                <a:latin typeface="Kristen ITC" panose="03050502040202030202" pitchFamily="66" charset="0"/>
              </a:rPr>
              <a:t>A spelling challenge set on </a:t>
            </a:r>
            <a:r>
              <a:rPr lang="en-GB" sz="2600" dirty="0" err="1">
                <a:latin typeface="Kristen ITC" panose="03050502040202030202" pitchFamily="66" charset="0"/>
              </a:rPr>
              <a:t>Sumdog</a:t>
            </a:r>
            <a:endParaRPr lang="en-GB" sz="2600" dirty="0">
              <a:latin typeface="Kristen ITC" panose="03050502040202030202" pitchFamily="66" charset="0"/>
            </a:endParaRPr>
          </a:p>
          <a:p>
            <a:pPr>
              <a:buFont typeface="Courier New" pitchFamily="49" charset="0"/>
              <a:buChar char="o"/>
            </a:pPr>
            <a:r>
              <a:rPr lang="en-GB" sz="2600" dirty="0">
                <a:latin typeface="Kristen ITC" panose="03050502040202030202" pitchFamily="66" charset="0"/>
              </a:rPr>
              <a:t>A grammar / punctuation challenge set on </a:t>
            </a:r>
            <a:r>
              <a:rPr lang="en-GB" sz="2600" dirty="0" err="1">
                <a:latin typeface="Kristen ITC" panose="03050502040202030202" pitchFamily="66" charset="0"/>
              </a:rPr>
              <a:t>Sumdog</a:t>
            </a:r>
            <a:endParaRPr lang="en-GB" sz="2600" dirty="0">
              <a:latin typeface="Kristen ITC" panose="03050502040202030202" pitchFamily="66" charset="0"/>
            </a:endParaRPr>
          </a:p>
          <a:p>
            <a:pPr>
              <a:buNone/>
            </a:pPr>
            <a:endParaRPr lang="en-US" sz="2800" dirty="0">
              <a:latin typeface="Kristen ITC" panose="03050502040202030202"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98" y="39078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latin typeface="Kristen ITC" panose="03050502040202030202" pitchFamily="66" charset="0"/>
              </a:rPr>
              <a:t>Online Safety</a:t>
            </a:r>
            <a:endParaRPr lang="en-US" sz="3600" b="1" dirty="0">
              <a:latin typeface="Kristen ITC" panose="03050502040202030202" pitchFamily="66" charset="0"/>
            </a:endParaRPr>
          </a:p>
        </p:txBody>
      </p:sp>
      <p:sp>
        <p:nvSpPr>
          <p:cNvPr id="3" name="TextBox 2"/>
          <p:cNvSpPr txBox="1"/>
          <p:nvPr/>
        </p:nvSpPr>
        <p:spPr>
          <a:xfrm>
            <a:off x="323528" y="1916832"/>
            <a:ext cx="7992888" cy="369332"/>
          </a:xfrm>
          <a:prstGeom prst="rect">
            <a:avLst/>
          </a:prstGeom>
          <a:noFill/>
        </p:spPr>
        <p:txBody>
          <a:bodyPr wrap="square" rtlCol="0">
            <a:spAutoFit/>
          </a:bodyPr>
          <a:lstStyle/>
          <a:p>
            <a:endParaRPr lang="en-GB" dirty="0"/>
          </a:p>
        </p:txBody>
      </p:sp>
      <p:pic>
        <p:nvPicPr>
          <p:cNvPr id="4" name="Picture 3"/>
          <p:cNvPicPr>
            <a:picLocks noChangeAspect="1"/>
          </p:cNvPicPr>
          <p:nvPr/>
        </p:nvPicPr>
        <p:blipFill>
          <a:blip r:embed="rId2" cstate="print"/>
          <a:stretch>
            <a:fillRect/>
          </a:stretch>
        </p:blipFill>
        <p:spPr>
          <a:xfrm>
            <a:off x="5206431" y="1322379"/>
            <a:ext cx="3816423" cy="4933422"/>
          </a:xfrm>
          <a:prstGeom prst="rect">
            <a:avLst/>
          </a:prstGeom>
        </p:spPr>
      </p:pic>
      <p:sp>
        <p:nvSpPr>
          <p:cNvPr id="5" name="Rectangle 4"/>
          <p:cNvSpPr/>
          <p:nvPr/>
        </p:nvSpPr>
        <p:spPr>
          <a:xfrm>
            <a:off x="179512" y="1340768"/>
            <a:ext cx="5256584" cy="4401205"/>
          </a:xfrm>
          <a:prstGeom prst="rect">
            <a:avLst/>
          </a:prstGeom>
        </p:spPr>
        <p:txBody>
          <a:bodyPr wrap="square">
            <a:spAutoFit/>
          </a:bodyPr>
          <a:lstStyle/>
          <a:p>
            <a:r>
              <a:rPr lang="en-GB" sz="2000" dirty="0">
                <a:latin typeface="Kristen ITC" panose="03050502040202030202" pitchFamily="66" charset="0"/>
              </a:rPr>
              <a:t>E-safety is taught in school.  This will help to keep your child safe online.</a:t>
            </a:r>
          </a:p>
          <a:p>
            <a:endParaRPr lang="en-GB" sz="2000" dirty="0">
              <a:latin typeface="Kristen ITC" panose="03050502040202030202" pitchFamily="66" charset="0"/>
            </a:endParaRPr>
          </a:p>
          <a:p>
            <a:r>
              <a:rPr lang="en-GB" sz="2000" dirty="0">
                <a:latin typeface="Kristen ITC" panose="03050502040202030202" pitchFamily="66" charset="0"/>
              </a:rPr>
              <a:t>We follow the SMART e-safety rules.</a:t>
            </a:r>
          </a:p>
          <a:p>
            <a:endParaRPr lang="en-GB" sz="2000" dirty="0">
              <a:latin typeface="Kristen ITC" panose="03050502040202030202" pitchFamily="66" charset="0"/>
            </a:endParaRPr>
          </a:p>
          <a:p>
            <a:r>
              <a:rPr lang="en-GB" sz="2000" dirty="0">
                <a:latin typeface="Kristen ITC" panose="03050502040202030202" pitchFamily="66" charset="0"/>
              </a:rPr>
              <a:t>In Year 4 our lessons will cover:</a:t>
            </a:r>
          </a:p>
          <a:p>
            <a:pPr marL="457200" indent="-457200">
              <a:buFont typeface="Courier New" panose="02070309020205020404" pitchFamily="49" charset="0"/>
              <a:buChar char="o"/>
            </a:pPr>
            <a:r>
              <a:rPr lang="en-GB" sz="2000" dirty="0">
                <a:latin typeface="Kristen ITC" panose="03050502040202030202" pitchFamily="66" charset="0"/>
              </a:rPr>
              <a:t>What it means to be responsible and respectful offline and online</a:t>
            </a:r>
          </a:p>
          <a:p>
            <a:pPr marL="457200" indent="-457200">
              <a:buFont typeface="Courier New" panose="02070309020205020404" pitchFamily="49" charset="0"/>
              <a:buChar char="o"/>
            </a:pPr>
            <a:r>
              <a:rPr lang="en-GB" sz="2000" dirty="0">
                <a:latin typeface="Kristen ITC" panose="03050502040202030202" pitchFamily="66" charset="0"/>
              </a:rPr>
              <a:t>How to protect themselves from online identity theft</a:t>
            </a:r>
          </a:p>
          <a:p>
            <a:pPr marL="457200" indent="-457200">
              <a:buFont typeface="Courier New" panose="02070309020205020404" pitchFamily="49" charset="0"/>
              <a:buChar char="o"/>
            </a:pPr>
            <a:r>
              <a:rPr lang="en-GB" sz="2000" dirty="0">
                <a:latin typeface="Kristen ITC" panose="03050502040202030202" pitchFamily="66" charset="0"/>
              </a:rPr>
              <a:t>What to do if something worries or upsets them online</a:t>
            </a:r>
          </a:p>
          <a:p>
            <a:pPr marL="457200" indent="-457200">
              <a:buFont typeface="Courier New" panose="02070309020205020404" pitchFamily="49" charset="0"/>
              <a:buChar char="o"/>
            </a:pPr>
            <a:r>
              <a:rPr lang="en-GB" sz="2000" dirty="0">
                <a:latin typeface="Kristen ITC" panose="03050502040202030202" pitchFamily="66" charset="0"/>
              </a:rPr>
              <a:t>When it is OK to use the work of others</a:t>
            </a:r>
          </a:p>
        </p:txBody>
      </p:sp>
    </p:spTree>
    <p:extLst>
      <p:ext uri="{BB962C8B-B14F-4D97-AF65-F5344CB8AC3E}">
        <p14:creationId xmlns:p14="http://schemas.microsoft.com/office/powerpoint/2010/main" val="124258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404664"/>
            <a:ext cx="8229600" cy="1143000"/>
          </a:xfrm>
        </p:spPr>
        <p:txBody>
          <a:bodyPr/>
          <a:lstStyle/>
          <a:p>
            <a:r>
              <a:rPr lang="en-GB" b="1" dirty="0">
                <a:latin typeface="Kristen ITC" panose="03050502040202030202" pitchFamily="66" charset="0"/>
              </a:rPr>
              <a:t>Behaviour Expectations</a:t>
            </a:r>
            <a:endParaRPr lang="en-US" b="1" dirty="0">
              <a:latin typeface="Kristen ITC" panose="03050502040202030202" pitchFamily="66" charset="0"/>
            </a:endParaRPr>
          </a:p>
        </p:txBody>
      </p:sp>
      <p:sp>
        <p:nvSpPr>
          <p:cNvPr id="3" name="Content Placeholder 2"/>
          <p:cNvSpPr>
            <a:spLocks noGrp="1"/>
          </p:cNvSpPr>
          <p:nvPr>
            <p:ph idx="1"/>
          </p:nvPr>
        </p:nvSpPr>
        <p:spPr>
          <a:xfrm>
            <a:off x="755576" y="1556792"/>
            <a:ext cx="8229600" cy="4525963"/>
          </a:xfrm>
        </p:spPr>
        <p:txBody>
          <a:bodyPr>
            <a:normAutofit fontScale="62500" lnSpcReduction="20000"/>
          </a:bodyPr>
          <a:lstStyle/>
          <a:p>
            <a:pPr>
              <a:buFont typeface="Courier New" pitchFamily="49" charset="0"/>
              <a:buChar char="o"/>
            </a:pPr>
            <a:r>
              <a:rPr lang="en-GB" sz="2800" dirty="0">
                <a:latin typeface="Kristen ITC" panose="03050502040202030202" pitchFamily="66" charset="0"/>
              </a:rPr>
              <a:t>Pupils are expected to follow the class rules at all times and the Golden Rules of the school.</a:t>
            </a:r>
          </a:p>
          <a:p>
            <a:pPr>
              <a:buFont typeface="Courier New" pitchFamily="49" charset="0"/>
              <a:buChar char="o"/>
            </a:pPr>
            <a:r>
              <a:rPr lang="en-GB" sz="2800" dirty="0">
                <a:latin typeface="Kristen ITC" panose="03050502040202030202" pitchFamily="66" charset="0"/>
              </a:rPr>
              <a:t>Rewards</a:t>
            </a:r>
          </a:p>
          <a:p>
            <a:pPr lvl="2"/>
            <a:r>
              <a:rPr lang="en-GB" sz="2800" dirty="0">
                <a:latin typeface="Kristen ITC" panose="03050502040202030202" pitchFamily="66" charset="0"/>
              </a:rPr>
              <a:t>Green slips</a:t>
            </a:r>
          </a:p>
          <a:p>
            <a:pPr lvl="2"/>
            <a:r>
              <a:rPr lang="en-GB" sz="2800" dirty="0">
                <a:latin typeface="Kristen ITC" panose="03050502040202030202" pitchFamily="66" charset="0"/>
              </a:rPr>
              <a:t>House points</a:t>
            </a:r>
          </a:p>
          <a:p>
            <a:pPr lvl="2"/>
            <a:r>
              <a:rPr lang="en-GB" sz="2800" dirty="0">
                <a:latin typeface="Kristen ITC" panose="03050502040202030202" pitchFamily="66" charset="0"/>
              </a:rPr>
              <a:t>Class Dojos</a:t>
            </a:r>
          </a:p>
          <a:p>
            <a:pPr lvl="2"/>
            <a:r>
              <a:rPr lang="en-GB" sz="2800" dirty="0">
                <a:latin typeface="Kristen ITC" panose="03050502040202030202" pitchFamily="66" charset="0"/>
              </a:rPr>
              <a:t>Stickers</a:t>
            </a:r>
          </a:p>
          <a:p>
            <a:pPr lvl="2"/>
            <a:r>
              <a:rPr lang="en-GB" sz="2800" dirty="0">
                <a:latin typeface="Kristen ITC" panose="03050502040202030202" pitchFamily="66" charset="0"/>
              </a:rPr>
              <a:t>Golden assembly </a:t>
            </a:r>
          </a:p>
          <a:p>
            <a:pPr lvl="2"/>
            <a:r>
              <a:rPr lang="en-GB" sz="2800" dirty="0">
                <a:latin typeface="Kristen ITC" panose="03050502040202030202" pitchFamily="66" charset="0"/>
              </a:rPr>
              <a:t>Star of the week</a:t>
            </a:r>
          </a:p>
          <a:p>
            <a:pPr lvl="2"/>
            <a:r>
              <a:rPr lang="en-GB" sz="2800" dirty="0">
                <a:latin typeface="Kristen ITC" panose="03050502040202030202" pitchFamily="66" charset="0"/>
              </a:rPr>
              <a:t>Writer of the week</a:t>
            </a:r>
          </a:p>
          <a:p>
            <a:pPr lvl="2"/>
            <a:r>
              <a:rPr lang="en-GB" sz="2800" dirty="0">
                <a:latin typeface="Kristen ITC" panose="03050502040202030202" pitchFamily="66" charset="0"/>
              </a:rPr>
              <a:t>Mathematician of the week</a:t>
            </a:r>
          </a:p>
          <a:p>
            <a:pPr lvl="2"/>
            <a:r>
              <a:rPr lang="en-GB" sz="2800" dirty="0">
                <a:latin typeface="Kristen ITC" panose="03050502040202030202" pitchFamily="66" charset="0"/>
              </a:rPr>
              <a:t>Bookworm of the week</a:t>
            </a:r>
          </a:p>
          <a:p>
            <a:pPr lvl="2"/>
            <a:r>
              <a:rPr lang="en-GB" sz="2800" dirty="0">
                <a:latin typeface="Kristen ITC" panose="03050502040202030202" pitchFamily="66" charset="0"/>
              </a:rPr>
              <a:t>Super Learner</a:t>
            </a:r>
          </a:p>
          <a:p>
            <a:pPr lvl="2"/>
            <a:r>
              <a:rPr lang="en-GB" sz="2800" dirty="0">
                <a:latin typeface="Kristen ITC" panose="03050502040202030202" pitchFamily="66" charset="0"/>
              </a:rPr>
              <a:t>Special mention</a:t>
            </a:r>
          </a:p>
          <a:p>
            <a:pPr lvl="2"/>
            <a:r>
              <a:rPr lang="en-GB" sz="2800" dirty="0">
                <a:latin typeface="Kristen ITC" panose="03050502040202030202" pitchFamily="66" charset="0"/>
              </a:rPr>
              <a:t>Gold</a:t>
            </a:r>
          </a:p>
          <a:p>
            <a:pPr marL="914400" lvl="2" indent="0">
              <a:buNone/>
            </a:pPr>
            <a:endParaRPr lang="en-GB" sz="2800" dirty="0">
              <a:latin typeface="Kristen ITC" panose="03050502040202030202" pitchFamily="66" charset="0"/>
            </a:endParaRPr>
          </a:p>
          <a:p>
            <a:pPr lvl="2"/>
            <a:endParaRPr lang="en-GB" sz="2800" dirty="0">
              <a:latin typeface="Kristen ITC" panose="03050502040202030202" pitchFamily="66" charset="0"/>
            </a:endParaRPr>
          </a:p>
          <a:p>
            <a:endParaRPr lang="en-US" dirty="0">
              <a:latin typeface="Kristen ITC" panose="03050502040202030202" pitchFamily="66"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692659"/>
            <a:ext cx="3491880" cy="31310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raylands.kent.sch.uk/UserFiles/image/golden%20rules.jpg"/>
          <p:cNvPicPr>
            <a:picLocks noChangeAspect="1" noChangeArrowheads="1"/>
          </p:cNvPicPr>
          <p:nvPr/>
        </p:nvPicPr>
        <p:blipFill>
          <a:blip r:embed="rId2"/>
          <a:srcRect/>
          <a:stretch>
            <a:fillRect/>
          </a:stretch>
        </p:blipFill>
        <p:spPr bwMode="auto">
          <a:xfrm>
            <a:off x="395536" y="1412776"/>
            <a:ext cx="3744416" cy="5072098"/>
          </a:xfrm>
          <a:prstGeom prst="rect">
            <a:avLst/>
          </a:prstGeom>
          <a:noFill/>
        </p:spPr>
      </p:pic>
      <p:sp>
        <p:nvSpPr>
          <p:cNvPr id="3" name="TextBox 2"/>
          <p:cNvSpPr txBox="1"/>
          <p:nvPr/>
        </p:nvSpPr>
        <p:spPr>
          <a:xfrm>
            <a:off x="4446540" y="1905506"/>
            <a:ext cx="4392488" cy="3046988"/>
          </a:xfrm>
          <a:prstGeom prst="rect">
            <a:avLst/>
          </a:prstGeom>
          <a:noFill/>
        </p:spPr>
        <p:txBody>
          <a:bodyPr wrap="square" rtlCol="0">
            <a:spAutoFit/>
          </a:bodyPr>
          <a:lstStyle/>
          <a:p>
            <a:r>
              <a:rPr lang="en-GB" sz="3200" dirty="0">
                <a:latin typeface="Kristen ITC" panose="03050502040202030202" pitchFamily="66" charset="0"/>
              </a:rPr>
              <a:t>We also have 2 new Golden Rules this year</a:t>
            </a:r>
          </a:p>
          <a:p>
            <a:pPr marL="285750" indent="-285750">
              <a:buFont typeface="Courier New" panose="02070309020205020404" pitchFamily="49" charset="0"/>
              <a:buChar char="o"/>
            </a:pPr>
            <a:r>
              <a:rPr lang="en-GB" sz="3200" dirty="0">
                <a:latin typeface="Kristen ITC" panose="03050502040202030202" pitchFamily="66" charset="0"/>
              </a:rPr>
              <a:t>We </a:t>
            </a:r>
            <a:r>
              <a:rPr lang="en-GB" sz="3200">
                <a:latin typeface="Kristen ITC" panose="03050502040202030202" pitchFamily="66" charset="0"/>
              </a:rPr>
              <a:t>wash our hands</a:t>
            </a:r>
            <a:endParaRPr lang="en-GB" sz="3200" dirty="0">
              <a:latin typeface="Kristen ITC" panose="03050502040202030202" pitchFamily="66" charset="0"/>
            </a:endParaRPr>
          </a:p>
          <a:p>
            <a:pPr marL="285750" indent="-285750">
              <a:buFont typeface="Courier New" panose="02070309020205020404" pitchFamily="49" charset="0"/>
              <a:buChar char="o"/>
            </a:pPr>
            <a:r>
              <a:rPr lang="en-GB" sz="3200" dirty="0">
                <a:latin typeface="Kristen ITC" panose="03050502040202030202" pitchFamily="66" charset="0"/>
              </a:rPr>
              <a:t>We don’t touch anybody</a:t>
            </a:r>
          </a:p>
        </p:txBody>
      </p:sp>
      <p:sp>
        <p:nvSpPr>
          <p:cNvPr id="4" name="Title 1"/>
          <p:cNvSpPr txBox="1">
            <a:spLocks/>
          </p:cNvSpPr>
          <p:nvPr/>
        </p:nvSpPr>
        <p:spPr>
          <a:xfrm>
            <a:off x="640277" y="4600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Our Golden Rules</a:t>
            </a:r>
            <a:endParaRPr lang="en-US" b="1" dirty="0">
              <a:latin typeface="Kristen ITC" panose="03050502040202030202" pitchFamily="66" charset="0"/>
            </a:endParaRPr>
          </a:p>
        </p:txBody>
      </p:sp>
    </p:spTree>
    <p:extLst>
      <p:ext uri="{BB962C8B-B14F-4D97-AF65-F5344CB8AC3E}">
        <p14:creationId xmlns:p14="http://schemas.microsoft.com/office/powerpoint/2010/main" val="179866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lored pencil for education slide">
            <a:extLst>
              <a:ext uri="{FF2B5EF4-FFF2-40B4-BE49-F238E27FC236}">
                <a16:creationId xmlns:a16="http://schemas.microsoft.com/office/drawing/2014/main" id="{CB68B092-CDED-471A-BBAD-05756BBF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411760" y="24955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Expectations</a:t>
            </a:r>
            <a:endParaRPr lang="en-US" b="1" dirty="0">
              <a:latin typeface="Kristen ITC" panose="03050502040202030202" pitchFamily="66" charset="0"/>
            </a:endParaRPr>
          </a:p>
        </p:txBody>
      </p:sp>
      <p:sp>
        <p:nvSpPr>
          <p:cNvPr id="3" name="TextBox 2"/>
          <p:cNvSpPr txBox="1"/>
          <p:nvPr/>
        </p:nvSpPr>
        <p:spPr>
          <a:xfrm>
            <a:off x="1187624" y="3573016"/>
            <a:ext cx="7704856" cy="3108543"/>
          </a:xfrm>
          <a:prstGeom prst="rect">
            <a:avLst/>
          </a:prstGeom>
          <a:noFill/>
        </p:spPr>
        <p:txBody>
          <a:bodyPr wrap="square" rtlCol="0">
            <a:spAutoFit/>
          </a:bodyPr>
          <a:lstStyle/>
          <a:p>
            <a:r>
              <a:rPr lang="en-GB" sz="2800" dirty="0">
                <a:latin typeface="Kristen ITC" panose="03050502040202030202" pitchFamily="66" charset="0"/>
              </a:rPr>
              <a:t>Consequences:</a:t>
            </a:r>
          </a:p>
          <a:p>
            <a:pPr marL="285750" indent="-285750">
              <a:buFont typeface="Courier New" panose="02070309020205020404" pitchFamily="49" charset="0"/>
              <a:buChar char="o"/>
            </a:pPr>
            <a:r>
              <a:rPr lang="en-GB" sz="2800" dirty="0">
                <a:latin typeface="Kristen ITC" panose="03050502040202030202" pitchFamily="66" charset="0"/>
              </a:rPr>
              <a:t>Verbal warning</a:t>
            </a:r>
          </a:p>
          <a:p>
            <a:pPr marL="285750" indent="-285750">
              <a:buFont typeface="Courier New" panose="02070309020205020404" pitchFamily="49" charset="0"/>
              <a:buChar char="o"/>
            </a:pPr>
            <a:r>
              <a:rPr lang="en-GB" sz="2800" dirty="0">
                <a:latin typeface="Kristen ITC" panose="03050502040202030202" pitchFamily="66" charset="0"/>
              </a:rPr>
              <a:t>Sad face</a:t>
            </a:r>
          </a:p>
          <a:p>
            <a:pPr marL="285750" indent="-285750">
              <a:buFont typeface="Courier New" panose="02070309020205020404" pitchFamily="49" charset="0"/>
              <a:buChar char="o"/>
            </a:pPr>
            <a:r>
              <a:rPr lang="en-GB" sz="2800" dirty="0">
                <a:latin typeface="Kristen ITC" panose="03050502040202030202" pitchFamily="66" charset="0"/>
              </a:rPr>
              <a:t>Amber – referral to </a:t>
            </a:r>
            <a:r>
              <a:rPr lang="en-GB" sz="2800" dirty="0" err="1">
                <a:latin typeface="Kristen ITC" panose="03050502040202030202" pitchFamily="66" charset="0"/>
              </a:rPr>
              <a:t>Headteacher</a:t>
            </a:r>
            <a:endParaRPr lang="en-GB" sz="2800" dirty="0">
              <a:latin typeface="Kristen ITC" panose="03050502040202030202" pitchFamily="66" charset="0"/>
            </a:endParaRPr>
          </a:p>
          <a:p>
            <a:pPr marL="285750" indent="-285750">
              <a:buFont typeface="Courier New" panose="02070309020205020404" pitchFamily="49" charset="0"/>
              <a:buChar char="o"/>
            </a:pPr>
            <a:r>
              <a:rPr lang="en-GB" sz="2800" dirty="0">
                <a:latin typeface="Kristen ITC" panose="03050502040202030202" pitchFamily="66" charset="0"/>
              </a:rPr>
              <a:t>Red – Very serious – ‘Red Think Sheet</a:t>
            </a:r>
            <a:r>
              <a:rPr lang="en-GB" sz="2800">
                <a:latin typeface="Kristen ITC" panose="03050502040202030202" pitchFamily="66" charset="0"/>
              </a:rPr>
              <a:t>’, ‘Incident Report’ </a:t>
            </a:r>
            <a:r>
              <a:rPr lang="en-GB" sz="2800" dirty="0">
                <a:latin typeface="Kristen ITC" panose="03050502040202030202" pitchFamily="66" charset="0"/>
              </a:rPr>
              <a:t>letter home, telephone conversation with the </a:t>
            </a:r>
            <a:r>
              <a:rPr lang="en-GB" sz="2800" dirty="0" err="1">
                <a:latin typeface="Kristen ITC" panose="03050502040202030202" pitchFamily="66" charset="0"/>
              </a:rPr>
              <a:t>Headteacher</a:t>
            </a:r>
            <a:endParaRPr lang="en-GB" sz="2800" dirty="0">
              <a:latin typeface="Kristen ITC" panose="03050502040202030202" pitchFamily="66" charset="0"/>
            </a:endParaRPr>
          </a:p>
        </p:txBody>
      </p:sp>
    </p:spTree>
    <p:extLst>
      <p:ext uri="{BB962C8B-B14F-4D97-AF65-F5344CB8AC3E}">
        <p14:creationId xmlns:p14="http://schemas.microsoft.com/office/powerpoint/2010/main" val="384163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docstoccdn.com/thumb/orig/618501.png">
            <a:extLst>
              <a:ext uri="{FF2B5EF4-FFF2-40B4-BE49-F238E27FC236}">
                <a16:creationId xmlns:a16="http://schemas.microsoft.com/office/drawing/2014/main" id="{50641B88-D1A4-4E3D-AA71-2E8444525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27990" y="83771"/>
            <a:ext cx="6883039" cy="6715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504" y="1844824"/>
            <a:ext cx="6120680" cy="4247317"/>
          </a:xfrm>
          <a:prstGeom prst="rect">
            <a:avLst/>
          </a:prstGeom>
        </p:spPr>
        <p:txBody>
          <a:bodyPr wrap="square">
            <a:spAutoFit/>
          </a:bodyPr>
          <a:lstStyle/>
          <a:p>
            <a:r>
              <a:rPr lang="en-GB" dirty="0">
                <a:latin typeface="Kristen ITC" panose="03050502040202030202" pitchFamily="66" charset="0"/>
              </a:rPr>
              <a:t>We have a whole school focus to develop a positive attitude to learning and a ‘can do’ attitude </a:t>
            </a:r>
            <a:r>
              <a:rPr lang="en-GB" dirty="0" err="1">
                <a:latin typeface="Kristen ITC" panose="03050502040202030202" pitchFamily="66" charset="0"/>
              </a:rPr>
              <a:t>ie</a:t>
            </a:r>
            <a:r>
              <a:rPr lang="en-GB" dirty="0">
                <a:latin typeface="Kristen ITC" panose="03050502040202030202" pitchFamily="66" charset="0"/>
              </a:rPr>
              <a:t> resilience and perseverance.</a:t>
            </a:r>
          </a:p>
          <a:p>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Mistakes are good</a:t>
            </a:r>
          </a:p>
          <a:p>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We try and keep a positive mind-set</a:t>
            </a:r>
          </a:p>
          <a:p>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Instead of saying I can’t do this, we say I can’t do this yet</a:t>
            </a:r>
          </a:p>
          <a:p>
            <a:pPr marL="285750" indent="-285750">
              <a:buFont typeface="Courier New" panose="02070309020205020404" pitchFamily="49" charset="0"/>
              <a:buChar char="o"/>
            </a:pPr>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We do our best in everything that we do</a:t>
            </a:r>
          </a:p>
          <a:p>
            <a:pPr marL="285750" indent="-285750">
              <a:buFont typeface="Courier New" panose="02070309020205020404" pitchFamily="49" charset="0"/>
              <a:buChar char="o"/>
            </a:pPr>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We are proud of what we achieve</a:t>
            </a:r>
          </a:p>
          <a:p>
            <a:pPr marL="285750" indent="-285750">
              <a:buFont typeface="Courier New" panose="02070309020205020404" pitchFamily="49" charset="0"/>
              <a:buChar char="o"/>
            </a:pPr>
            <a:endParaRPr lang="en-GB" dirty="0">
              <a:latin typeface="Kristen ITC" panose="03050502040202030202" pitchFamily="66" charset="0"/>
            </a:endParaRPr>
          </a:p>
        </p:txBody>
      </p:sp>
      <p:sp>
        <p:nvSpPr>
          <p:cNvPr id="4" name="Title 1">
            <a:extLst>
              <a:ext uri="{FF2B5EF4-FFF2-40B4-BE49-F238E27FC236}">
                <a16:creationId xmlns:a16="http://schemas.microsoft.com/office/drawing/2014/main" id="{CF5FB627-B1A7-441A-ADB2-263F7EAF5220}"/>
              </a:ext>
            </a:extLst>
          </p:cNvPr>
          <p:cNvSpPr txBox="1">
            <a:spLocks/>
          </p:cNvSpPr>
          <p:nvPr/>
        </p:nvSpPr>
        <p:spPr>
          <a:xfrm>
            <a:off x="-1183459"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Super Learners</a:t>
            </a:r>
            <a:endParaRPr lang="en-US" b="1" dirty="0">
              <a:latin typeface="Kristen ITC" panose="03050502040202030202" pitchFamily="66" charset="0"/>
            </a:endParaRPr>
          </a:p>
        </p:txBody>
      </p:sp>
    </p:spTree>
    <p:extLst>
      <p:ext uri="{BB962C8B-B14F-4D97-AF65-F5344CB8AC3E}">
        <p14:creationId xmlns:p14="http://schemas.microsoft.com/office/powerpoint/2010/main" val="386170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3688"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Safeguarding</a:t>
            </a:r>
            <a:endParaRPr lang="en-US" b="1" dirty="0">
              <a:latin typeface="Kristen ITC" panose="03050502040202030202" pitchFamily="66" charset="0"/>
            </a:endParaRPr>
          </a:p>
        </p:txBody>
      </p:sp>
      <p:sp>
        <p:nvSpPr>
          <p:cNvPr id="4" name="TextBox 3"/>
          <p:cNvSpPr txBox="1"/>
          <p:nvPr/>
        </p:nvSpPr>
        <p:spPr>
          <a:xfrm>
            <a:off x="3083374" y="1124744"/>
            <a:ext cx="6060626" cy="4524315"/>
          </a:xfrm>
          <a:prstGeom prst="rect">
            <a:avLst/>
          </a:prstGeom>
          <a:noFill/>
        </p:spPr>
        <p:txBody>
          <a:bodyPr wrap="square" lIns="91440" tIns="45720" rIns="91440" bIns="45720" rtlCol="0" anchor="t">
            <a:spAutoFit/>
          </a:bodyPr>
          <a:lstStyle/>
          <a:p>
            <a:pPr marL="457200" indent="-457200">
              <a:buFont typeface="Courier New" panose="02070309020205020404" pitchFamily="49" charset="0"/>
              <a:buChar char="o"/>
            </a:pPr>
            <a:r>
              <a:rPr lang="en-GB" sz="2400" dirty="0">
                <a:latin typeface="Kristen ITC"/>
              </a:rPr>
              <a:t>Please ensure you have completed the End of Day form.</a:t>
            </a:r>
          </a:p>
          <a:p>
            <a:pPr marL="457200" indent="-457200">
              <a:buFont typeface="Courier New" panose="02070309020205020404" pitchFamily="49" charset="0"/>
              <a:buChar char="o"/>
            </a:pPr>
            <a:r>
              <a:rPr lang="en-GB" sz="2400" dirty="0">
                <a:latin typeface="Kristen ITC"/>
              </a:rPr>
              <a:t>Collect and Go is in operation at the end of the day. Children should be collected from the playground at the stated time.</a:t>
            </a:r>
          </a:p>
          <a:p>
            <a:pPr marL="457200" indent="-457200">
              <a:buFont typeface="Courier New" panose="02070309020205020404" pitchFamily="49" charset="0"/>
              <a:buChar char="o"/>
            </a:pPr>
            <a:r>
              <a:rPr lang="en-GB" sz="2400" dirty="0">
                <a:latin typeface="Kristen ITC"/>
              </a:rPr>
              <a:t>If there is an emergency or a problem at collection time, please ring the school as soon as possible and then we are aware of it - we will keep your child safe until you arrive.</a:t>
            </a:r>
          </a:p>
        </p:txBody>
      </p:sp>
      <p:pic>
        <p:nvPicPr>
          <p:cNvPr id="3" name="Picture 2">
            <a:extLst>
              <a:ext uri="{FF2B5EF4-FFF2-40B4-BE49-F238E27FC236}">
                <a16:creationId xmlns:a16="http://schemas.microsoft.com/office/drawing/2014/main" id="{BACC688D-1DF9-4C5C-97F4-7C42D854950A}"/>
              </a:ext>
            </a:extLst>
          </p:cNvPr>
          <p:cNvPicPr>
            <a:picLocks noChangeAspect="1"/>
          </p:cNvPicPr>
          <p:nvPr/>
        </p:nvPicPr>
        <p:blipFill>
          <a:blip r:embed="rId2"/>
          <a:stretch>
            <a:fillRect/>
          </a:stretch>
        </p:blipFill>
        <p:spPr>
          <a:xfrm>
            <a:off x="-12559" y="1988840"/>
            <a:ext cx="3209052" cy="2880320"/>
          </a:xfrm>
          <a:prstGeom prst="rect">
            <a:avLst/>
          </a:prstGeom>
        </p:spPr>
      </p:pic>
    </p:spTree>
    <p:extLst>
      <p:ext uri="{BB962C8B-B14F-4D97-AF65-F5344CB8AC3E}">
        <p14:creationId xmlns:p14="http://schemas.microsoft.com/office/powerpoint/2010/main" val="187099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ored pencil for education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43808" y="3171394"/>
            <a:ext cx="6655594" cy="464682"/>
          </a:xfrm>
        </p:spPr>
        <p:txBody>
          <a:bodyPr>
            <a:noAutofit/>
          </a:bodyPr>
          <a:lstStyle/>
          <a:p>
            <a:r>
              <a:rPr lang="en-GB" sz="8000" b="1" dirty="0">
                <a:latin typeface="Kristen ITC" panose="03050502040202030202" pitchFamily="66" charset="0"/>
              </a:rPr>
              <a:t>The Team</a:t>
            </a:r>
            <a:endParaRPr lang="en-US" sz="8000" b="1" dirty="0">
              <a:latin typeface="Kristen ITC" panose="03050502040202030202" pitchFamily="66" charset="0"/>
            </a:endParaRPr>
          </a:p>
        </p:txBody>
      </p:sp>
      <p:sp>
        <p:nvSpPr>
          <p:cNvPr id="3" name="Content Placeholder 2"/>
          <p:cNvSpPr>
            <a:spLocks noGrp="1"/>
          </p:cNvSpPr>
          <p:nvPr>
            <p:ph idx="1"/>
          </p:nvPr>
        </p:nvSpPr>
        <p:spPr>
          <a:xfrm>
            <a:off x="490885" y="4869160"/>
            <a:ext cx="8229600" cy="1872207"/>
          </a:xfrm>
        </p:spPr>
        <p:txBody>
          <a:bodyPr>
            <a:normAutofit/>
          </a:bodyPr>
          <a:lstStyle/>
          <a:p>
            <a:pPr algn="ctr">
              <a:buNone/>
            </a:pPr>
            <a:r>
              <a:rPr lang="en-GB" sz="4400" dirty="0">
                <a:latin typeface="Kristen ITC" panose="03050502040202030202" pitchFamily="66" charset="0"/>
              </a:rPr>
              <a:t>Mrs Tipping and Mrs Whitworth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Content Placeholder 2"/>
          <p:cNvSpPr>
            <a:spLocks noGrp="1"/>
          </p:cNvSpPr>
          <p:nvPr>
            <p:ph idx="1"/>
          </p:nvPr>
        </p:nvSpPr>
        <p:spPr>
          <a:xfrm>
            <a:off x="2807408" y="3615575"/>
            <a:ext cx="6372200" cy="3984536"/>
          </a:xfrm>
        </p:spPr>
        <p:txBody>
          <a:bodyPr vert="horz" lIns="91440" tIns="45720" rIns="91440" bIns="45720" rtlCol="0" anchor="t">
            <a:noAutofit/>
          </a:bodyPr>
          <a:lstStyle/>
          <a:p>
            <a:pPr algn="ctr">
              <a:buNone/>
            </a:pPr>
            <a:r>
              <a:rPr lang="en-GB" sz="2000" dirty="0">
                <a:latin typeface="Kristen ITC"/>
              </a:rPr>
              <a:t>We would like to take this opportunity to thank you for your support in this unique and difficult time. </a:t>
            </a:r>
            <a:endParaRPr lang="en-GB" sz="2000" dirty="0">
              <a:latin typeface="Kristen ITC" panose="03050502040202030202" pitchFamily="66" charset="0"/>
            </a:endParaRPr>
          </a:p>
          <a:p>
            <a:pPr algn="ctr">
              <a:buNone/>
            </a:pPr>
            <a:r>
              <a:rPr lang="en-GB" sz="2000" dirty="0">
                <a:latin typeface="Kristen ITC"/>
              </a:rPr>
              <a:t>We hope that together we can encourage the children in Year 4 to carry out everything they do to the best of their ability and do their very best in all aspects of school life.  </a:t>
            </a:r>
            <a:endParaRPr lang="en-GB" sz="2000" dirty="0">
              <a:latin typeface="Kristen ITC" panose="03050502040202030202" pitchFamily="66" charset="0"/>
            </a:endParaRPr>
          </a:p>
          <a:p>
            <a:pPr algn="ctr">
              <a:buNone/>
            </a:pPr>
            <a:r>
              <a:rPr lang="en-GB" sz="2000" dirty="0">
                <a:latin typeface="Kristen ITC" panose="03050502040202030202" pitchFamily="66" charset="0"/>
              </a:rPr>
              <a:t>Should you have concerns, please contact school by email or telephone and we will telephone you back as soon as we are able.</a:t>
            </a:r>
            <a:endParaRPr lang="en-US" sz="2000" dirty="0">
              <a:latin typeface="Kristen ITC" panose="03050502040202030202" pitchFamily="66" charset="0"/>
            </a:endParaRPr>
          </a:p>
        </p:txBody>
      </p:sp>
      <p:sp>
        <p:nvSpPr>
          <p:cNvPr id="4" name="TextBox 3"/>
          <p:cNvSpPr txBox="1"/>
          <p:nvPr/>
        </p:nvSpPr>
        <p:spPr>
          <a:xfrm>
            <a:off x="3275856" y="2419201"/>
            <a:ext cx="7848872" cy="769441"/>
          </a:xfrm>
          <a:prstGeom prst="rect">
            <a:avLst/>
          </a:prstGeom>
          <a:noFill/>
        </p:spPr>
        <p:txBody>
          <a:bodyPr wrap="square" rtlCol="0">
            <a:spAutoFit/>
          </a:bodyPr>
          <a:lstStyle/>
          <a:p>
            <a:pPr algn="ctr"/>
            <a:r>
              <a:rPr lang="en-GB" sz="4400" b="1" dirty="0">
                <a:latin typeface="Kristen ITC" panose="03050502040202030202" pitchFamily="66" charset="0"/>
              </a:rPr>
              <a:t>And Finally... </a:t>
            </a:r>
            <a:endParaRPr lang="en-US" sz="4400" b="1" dirty="0">
              <a:latin typeface="Kristen ITC" panose="03050502040202030202"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thmag.com/wp-content/uploads/2015/02/School-Supplies-Education-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 y="0"/>
            <a:ext cx="91448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96863"/>
            <a:ext cx="8229600" cy="1143000"/>
          </a:xfrm>
        </p:spPr>
        <p:txBody>
          <a:bodyPr>
            <a:normAutofit fontScale="90000"/>
          </a:bodyPr>
          <a:lstStyle/>
          <a:p>
            <a:pPr algn="l"/>
            <a:r>
              <a:rPr lang="en-GB" sz="3600" b="1" dirty="0">
                <a:latin typeface="Kristen ITC" panose="03050502040202030202" pitchFamily="66" charset="0"/>
              </a:rPr>
              <a:t>Vision for the </a:t>
            </a:r>
            <a:br>
              <a:rPr lang="en-GB" sz="3600" b="1" dirty="0">
                <a:latin typeface="Kristen ITC" panose="03050502040202030202" pitchFamily="66" charset="0"/>
              </a:rPr>
            </a:br>
            <a:r>
              <a:rPr lang="en-GB" sz="3600" b="1" dirty="0">
                <a:latin typeface="Kristen ITC" panose="03050502040202030202" pitchFamily="66" charset="0"/>
              </a:rPr>
              <a:t>year</a:t>
            </a:r>
            <a:endParaRPr lang="en-US" sz="3600" b="1" dirty="0">
              <a:latin typeface="Kristen ITC" panose="03050502040202030202" pitchFamily="66" charset="0"/>
            </a:endParaRPr>
          </a:p>
        </p:txBody>
      </p:sp>
      <p:sp>
        <p:nvSpPr>
          <p:cNvPr id="3" name="Content Placeholder 2"/>
          <p:cNvSpPr>
            <a:spLocks noGrp="1"/>
          </p:cNvSpPr>
          <p:nvPr>
            <p:ph idx="1"/>
          </p:nvPr>
        </p:nvSpPr>
        <p:spPr>
          <a:xfrm>
            <a:off x="220711" y="2132856"/>
            <a:ext cx="8229600" cy="4525963"/>
          </a:xfrm>
        </p:spPr>
        <p:txBody>
          <a:bodyPr>
            <a:normAutofit/>
          </a:bodyPr>
          <a:lstStyle/>
          <a:p>
            <a:pPr>
              <a:buNone/>
            </a:pPr>
            <a:r>
              <a:rPr lang="en-GB" sz="2800" dirty="0">
                <a:latin typeface="Kristen ITC" panose="03050502040202030202" pitchFamily="66" charset="0"/>
              </a:rPr>
              <a:t>For everyone to:</a:t>
            </a:r>
          </a:p>
          <a:p>
            <a:pPr>
              <a:buNone/>
            </a:pPr>
            <a:endParaRPr lang="en-GB" sz="2800" dirty="0">
              <a:latin typeface="Kristen ITC" panose="03050502040202030202" pitchFamily="66" charset="0"/>
            </a:endParaRPr>
          </a:p>
          <a:p>
            <a:pPr>
              <a:buFont typeface="Courier New" pitchFamily="49" charset="0"/>
              <a:buChar char="o"/>
            </a:pPr>
            <a:r>
              <a:rPr lang="en-GB" sz="2800" dirty="0">
                <a:latin typeface="Kristen ITC" panose="03050502040202030202" pitchFamily="66" charset="0"/>
              </a:rPr>
              <a:t>enjoy their learning.</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r>
              <a:rPr lang="en-GB" sz="2800" dirty="0">
                <a:latin typeface="Kristen ITC" panose="03050502040202030202" pitchFamily="66" charset="0"/>
              </a:rPr>
              <a:t>achieve the very best that </a:t>
            </a:r>
            <a:br>
              <a:rPr lang="en-GB" sz="2800" dirty="0">
                <a:latin typeface="Kristen ITC" panose="03050502040202030202" pitchFamily="66" charset="0"/>
              </a:rPr>
            </a:br>
            <a:r>
              <a:rPr lang="en-GB" sz="2800" dirty="0">
                <a:latin typeface="Kristen ITC" panose="03050502040202030202" pitchFamily="66" charset="0"/>
              </a:rPr>
              <a:t>they can.</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r>
              <a:rPr lang="en-GB" sz="2800" dirty="0">
                <a:latin typeface="Kristen ITC" panose="03050502040202030202" pitchFamily="66" charset="0"/>
              </a:rPr>
              <a:t>become independent and confident learners.</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None/>
            </a:pPr>
            <a:endParaRPr lang="en-US" sz="2800" dirty="0">
              <a:latin typeface="Kristen ITC" panose="03050502040202030202"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7693"/>
            <a:ext cx="8352928" cy="6617196"/>
          </a:xfrm>
          <a:prstGeom prst="rect">
            <a:avLst/>
          </a:prstGeom>
          <a:noFill/>
        </p:spPr>
        <p:txBody>
          <a:bodyPr wrap="square" rtlCol="0">
            <a:spAutoFit/>
          </a:bodyPr>
          <a:lstStyle/>
          <a:p>
            <a:r>
              <a:rPr lang="en-GB" sz="3200" b="1" dirty="0">
                <a:latin typeface="Kristen ITC" panose="03050502040202030202" pitchFamily="66" charset="0"/>
              </a:rPr>
              <a:t>Your child as a learner in Year 4</a:t>
            </a:r>
          </a:p>
          <a:p>
            <a:r>
              <a:rPr lang="en-GB" sz="2800" dirty="0">
                <a:latin typeface="Kristen ITC" panose="03050502040202030202" pitchFamily="66" charset="0"/>
              </a:rPr>
              <a:t>We will nurture the following personal skills and attitudes:</a:t>
            </a:r>
          </a:p>
          <a:p>
            <a:endParaRPr lang="en-GB" sz="2800" dirty="0">
              <a:latin typeface="Kristen ITC" panose="03050502040202030202" pitchFamily="66" charset="0"/>
            </a:endParaRPr>
          </a:p>
          <a:p>
            <a:pPr marL="457200" indent="-457200">
              <a:buFont typeface="Arial" panose="020B0604020202020204" pitchFamily="34" charset="0"/>
              <a:buChar char="•"/>
            </a:pPr>
            <a:r>
              <a:rPr lang="en-GB" sz="2800" dirty="0">
                <a:latin typeface="Kristen ITC" panose="03050502040202030202" pitchFamily="66" charset="0"/>
              </a:rPr>
              <a:t>Self-confidence</a:t>
            </a:r>
          </a:p>
          <a:p>
            <a:pPr marL="457200" indent="-457200">
              <a:buFont typeface="Arial" panose="020B0604020202020204" pitchFamily="34" charset="0"/>
              <a:buChar char="•"/>
            </a:pPr>
            <a:r>
              <a:rPr lang="en-GB" sz="2800" dirty="0">
                <a:latin typeface="Kristen ITC" panose="03050502040202030202" pitchFamily="66" charset="0"/>
              </a:rPr>
              <a:t>Self-esteem</a:t>
            </a:r>
          </a:p>
          <a:p>
            <a:pPr marL="457200" indent="-457200">
              <a:buFont typeface="Arial" panose="020B0604020202020204" pitchFamily="34" charset="0"/>
              <a:buChar char="•"/>
            </a:pPr>
            <a:r>
              <a:rPr lang="en-GB" sz="2800" dirty="0">
                <a:latin typeface="Kristen ITC" panose="03050502040202030202" pitchFamily="66" charset="0"/>
              </a:rPr>
              <a:t>Independence</a:t>
            </a:r>
          </a:p>
          <a:p>
            <a:pPr marL="457200" indent="-457200">
              <a:buFont typeface="Arial" panose="020B0604020202020204" pitchFamily="34" charset="0"/>
              <a:buChar char="•"/>
            </a:pPr>
            <a:r>
              <a:rPr lang="en-GB" sz="2800" dirty="0">
                <a:latin typeface="Kristen ITC" panose="03050502040202030202" pitchFamily="66" charset="0"/>
              </a:rPr>
              <a:t>Resilience</a:t>
            </a:r>
          </a:p>
          <a:p>
            <a:pPr marL="457200" indent="-457200">
              <a:buFont typeface="Arial" panose="020B0604020202020204" pitchFamily="34" charset="0"/>
              <a:buChar char="•"/>
            </a:pPr>
            <a:r>
              <a:rPr lang="en-GB" sz="2800" dirty="0">
                <a:latin typeface="Kristen ITC" panose="03050502040202030202" pitchFamily="66" charset="0"/>
              </a:rPr>
              <a:t>Perseverance</a:t>
            </a:r>
          </a:p>
          <a:p>
            <a:pPr marL="457200" indent="-457200">
              <a:buFont typeface="Arial" panose="020B0604020202020204" pitchFamily="34" charset="0"/>
              <a:buChar char="•"/>
            </a:pPr>
            <a:r>
              <a:rPr lang="en-GB" sz="2800" dirty="0">
                <a:latin typeface="Kristen ITC" panose="03050502040202030202" pitchFamily="66" charset="0"/>
              </a:rPr>
              <a:t>Initiative</a:t>
            </a:r>
          </a:p>
          <a:p>
            <a:pPr marL="457200" indent="-457200">
              <a:buFont typeface="Arial" panose="020B0604020202020204" pitchFamily="34" charset="0"/>
              <a:buChar char="•"/>
            </a:pPr>
            <a:r>
              <a:rPr lang="en-GB" sz="2800" dirty="0">
                <a:latin typeface="Kristen ITC" panose="03050502040202030202" pitchFamily="66" charset="0"/>
              </a:rPr>
              <a:t>Problem solving</a:t>
            </a:r>
          </a:p>
          <a:p>
            <a:pPr marL="457200" indent="-457200">
              <a:buFont typeface="Arial" panose="020B0604020202020204" pitchFamily="34" charset="0"/>
              <a:buChar char="•"/>
            </a:pPr>
            <a:r>
              <a:rPr lang="en-GB" sz="2800" dirty="0">
                <a:latin typeface="Kristen ITC" panose="03050502040202030202" pitchFamily="66" charset="0"/>
              </a:rPr>
              <a:t>Enthusiasm</a:t>
            </a:r>
          </a:p>
          <a:p>
            <a:pPr marL="457200" indent="-457200">
              <a:buFont typeface="Arial" panose="020B0604020202020204" pitchFamily="34" charset="0"/>
              <a:buChar char="•"/>
            </a:pPr>
            <a:r>
              <a:rPr lang="en-GB" sz="2800" dirty="0">
                <a:latin typeface="Kristen ITC" panose="03050502040202030202" pitchFamily="66" charset="0"/>
              </a:rPr>
              <a:t>Opinion</a:t>
            </a:r>
          </a:p>
          <a:p>
            <a:pPr marL="457200" indent="-457200">
              <a:buFont typeface="Arial" panose="020B0604020202020204" pitchFamily="34" charset="0"/>
              <a:buChar char="•"/>
            </a:pPr>
            <a:r>
              <a:rPr lang="en-GB" sz="2800" dirty="0">
                <a:latin typeface="Kristen ITC" panose="03050502040202030202" pitchFamily="66" charset="0"/>
              </a:rPr>
              <a:t>Positive mind-set</a:t>
            </a:r>
          </a:p>
          <a:p>
            <a:endParaRPr lang="en-GB" sz="2800" dirty="0">
              <a:latin typeface="Comic Sans MS" panose="030F0702030302020204" pitchFamily="66" charset="0"/>
            </a:endParaRPr>
          </a:p>
        </p:txBody>
      </p:sp>
      <p:pic>
        <p:nvPicPr>
          <p:cNvPr id="4" name="Picture 3" descr="Multicolored crayons">
            <a:extLst>
              <a:ext uri="{FF2B5EF4-FFF2-40B4-BE49-F238E27FC236}">
                <a16:creationId xmlns:a16="http://schemas.microsoft.com/office/drawing/2014/main" id="{CCA3A147-B7BF-4EDB-AFEF-FD72042A8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249" y="2492896"/>
            <a:ext cx="4028223" cy="2667124"/>
          </a:xfrm>
          <a:prstGeom prst="rect">
            <a:avLst/>
          </a:prstGeom>
        </p:spPr>
      </p:pic>
    </p:spTree>
    <p:extLst>
      <p:ext uri="{BB962C8B-B14F-4D97-AF65-F5344CB8AC3E}">
        <p14:creationId xmlns:p14="http://schemas.microsoft.com/office/powerpoint/2010/main" val="113256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76672"/>
            <a:ext cx="8424936" cy="4524315"/>
          </a:xfrm>
          <a:prstGeom prst="rect">
            <a:avLst/>
          </a:prstGeom>
          <a:noFill/>
        </p:spPr>
        <p:txBody>
          <a:bodyPr wrap="square" lIns="91440" tIns="45720" rIns="91440" bIns="45720" rtlCol="0" anchor="t">
            <a:spAutoFit/>
          </a:bodyPr>
          <a:lstStyle/>
          <a:p>
            <a:r>
              <a:rPr lang="en-GB" sz="3200" b="1" dirty="0">
                <a:latin typeface="Kristen ITC" panose="03050502040202030202" pitchFamily="66" charset="0"/>
              </a:rPr>
              <a:t>How do we learn in Year 4?</a:t>
            </a:r>
          </a:p>
          <a:p>
            <a:endParaRPr lang="en-GB" sz="3200" dirty="0">
              <a:latin typeface="Kristen ITC" panose="03050502040202030202" pitchFamily="66" charset="0"/>
            </a:endParaRPr>
          </a:p>
          <a:p>
            <a:r>
              <a:rPr lang="en-GB" sz="2800" dirty="0">
                <a:latin typeface="Kristen ITC" panose="03050502040202030202" pitchFamily="66" charset="0"/>
              </a:rPr>
              <a:t>By:</a:t>
            </a:r>
          </a:p>
          <a:p>
            <a:pPr marL="285750" indent="-285750">
              <a:buFont typeface="Arial" panose="020B0604020202020204" pitchFamily="34" charset="0"/>
              <a:buChar char="•"/>
            </a:pPr>
            <a:r>
              <a:rPr lang="en-GB" sz="2800" dirty="0">
                <a:latin typeface="Kristen ITC" panose="03050502040202030202" pitchFamily="66" charset="0"/>
              </a:rPr>
              <a:t>Listening attentively</a:t>
            </a:r>
          </a:p>
          <a:p>
            <a:pPr marL="285750" indent="-285750">
              <a:buFont typeface="Arial" panose="020B0604020202020204" pitchFamily="34" charset="0"/>
              <a:buChar char="•"/>
            </a:pPr>
            <a:r>
              <a:rPr lang="en-GB" sz="2800" dirty="0">
                <a:latin typeface="Kristen ITC" panose="03050502040202030202" pitchFamily="66" charset="0"/>
              </a:rPr>
              <a:t>Sharing ideas with others</a:t>
            </a:r>
          </a:p>
          <a:p>
            <a:pPr marL="285750" indent="-285750">
              <a:buFont typeface="Arial" panose="020B0604020202020204" pitchFamily="34" charset="0"/>
              <a:buChar char="•"/>
            </a:pPr>
            <a:r>
              <a:rPr lang="en-GB" sz="2800" dirty="0">
                <a:latin typeface="Kristen ITC" panose="03050502040202030202" pitchFamily="66" charset="0"/>
              </a:rPr>
              <a:t>Taking part in group work</a:t>
            </a:r>
          </a:p>
          <a:p>
            <a:pPr marL="285750" indent="-285750">
              <a:buFont typeface="Arial" panose="020B0604020202020204" pitchFamily="34" charset="0"/>
              <a:buChar char="•"/>
            </a:pPr>
            <a:r>
              <a:rPr lang="en-GB" sz="2800" dirty="0">
                <a:latin typeface="Kristen ITC" panose="03050502040202030202" pitchFamily="66" charset="0"/>
              </a:rPr>
              <a:t>Working individually</a:t>
            </a:r>
          </a:p>
          <a:p>
            <a:pPr marL="285750" indent="-285750">
              <a:buFont typeface="Arial" panose="020B0604020202020204" pitchFamily="34" charset="0"/>
              <a:buChar char="•"/>
            </a:pPr>
            <a:r>
              <a:rPr lang="en-GB" sz="2800" dirty="0">
                <a:latin typeface="Kristen ITC" panose="03050502040202030202" pitchFamily="66" charset="0"/>
              </a:rPr>
              <a:t>Reading and carrying out research</a:t>
            </a:r>
          </a:p>
          <a:p>
            <a:pPr marL="285750" indent="-285750">
              <a:buFont typeface="Arial" panose="020B0604020202020204" pitchFamily="34" charset="0"/>
              <a:buChar char="•"/>
            </a:pPr>
            <a:r>
              <a:rPr lang="en-GB" sz="2800" dirty="0">
                <a:latin typeface="Kristen ITC" panose="03050502040202030202" pitchFamily="66" charset="0"/>
              </a:rPr>
              <a:t>Working towards targets</a:t>
            </a:r>
          </a:p>
          <a:p>
            <a:pPr marL="285750" indent="-285750">
              <a:buFont typeface="Arial" panose="020B0604020202020204" pitchFamily="34" charset="0"/>
              <a:buChar char="•"/>
            </a:pPr>
            <a:r>
              <a:rPr lang="en-GB" sz="2800" dirty="0">
                <a:latin typeface="Kristen ITC"/>
              </a:rPr>
              <a:t>Recording ideas and work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344" y="1142483"/>
            <a:ext cx="2838128" cy="2027234"/>
          </a:xfrm>
          <a:prstGeom prst="rect">
            <a:avLst/>
          </a:prstGeom>
        </p:spPr>
      </p:pic>
    </p:spTree>
    <p:extLst>
      <p:ext uri="{BB962C8B-B14F-4D97-AF65-F5344CB8AC3E}">
        <p14:creationId xmlns:p14="http://schemas.microsoft.com/office/powerpoint/2010/main" val="166523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98368" y="485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Kristen ITC" panose="03050502040202030202" pitchFamily="66" charset="0"/>
              </a:rPr>
              <a:t>Year 4 </a:t>
            </a:r>
          </a:p>
          <a:p>
            <a:pPr algn="l"/>
            <a:r>
              <a:rPr lang="en-GB" b="1" dirty="0">
                <a:latin typeface="Kristen ITC" panose="03050502040202030202" pitchFamily="66" charset="0"/>
              </a:rPr>
              <a:t>Curriculum</a:t>
            </a:r>
            <a:endParaRPr lang="en-US" b="1" dirty="0">
              <a:latin typeface="Kristen ITC" panose="03050502040202030202" pitchFamily="66" charset="0"/>
            </a:endParaRPr>
          </a:p>
        </p:txBody>
      </p:sp>
      <p:sp>
        <p:nvSpPr>
          <p:cNvPr id="3" name="Content Placeholder 2"/>
          <p:cNvSpPr txBox="1">
            <a:spLocks/>
          </p:cNvSpPr>
          <p:nvPr/>
        </p:nvSpPr>
        <p:spPr>
          <a:xfrm>
            <a:off x="3619330" y="2033464"/>
            <a:ext cx="8229600" cy="4824536"/>
          </a:xfrm>
          <a:prstGeom prst="rect">
            <a:avLst/>
          </a:prstGeom>
        </p:spPr>
        <p:txBody>
          <a:bodyPr lIns="91440" tIns="45720" rIns="91440" bIns="45720" anchor="t">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English</a:t>
            </a:r>
          </a:p>
          <a:p>
            <a:pPr>
              <a:buFont typeface="Courier New" pitchFamily="49" charset="0"/>
              <a:buChar char="o"/>
            </a:pPr>
            <a:r>
              <a:rPr lang="en-GB" sz="3400" dirty="0">
                <a:latin typeface="Kristen ITC" panose="03050502040202030202" pitchFamily="66" charset="0"/>
              </a:rPr>
              <a:t>Maths</a:t>
            </a:r>
          </a:p>
          <a:p>
            <a:pPr>
              <a:buFont typeface="Courier New" pitchFamily="49" charset="0"/>
              <a:buChar char="o"/>
            </a:pPr>
            <a:r>
              <a:rPr lang="en-GB" sz="3400" dirty="0">
                <a:latin typeface="Kristen ITC" panose="03050502040202030202" pitchFamily="66" charset="0"/>
              </a:rPr>
              <a:t>Science</a:t>
            </a:r>
          </a:p>
          <a:p>
            <a:pPr>
              <a:buFont typeface="Courier New" pitchFamily="49" charset="0"/>
              <a:buChar char="o"/>
            </a:pPr>
            <a:r>
              <a:rPr lang="en-GB" sz="3400" dirty="0">
                <a:latin typeface="Kristen ITC" panose="03050502040202030202" pitchFamily="66" charset="0"/>
              </a:rPr>
              <a:t>History – Celts, Romans, Anglo-Saxons </a:t>
            </a:r>
          </a:p>
          <a:p>
            <a:pPr marL="0" indent="0">
              <a:buNone/>
            </a:pPr>
            <a:r>
              <a:rPr lang="en-GB" sz="3400" dirty="0">
                <a:latin typeface="Kristen ITC" panose="03050502040202030202" pitchFamily="66" charset="0"/>
              </a:rPr>
              <a:t>     and Vikings</a:t>
            </a:r>
          </a:p>
          <a:p>
            <a:pPr>
              <a:buFont typeface="Courier New" pitchFamily="49" charset="0"/>
              <a:buChar char="o"/>
            </a:pPr>
            <a:r>
              <a:rPr lang="en-GB" sz="3400" dirty="0">
                <a:latin typeface="Kristen ITC" panose="03050502040202030202" pitchFamily="66" charset="0"/>
              </a:rPr>
              <a:t>Geography – Coasts</a:t>
            </a:r>
          </a:p>
          <a:p>
            <a:pPr>
              <a:buFont typeface="Courier New" pitchFamily="49" charset="0"/>
              <a:buChar char="o"/>
            </a:pPr>
            <a:r>
              <a:rPr lang="en-GB" sz="3400" dirty="0">
                <a:latin typeface="Kristen ITC" panose="03050502040202030202" pitchFamily="66" charset="0"/>
              </a:rPr>
              <a:t>Computing</a:t>
            </a:r>
          </a:p>
          <a:p>
            <a:pPr>
              <a:buFont typeface="Courier New" pitchFamily="49" charset="0"/>
              <a:buChar char="o"/>
            </a:pPr>
            <a:r>
              <a:rPr lang="en-GB" sz="3400" dirty="0">
                <a:latin typeface="Kristen ITC" panose="03050502040202030202" pitchFamily="66" charset="0"/>
              </a:rPr>
              <a:t>Art / Design and Technology</a:t>
            </a:r>
          </a:p>
          <a:p>
            <a:pPr>
              <a:buFont typeface="Courier New" pitchFamily="49" charset="0"/>
              <a:buChar char="o"/>
            </a:pPr>
            <a:r>
              <a:rPr lang="en-GB" sz="3400" dirty="0">
                <a:latin typeface="Kristen ITC" panose="03050502040202030202" pitchFamily="66" charset="0"/>
              </a:rPr>
              <a:t>PE </a:t>
            </a:r>
          </a:p>
          <a:p>
            <a:pPr>
              <a:buFont typeface="Courier New" pitchFamily="49" charset="0"/>
              <a:buChar char="o"/>
            </a:pPr>
            <a:r>
              <a:rPr lang="en-GB" sz="3400" dirty="0">
                <a:latin typeface="Kristen ITC" panose="03050502040202030202" pitchFamily="66" charset="0"/>
              </a:rPr>
              <a:t>RE</a:t>
            </a:r>
          </a:p>
          <a:p>
            <a:pPr>
              <a:buFont typeface="Courier New" pitchFamily="49" charset="0"/>
              <a:buChar char="o"/>
            </a:pPr>
            <a:r>
              <a:rPr lang="en-GB" sz="3400" dirty="0">
                <a:latin typeface="Kristen ITC"/>
              </a:rPr>
              <a:t>PSHE (Personal, Social, Health Education)</a:t>
            </a: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Music – Mrs Winter</a:t>
            </a:r>
          </a:p>
          <a:p>
            <a:pPr>
              <a:buFont typeface="Courier New" pitchFamily="49" charset="0"/>
              <a:buChar char="o"/>
            </a:pPr>
            <a:r>
              <a:rPr lang="en-GB" sz="3400" dirty="0">
                <a:latin typeface="Kristen ITC"/>
              </a:rPr>
              <a:t>French – Mrs Quilliam </a:t>
            </a:r>
            <a:endParaRPr lang="en-GB" sz="3400" dirty="0">
              <a:latin typeface="Kristen ITC" panose="03050502040202030202" pitchFamily="66" charset="0"/>
            </a:endParaRPr>
          </a:p>
          <a:p>
            <a:pPr marL="0" indent="0">
              <a:buFont typeface="Arial" pitchFamily="34" charset="0"/>
              <a:buNone/>
            </a:pPr>
            <a:r>
              <a:rPr lang="en-GB" sz="2800" dirty="0">
                <a:latin typeface="Kristen ITC" panose="03050502040202030202" pitchFamily="66" charset="0"/>
              </a:rPr>
              <a:t/>
            </a: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pic>
        <p:nvPicPr>
          <p:cNvPr id="4" name="Picture 3"/>
          <p:cNvPicPr>
            <a:picLocks noChangeAspect="1"/>
          </p:cNvPicPr>
          <p:nvPr/>
        </p:nvPicPr>
        <p:blipFill>
          <a:blip r:embed="rId2"/>
          <a:stretch>
            <a:fillRect/>
          </a:stretch>
        </p:blipFill>
        <p:spPr>
          <a:xfrm>
            <a:off x="0" y="-15795"/>
            <a:ext cx="3596174" cy="4668931"/>
          </a:xfrm>
          <a:prstGeom prst="rect">
            <a:avLst/>
          </a:prstGeom>
        </p:spPr>
      </p:pic>
    </p:spTree>
    <p:extLst>
      <p:ext uri="{BB962C8B-B14F-4D97-AF65-F5344CB8AC3E}">
        <p14:creationId xmlns:p14="http://schemas.microsoft.com/office/powerpoint/2010/main" val="39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rmAutofit/>
          </a:bodyPr>
          <a:lstStyle/>
          <a:p>
            <a:r>
              <a:rPr lang="en-GB" b="1" dirty="0">
                <a:latin typeface="Kristen ITC" panose="03050502040202030202" pitchFamily="66" charset="0"/>
              </a:rPr>
              <a:t>Timetable</a:t>
            </a:r>
            <a:endParaRPr lang="en-US" b="1" dirty="0">
              <a:latin typeface="Kristen ITC" panose="03050502040202030202" pitchFamily="66" charset="0"/>
            </a:endParaRPr>
          </a:p>
        </p:txBody>
      </p:sp>
      <p:sp>
        <p:nvSpPr>
          <p:cNvPr id="3" name="Content Placeholder 2"/>
          <p:cNvSpPr>
            <a:spLocks noGrp="1"/>
          </p:cNvSpPr>
          <p:nvPr>
            <p:ph idx="1"/>
          </p:nvPr>
        </p:nvSpPr>
        <p:spPr>
          <a:xfrm>
            <a:off x="395536" y="525171"/>
            <a:ext cx="8229600" cy="4525963"/>
          </a:xfrm>
        </p:spPr>
        <p:txBody>
          <a:bodyPr>
            <a:normAutofit/>
          </a:bodyPr>
          <a:lstStyle/>
          <a:p>
            <a:pPr marL="0" indent="0">
              <a:buNone/>
            </a:pPr>
            <a:endParaRPr lang="en-GB" sz="2800" dirty="0">
              <a:latin typeface="Kristen ITC" panose="03050502040202030202" pitchFamily="66" charset="0"/>
            </a:endParaRPr>
          </a:p>
          <a:p>
            <a:pPr marL="0" indent="0">
              <a:buNone/>
            </a:pPr>
            <a:r>
              <a:rPr lang="en-GB" sz="2400" dirty="0">
                <a:latin typeface="Kristen ITC" panose="03050502040202030202" pitchFamily="66" charset="0"/>
              </a:rPr>
              <a:t>English and Maths will be taught each morning and where necessary some afternoons. </a:t>
            </a:r>
          </a:p>
          <a:p>
            <a:pPr marL="0" indent="0">
              <a:buNone/>
            </a:pPr>
            <a:r>
              <a:rPr lang="en-GB" sz="2400" dirty="0">
                <a:latin typeface="Kristen ITC" panose="03050502040202030202" pitchFamily="66" charset="0"/>
              </a:rPr>
              <a:t>RE will be taught during the week. We will also take part in Collective Worship.</a:t>
            </a:r>
          </a:p>
          <a:p>
            <a:pPr marL="0" indent="0">
              <a:buNone/>
            </a:pPr>
            <a:r>
              <a:rPr lang="en-GB" sz="2400" dirty="0">
                <a:latin typeface="Kristen ITC" panose="03050502040202030202" pitchFamily="66" charset="0"/>
              </a:rPr>
              <a:t>A “Time to Talk” (PSHE) session will be taught once a week.</a:t>
            </a:r>
          </a:p>
          <a:p>
            <a:pPr marL="0" indent="0">
              <a:buNone/>
            </a:pPr>
            <a:r>
              <a:rPr lang="en-GB" sz="2400" dirty="0">
                <a:latin typeface="Kristen ITC" panose="03050502040202030202" pitchFamily="66" charset="0"/>
              </a:rPr>
              <a:t>PE is usually on a Wednesday afternoon – please ensure your child’s PE kit is sent in on a Monday and kept in school.  They will bring it home on a Friday to be washed.</a:t>
            </a:r>
          </a:p>
          <a:p>
            <a:pPr marL="0" indent="0">
              <a:buNone/>
            </a:pPr>
            <a:endParaRPr lang="en-GB" sz="2800" dirty="0">
              <a:latin typeface="Kristen ITC" panose="03050502040202030202" pitchFamily="66" charset="0"/>
            </a:endParaRPr>
          </a:p>
        </p:txBody>
      </p:sp>
      <p:pic>
        <p:nvPicPr>
          <p:cNvPr id="6" name="Picture 5" descr="Toy plastic numbers">
            <a:extLst>
              <a:ext uri="{FF2B5EF4-FFF2-40B4-BE49-F238E27FC236}">
                <a16:creationId xmlns:a16="http://schemas.microsoft.com/office/drawing/2014/main" id="{420E4E9F-D5F8-4B2C-8F2D-DD7B007BE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54" y="5038591"/>
            <a:ext cx="2436630" cy="1624024"/>
          </a:xfrm>
          <a:prstGeom prst="rect">
            <a:avLst/>
          </a:prstGeom>
        </p:spPr>
      </p:pic>
      <p:sp>
        <p:nvSpPr>
          <p:cNvPr id="9" name="TextBox 8">
            <a:extLst>
              <a:ext uri="{FF2B5EF4-FFF2-40B4-BE49-F238E27FC236}">
                <a16:creationId xmlns:a16="http://schemas.microsoft.com/office/drawing/2014/main" id="{2DC37B6C-5749-40C1-90FF-AADA66FB440D}"/>
              </a:ext>
            </a:extLst>
          </p:cNvPr>
          <p:cNvSpPr txBox="1"/>
          <p:nvPr/>
        </p:nvSpPr>
        <p:spPr>
          <a:xfrm>
            <a:off x="3491880" y="4293096"/>
            <a:ext cx="4608512" cy="2230631"/>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52C051E5-CCAD-4F97-A83E-2800357AD9D8}"/>
              </a:ext>
            </a:extLst>
          </p:cNvPr>
          <p:cNvSpPr txBox="1"/>
          <p:nvPr/>
        </p:nvSpPr>
        <p:spPr>
          <a:xfrm>
            <a:off x="3851920" y="4653136"/>
            <a:ext cx="4629200" cy="1938992"/>
          </a:xfrm>
          <a:prstGeom prst="rect">
            <a:avLst/>
          </a:prstGeom>
          <a:noFill/>
        </p:spPr>
        <p:txBody>
          <a:bodyPr wrap="square" rtlCol="0">
            <a:spAutoFit/>
          </a:bodyPr>
          <a:lstStyle/>
          <a:p>
            <a:pPr marL="0" indent="0">
              <a:buNone/>
            </a:pPr>
            <a:r>
              <a:rPr lang="en-GB" sz="2400" dirty="0">
                <a:latin typeface="Kristen ITC" panose="03050502040202030202" pitchFamily="66" charset="0"/>
              </a:rPr>
              <a:t>French and Music are taught once a week.</a:t>
            </a:r>
          </a:p>
          <a:p>
            <a:pPr marL="0" indent="0">
              <a:buNone/>
            </a:pPr>
            <a:r>
              <a:rPr lang="en-GB" sz="2400" dirty="0">
                <a:latin typeface="Kristen ITC" panose="03050502040202030202" pitchFamily="66" charset="0"/>
              </a:rPr>
              <a:t>Science, Geography, History, Art, DT and Computing are taught throughout the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Kristen ITC" panose="03050502040202030202" pitchFamily="66" charset="0"/>
              </a:rPr>
              <a:t>Maths</a:t>
            </a:r>
            <a:endParaRPr lang="en-US" b="1" dirty="0">
              <a:latin typeface="Kristen ITC" panose="03050502040202030202" pitchFamily="66" charset="0"/>
            </a:endParaRPr>
          </a:p>
        </p:txBody>
      </p:sp>
      <p:sp>
        <p:nvSpPr>
          <p:cNvPr id="3" name="Content Placeholder 2"/>
          <p:cNvSpPr txBox="1">
            <a:spLocks/>
          </p:cNvSpPr>
          <p:nvPr/>
        </p:nvSpPr>
        <p:spPr>
          <a:xfrm>
            <a:off x="179512" y="1412776"/>
            <a:ext cx="8229600" cy="4824536"/>
          </a:xfrm>
          <a:prstGeom prst="rect">
            <a:avLst/>
          </a:prstGeom>
        </p:spPr>
        <p:txBody>
          <a:bodyPr lIns="91440" tIns="45720" rIns="91440" bIns="45720" anchor="t">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400" dirty="0">
                <a:latin typeface="Kristen ITC" panose="03050502040202030202" pitchFamily="66" charset="0"/>
              </a:rPr>
              <a:t>This term we will be focussing on:</a:t>
            </a:r>
          </a:p>
          <a:p>
            <a:pPr>
              <a:buFont typeface="Courier New" pitchFamily="49" charset="0"/>
              <a:buChar char="o"/>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Place Value</a:t>
            </a:r>
          </a:p>
          <a:p>
            <a:pPr>
              <a:buFont typeface="Courier New" pitchFamily="49" charset="0"/>
              <a:buChar char="o"/>
            </a:pPr>
            <a:r>
              <a:rPr lang="en-GB" sz="3400" dirty="0">
                <a:latin typeface="Kristen ITC" panose="03050502040202030202" pitchFamily="66" charset="0"/>
              </a:rPr>
              <a:t>Mental strategies</a:t>
            </a:r>
          </a:p>
          <a:p>
            <a:pPr>
              <a:buFont typeface="Courier New" pitchFamily="49" charset="0"/>
              <a:buChar char="o"/>
            </a:pPr>
            <a:r>
              <a:rPr lang="en-GB" sz="3400" dirty="0">
                <a:latin typeface="Kristen ITC" panose="03050502040202030202" pitchFamily="66" charset="0"/>
              </a:rPr>
              <a:t>Written methods</a:t>
            </a:r>
          </a:p>
          <a:p>
            <a:pPr>
              <a:buFont typeface="Courier New" pitchFamily="49" charset="0"/>
              <a:buChar char="o"/>
            </a:pPr>
            <a:r>
              <a:rPr lang="en-GB" sz="3400" dirty="0">
                <a:latin typeface="Kristen ITC" panose="03050502040202030202" pitchFamily="66" charset="0"/>
              </a:rPr>
              <a:t>Problem solving</a:t>
            </a:r>
          </a:p>
          <a:p>
            <a:pPr>
              <a:buFont typeface="Courier New" pitchFamily="49" charset="0"/>
              <a:buChar char="o"/>
            </a:pPr>
            <a:r>
              <a:rPr lang="en-GB" sz="3400" dirty="0">
                <a:latin typeface="Kristen ITC" panose="03050502040202030202" pitchFamily="66" charset="0"/>
              </a:rPr>
              <a:t>Number facts</a:t>
            </a:r>
          </a:p>
          <a:p>
            <a:pPr>
              <a:buFont typeface="Courier New" pitchFamily="49" charset="0"/>
              <a:buChar char="o"/>
            </a:pPr>
            <a:r>
              <a:rPr lang="en-GB" sz="3400" dirty="0">
                <a:latin typeface="Kristen ITC" panose="03050502040202030202" pitchFamily="66" charset="0"/>
              </a:rPr>
              <a:t>Table facts</a:t>
            </a:r>
          </a:p>
          <a:p>
            <a:pPr marL="0" indent="0">
              <a:buNone/>
            </a:pPr>
            <a:r>
              <a:rPr lang="en-GB" sz="3400" dirty="0">
                <a:latin typeface="Kristen ITC" panose="03050502040202030202" pitchFamily="66" charset="0"/>
              </a:rPr>
              <a:t>    Your child will be given an individual table target </a:t>
            </a:r>
          </a:p>
          <a:p>
            <a:pPr marL="0" indent="0">
              <a:buNone/>
            </a:pPr>
            <a:r>
              <a:rPr lang="en-GB" sz="3400" dirty="0">
                <a:latin typeface="Kristen ITC" panose="03050502040202030202" pitchFamily="66" charset="0"/>
              </a:rPr>
              <a:t>     They will be tested on this during the week.</a:t>
            </a:r>
          </a:p>
          <a:p>
            <a:pPr marL="0" indent="0">
              <a:buNone/>
            </a:pPr>
            <a:endParaRPr lang="en-GB" sz="3400" dirty="0">
              <a:latin typeface="Kristen ITC" panose="03050502040202030202" pitchFamily="66" charset="0"/>
            </a:endParaRPr>
          </a:p>
          <a:p>
            <a:pPr marL="0" indent="0">
              <a:buNone/>
            </a:pPr>
            <a:r>
              <a:rPr lang="en-GB" sz="3400" dirty="0">
                <a:latin typeface="Kristen ITC"/>
              </a:rPr>
              <a:t>Children in Year 4 need to be able to recall all their times tables </a:t>
            </a:r>
            <a:r>
              <a:rPr lang="en-GB" sz="3400" dirty="0" err="1">
                <a:latin typeface="Kristen ITC"/>
              </a:rPr>
              <a:t>upto</a:t>
            </a:r>
            <a:r>
              <a:rPr lang="en-GB" sz="3400" dirty="0">
                <a:latin typeface="Kristen ITC"/>
              </a:rPr>
              <a:t> 12 x 12 quickly, at random and accurately, as they will be tested on these in May 2021 in the new National Multiplication Check.</a:t>
            </a:r>
            <a:endParaRPr lang="en-GB" sz="3400" dirty="0">
              <a:latin typeface="Kristen ITC" panose="03050502040202030202" pitchFamily="66" charset="0"/>
            </a:endParaRPr>
          </a:p>
          <a:p>
            <a:pPr>
              <a:buFont typeface="Courier New" pitchFamily="49" charset="0"/>
              <a:buChar char="o"/>
            </a:pPr>
            <a:endParaRPr lang="en-GB" sz="3400" dirty="0">
              <a:latin typeface="Kristen ITC" panose="03050502040202030202" pitchFamily="66" charset="0"/>
            </a:endParaRPr>
          </a:p>
          <a:p>
            <a:pPr marL="0" indent="0">
              <a:buFont typeface="Arial" pitchFamily="34" charset="0"/>
              <a:buNone/>
            </a:pPr>
            <a:r>
              <a:rPr lang="en-GB" sz="2800" dirty="0">
                <a:latin typeface="Kristen ITC" panose="03050502040202030202" pitchFamily="66" charset="0"/>
              </a:rPr>
              <a:t/>
            </a: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93113"/>
            <a:ext cx="2757686" cy="2757686"/>
          </a:xfrm>
          <a:prstGeom prst="rect">
            <a:avLst/>
          </a:prstGeom>
        </p:spPr>
      </p:pic>
    </p:spTree>
    <p:extLst>
      <p:ext uri="{BB962C8B-B14F-4D97-AF65-F5344CB8AC3E}">
        <p14:creationId xmlns:p14="http://schemas.microsoft.com/office/powerpoint/2010/main" val="279953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86564" y="3664984"/>
            <a:ext cx="3557436" cy="3193016"/>
          </a:xfrm>
          <a:prstGeom prst="rect">
            <a:avLst/>
          </a:prstGeom>
        </p:spPr>
      </p:pic>
      <p:sp>
        <p:nvSpPr>
          <p:cNvPr id="2" name="Title 1"/>
          <p:cNvSpPr>
            <a:spLocks noGrp="1"/>
          </p:cNvSpPr>
          <p:nvPr>
            <p:ph type="title"/>
          </p:nvPr>
        </p:nvSpPr>
        <p:spPr>
          <a:xfrm>
            <a:off x="179512" y="260648"/>
            <a:ext cx="8229600" cy="1143000"/>
          </a:xfrm>
        </p:spPr>
        <p:txBody>
          <a:bodyPr/>
          <a:lstStyle/>
          <a:p>
            <a:pPr algn="l"/>
            <a:r>
              <a:rPr lang="en-GB" b="1" dirty="0">
                <a:latin typeface="Kristen ITC" panose="03050502040202030202" pitchFamily="66" charset="0"/>
              </a:rPr>
              <a:t>Reading and English</a:t>
            </a:r>
            <a:endParaRPr lang="en-US" b="1" dirty="0">
              <a:latin typeface="Kristen ITC" panose="03050502040202030202" pitchFamily="66" charset="0"/>
            </a:endParaRPr>
          </a:p>
        </p:txBody>
      </p:sp>
      <p:sp>
        <p:nvSpPr>
          <p:cNvPr id="3" name="Content Placeholder 2"/>
          <p:cNvSpPr>
            <a:spLocks noGrp="1"/>
          </p:cNvSpPr>
          <p:nvPr>
            <p:ph idx="1"/>
          </p:nvPr>
        </p:nvSpPr>
        <p:spPr>
          <a:xfrm>
            <a:off x="179512" y="1412776"/>
            <a:ext cx="8229600" cy="4824536"/>
          </a:xfrm>
        </p:spPr>
        <p:txBody>
          <a:bodyPr vert="horz" lIns="91440" tIns="45720" rIns="91440" bIns="45720" rtlCol="0" anchor="t">
            <a:normAutofit fontScale="40000" lnSpcReduction="20000"/>
          </a:bodyPr>
          <a:lstStyle/>
          <a:p>
            <a:pPr>
              <a:buFont typeface="Courier New" pitchFamily="49" charset="0"/>
              <a:buChar char="o"/>
            </a:pPr>
            <a:endParaRPr lang="en-GB" sz="3400" dirty="0">
              <a:latin typeface="Kristen ITC" panose="03050502040202030202" pitchFamily="66" charset="0"/>
            </a:endParaRPr>
          </a:p>
          <a:p>
            <a:pPr>
              <a:buFont typeface="Courier New" pitchFamily="49" charset="0"/>
              <a:buChar char="o"/>
            </a:pPr>
            <a:r>
              <a:rPr lang="en-GB" sz="3400">
                <a:latin typeface="Kristen ITC"/>
              </a:rPr>
              <a:t>Reading books will  be sent home w/c 21st September, however, your child will be </a:t>
            </a:r>
            <a:r>
              <a:rPr lang="en-GB" sz="3400" dirty="0">
                <a:latin typeface="Kristen ITC"/>
              </a:rPr>
              <a:t>heard reading in school at some point during the week.</a:t>
            </a:r>
          </a:p>
          <a:p>
            <a:pPr>
              <a:buFont typeface="Courier New" pitchFamily="49" charset="0"/>
              <a:buChar char="o"/>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Please read with your child at home for 20 minutes each evening and ask questions about what your child has read, the characters, the meanings of words and what they think might happen next.</a:t>
            </a:r>
          </a:p>
          <a:p>
            <a:pPr marL="0" indent="0">
              <a:buNone/>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English is taught daily through our class novel.</a:t>
            </a:r>
          </a:p>
          <a:p>
            <a:pPr marL="0" indent="0">
              <a:buNone/>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Writing is related to the class novel and is also cross curricular, linked to our topics.</a:t>
            </a:r>
          </a:p>
          <a:p>
            <a:pPr marL="0" indent="0">
              <a:buNone/>
            </a:pPr>
            <a:r>
              <a:rPr lang="en-GB" sz="3400" dirty="0">
                <a:latin typeface="Kristen ITC" panose="03050502040202030202" pitchFamily="66" charset="0"/>
              </a:rPr>
              <a:t> </a:t>
            </a:r>
          </a:p>
          <a:p>
            <a:pPr>
              <a:buFont typeface="Courier New" pitchFamily="49" charset="0"/>
              <a:buChar char="o"/>
            </a:pPr>
            <a:r>
              <a:rPr lang="en-GB" sz="3400" dirty="0">
                <a:latin typeface="Kristen ITC" panose="03050502040202030202" pitchFamily="66" charset="0"/>
              </a:rPr>
              <a:t>Grammar and punctuation is taught explicitly during the week.</a:t>
            </a:r>
          </a:p>
          <a:p>
            <a:pPr>
              <a:buFont typeface="Courier New" pitchFamily="49" charset="0"/>
              <a:buChar char="o"/>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Handwriting will be taught explicitly and practised during the week.</a:t>
            </a:r>
          </a:p>
          <a:p>
            <a:pPr>
              <a:buFont typeface="Courier New" pitchFamily="49" charset="0"/>
              <a:buChar char="o"/>
            </a:pPr>
            <a:endParaRPr lang="en-GB" sz="3400" dirty="0">
              <a:latin typeface="Kristen ITC" panose="03050502040202030202" pitchFamily="66" charset="0"/>
            </a:endParaRPr>
          </a:p>
          <a:p>
            <a:pPr>
              <a:buFont typeface="Courier New" pitchFamily="49" charset="0"/>
              <a:buChar char="o"/>
            </a:pPr>
            <a:r>
              <a:rPr lang="en-GB" sz="3400" dirty="0">
                <a:latin typeface="Kristen ITC" panose="03050502040202030202" pitchFamily="66" charset="0"/>
              </a:rPr>
              <a:t>Spellings will be taught explicitly during the week.</a:t>
            </a:r>
          </a:p>
          <a:p>
            <a:pPr marL="0" indent="0">
              <a:buNone/>
            </a:pPr>
            <a:r>
              <a:rPr lang="en-GB" sz="3400" dirty="0">
                <a:latin typeface="Kristen ITC" panose="03050502040202030202" pitchFamily="66" charset="0"/>
              </a:rPr>
              <a:t>     Children will need to practise their spellings at home </a:t>
            </a:r>
          </a:p>
          <a:p>
            <a:pPr marL="0" indent="0">
              <a:buNone/>
            </a:pPr>
            <a:r>
              <a:rPr lang="en-GB" sz="3400" dirty="0">
                <a:latin typeface="Kristen ITC" panose="03050502040202030202" pitchFamily="66" charset="0"/>
              </a:rPr>
              <a:t>     in preparation for a weekly test.</a:t>
            </a:r>
          </a:p>
          <a:p>
            <a:pPr marL="0" indent="0">
              <a:buNone/>
            </a:pPr>
            <a:r>
              <a:rPr lang="en-GB" sz="3400" dirty="0">
                <a:latin typeface="Kristen ITC" panose="03050502040202030202" pitchFamily="66" charset="0"/>
              </a:rPr>
              <a:t>     Please use the look, say, cover, write and check strategy – your</a:t>
            </a:r>
          </a:p>
          <a:p>
            <a:pPr marL="0" indent="0">
              <a:buNone/>
            </a:pPr>
            <a:r>
              <a:rPr lang="en-GB" sz="3400" dirty="0">
                <a:latin typeface="Kristen ITC" panose="03050502040202030202" pitchFamily="66" charset="0"/>
              </a:rPr>
              <a:t>     child should be familiar with this from class.</a:t>
            </a:r>
          </a:p>
          <a:p>
            <a:pPr marL="0" indent="0">
              <a:buNone/>
            </a:pPr>
            <a:r>
              <a:rPr lang="en-GB" sz="2800" dirty="0">
                <a:latin typeface="Kristen ITC" panose="03050502040202030202" pitchFamily="66" charset="0"/>
              </a:rPr>
              <a:t/>
            </a:r>
            <a:br>
              <a:rPr lang="en-GB" sz="2800" dirty="0">
                <a:latin typeface="Kristen ITC" panose="03050502040202030202" pitchFamily="66" charset="0"/>
              </a:rPr>
            </a:b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lgn="ctr">
              <a:buNone/>
            </a:pPr>
            <a:endParaRPr lang="en-GB" sz="2800" dirty="0">
              <a:latin typeface="Kristen ITC" panose="03050502040202030202"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1000</TotalTime>
  <Words>1151</Words>
  <Application>Microsoft Office PowerPoint</Application>
  <PresentationFormat>On-screen Show (4:3)</PresentationFormat>
  <Paragraphs>190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Comic Sans MS</vt:lpstr>
      <vt:lpstr>Courier New</vt:lpstr>
      <vt:lpstr>Kristen ITC</vt:lpstr>
      <vt:lpstr>Office Theme</vt:lpstr>
      <vt:lpstr> Welcome to Year 4</vt:lpstr>
      <vt:lpstr>The Team</vt:lpstr>
      <vt:lpstr>Vision for the  year</vt:lpstr>
      <vt:lpstr>PowerPoint Presentation</vt:lpstr>
      <vt:lpstr>PowerPoint Presentation</vt:lpstr>
      <vt:lpstr>PowerPoint Presentation</vt:lpstr>
      <vt:lpstr>Timetable</vt:lpstr>
      <vt:lpstr>PowerPoint Presentation</vt:lpstr>
      <vt:lpstr>Reading and English</vt:lpstr>
      <vt:lpstr>RE</vt:lpstr>
      <vt:lpstr>PowerPoint Presentation</vt:lpstr>
      <vt:lpstr>School website and Home Practice</vt:lpstr>
      <vt:lpstr>Home Practice</vt:lpstr>
      <vt:lpstr>PowerPoint Presentation</vt:lpstr>
      <vt:lpstr>Behaviour Expectations</vt:lpstr>
      <vt:lpstr>PowerPoint Presentation</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Your User Name</dc:creator>
  <cp:lastModifiedBy>J Campbell</cp:lastModifiedBy>
  <cp:revision>158</cp:revision>
  <dcterms:created xsi:type="dcterms:W3CDTF">2012-09-16T17:31:14Z</dcterms:created>
  <dcterms:modified xsi:type="dcterms:W3CDTF">2020-09-18T15:48:24Z</dcterms:modified>
</cp:coreProperties>
</file>