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2" r:id="rId4"/>
  </p:sldMasterIdLst>
  <p:notesMasterIdLst>
    <p:notesMasterId r:id="rId26"/>
  </p:notesMasterIdLst>
  <p:handoutMasterIdLst>
    <p:handoutMasterId r:id="rId27"/>
  </p:handoutMasterIdLst>
  <p:sldIdLst>
    <p:sldId id="256" r:id="rId5"/>
    <p:sldId id="265" r:id="rId6"/>
    <p:sldId id="293" r:id="rId7"/>
    <p:sldId id="281" r:id="rId8"/>
    <p:sldId id="266" r:id="rId9"/>
    <p:sldId id="279" r:id="rId10"/>
    <p:sldId id="268" r:id="rId11"/>
    <p:sldId id="267" r:id="rId12"/>
    <p:sldId id="269" r:id="rId13"/>
    <p:sldId id="272" r:id="rId14"/>
    <p:sldId id="273" r:id="rId15"/>
    <p:sldId id="294" r:id="rId16"/>
    <p:sldId id="259" r:id="rId17"/>
    <p:sldId id="282" r:id="rId18"/>
    <p:sldId id="291" r:id="rId19"/>
    <p:sldId id="292" r:id="rId20"/>
    <p:sldId id="263" r:id="rId21"/>
    <p:sldId id="275" r:id="rId22"/>
    <p:sldId id="277" r:id="rId23"/>
    <p:sldId id="278" r:id="rId24"/>
    <p:sldId id="262" r:id="rId25"/>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371483-E7CF-4AF9-9B42-FBFF853769DA}" v="176" dt="2020-09-18T07:32:28.947"/>
    <p1510:client id="{C934C22D-80DC-4A6E-87B7-863729D2E728}" v="6" dt="2020-09-18T08:23:30.8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1554" autoAdjust="0"/>
  </p:normalViewPr>
  <p:slideViewPr>
    <p:cSldViewPr>
      <p:cViewPr varScale="1">
        <p:scale>
          <a:sx n="70" d="100"/>
          <a:sy n="70" d="100"/>
        </p:scale>
        <p:origin x="156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7032, head" userId="10033fff8bc6576e" providerId="None" clId="Web-{C934C22D-80DC-4A6E-87B7-863729D2E728}"/>
    <pc:docChg chg="delSld">
      <pc:chgData name="7032, head" userId="10033fff8bc6576e" providerId="None" clId="Web-{C934C22D-80DC-4A6E-87B7-863729D2E728}" dt="2020-09-18T08:23:30.899" v="5"/>
      <pc:docMkLst>
        <pc:docMk/>
      </pc:docMkLst>
      <pc:sldChg chg="del">
        <pc:chgData name="7032, head" userId="10033fff8bc6576e" providerId="None" clId="Web-{C934C22D-80DC-4A6E-87B7-863729D2E728}" dt="2020-09-18T08:23:11.680" v="0"/>
        <pc:sldMkLst>
          <pc:docMk/>
          <pc:sldMk cId="0" sldId="264"/>
        </pc:sldMkLst>
      </pc:sldChg>
      <pc:sldChg chg="del">
        <pc:chgData name="7032, head" userId="10033fff8bc6576e" providerId="None" clId="Web-{C934C22D-80DC-4A6E-87B7-863729D2E728}" dt="2020-09-18T08:23:16.462" v="1"/>
        <pc:sldMkLst>
          <pc:docMk/>
          <pc:sldMk cId="1662603126" sldId="285"/>
        </pc:sldMkLst>
      </pc:sldChg>
      <pc:sldChg chg="del">
        <pc:chgData name="7032, head" userId="10033fff8bc6576e" providerId="None" clId="Web-{C934C22D-80DC-4A6E-87B7-863729D2E728}" dt="2020-09-18T08:23:20.040" v="2"/>
        <pc:sldMkLst>
          <pc:docMk/>
          <pc:sldMk cId="2692098370" sldId="286"/>
        </pc:sldMkLst>
      </pc:sldChg>
      <pc:sldChg chg="del">
        <pc:chgData name="7032, head" userId="10033fff8bc6576e" providerId="None" clId="Web-{C934C22D-80DC-4A6E-87B7-863729D2E728}" dt="2020-09-18T08:23:23.416" v="3"/>
        <pc:sldMkLst>
          <pc:docMk/>
          <pc:sldMk cId="2193658131" sldId="287"/>
        </pc:sldMkLst>
      </pc:sldChg>
      <pc:sldChg chg="del">
        <pc:chgData name="7032, head" userId="10033fff8bc6576e" providerId="None" clId="Web-{C934C22D-80DC-4A6E-87B7-863729D2E728}" dt="2020-09-18T08:23:27.008" v="4"/>
        <pc:sldMkLst>
          <pc:docMk/>
          <pc:sldMk cId="2552950802" sldId="288"/>
        </pc:sldMkLst>
      </pc:sldChg>
      <pc:sldChg chg="del">
        <pc:chgData name="7032, head" userId="10033fff8bc6576e" providerId="None" clId="Web-{C934C22D-80DC-4A6E-87B7-863729D2E728}" dt="2020-09-18T08:23:30.899" v="5"/>
        <pc:sldMkLst>
          <pc:docMk/>
          <pc:sldMk cId="1831765796" sldId="289"/>
        </pc:sldMkLst>
      </pc:sldChg>
    </pc:docChg>
  </pc:docChgLst>
  <pc:docChgLst>
    <pc:chgData name="7032, head" userId="10033fff8bc6576e" providerId="None" clId="Web-{8B371483-E7CF-4AF9-9B42-FBFF853769DA}"/>
    <pc:docChg chg="modSld">
      <pc:chgData name="7032, head" userId="10033fff8bc6576e" providerId="None" clId="Web-{8B371483-E7CF-4AF9-9B42-FBFF853769DA}" dt="2020-09-18T07:32:28.682" v="169" actId="20577"/>
      <pc:docMkLst>
        <pc:docMk/>
      </pc:docMkLst>
      <pc:sldChg chg="modSp">
        <pc:chgData name="7032, head" userId="10033fff8bc6576e" providerId="None" clId="Web-{8B371483-E7CF-4AF9-9B42-FBFF853769DA}" dt="2020-09-18T07:30:29.728" v="86" actId="20577"/>
        <pc:sldMkLst>
          <pc:docMk/>
          <pc:sldMk cId="0" sldId="259"/>
        </pc:sldMkLst>
        <pc:spChg chg="mod">
          <ac:chgData name="7032, head" userId="10033fff8bc6576e" providerId="None" clId="Web-{8B371483-E7CF-4AF9-9B42-FBFF853769DA}" dt="2020-09-18T07:30:29.728" v="86" actId="20577"/>
          <ac:spMkLst>
            <pc:docMk/>
            <pc:sldMk cId="0" sldId="259"/>
            <ac:spMk id="3" creationId="{00000000-0000-0000-0000-000000000000}"/>
          </ac:spMkLst>
        </pc:spChg>
      </pc:sldChg>
      <pc:sldChg chg="modSp">
        <pc:chgData name="7032, head" userId="10033fff8bc6576e" providerId="None" clId="Web-{8B371483-E7CF-4AF9-9B42-FBFF853769DA}" dt="2020-09-18T07:32:27.260" v="167" actId="20577"/>
        <pc:sldMkLst>
          <pc:docMk/>
          <pc:sldMk cId="0" sldId="262"/>
        </pc:sldMkLst>
        <pc:spChg chg="mod">
          <ac:chgData name="7032, head" userId="10033fff8bc6576e" providerId="None" clId="Web-{8B371483-E7CF-4AF9-9B42-FBFF853769DA}" dt="2020-09-18T07:32:27.260" v="167" actId="20577"/>
          <ac:spMkLst>
            <pc:docMk/>
            <pc:sldMk cId="0" sldId="262"/>
            <ac:spMk id="3" creationId="{00000000-0000-0000-0000-000000000000}"/>
          </ac:spMkLst>
        </pc:spChg>
      </pc:sldChg>
      <pc:sldChg chg="modSp">
        <pc:chgData name="7032, head" userId="10033fff8bc6576e" providerId="None" clId="Web-{8B371483-E7CF-4AF9-9B42-FBFF853769DA}" dt="2020-09-18T07:31:28.853" v="128" actId="20577"/>
        <pc:sldMkLst>
          <pc:docMk/>
          <pc:sldMk cId="0" sldId="263"/>
        </pc:sldMkLst>
        <pc:spChg chg="mod">
          <ac:chgData name="7032, head" userId="10033fff8bc6576e" providerId="None" clId="Web-{8B371483-E7CF-4AF9-9B42-FBFF853769DA}" dt="2020-09-18T07:31:28.853" v="128" actId="20577"/>
          <ac:spMkLst>
            <pc:docMk/>
            <pc:sldMk cId="0" sldId="263"/>
            <ac:spMk id="3" creationId="{00000000-0000-0000-0000-000000000000}"/>
          </ac:spMkLst>
        </pc:spChg>
      </pc:sldChg>
      <pc:sldChg chg="modSp">
        <pc:chgData name="7032, head" userId="10033fff8bc6576e" providerId="None" clId="Web-{8B371483-E7CF-4AF9-9B42-FBFF853769DA}" dt="2020-09-18T07:24:49.164" v="2" actId="20577"/>
        <pc:sldMkLst>
          <pc:docMk/>
          <pc:sldMk cId="0" sldId="265"/>
        </pc:sldMkLst>
        <pc:spChg chg="mod">
          <ac:chgData name="7032, head" userId="10033fff8bc6576e" providerId="None" clId="Web-{8B371483-E7CF-4AF9-9B42-FBFF853769DA}" dt="2020-09-18T07:24:49.164" v="2" actId="20577"/>
          <ac:spMkLst>
            <pc:docMk/>
            <pc:sldMk cId="0" sldId="265"/>
            <ac:spMk id="2" creationId="{00000000-0000-0000-0000-000000000000}"/>
          </ac:spMkLst>
        </pc:spChg>
      </pc:sldChg>
      <pc:sldChg chg="modSp">
        <pc:chgData name="7032, head" userId="10033fff8bc6576e" providerId="None" clId="Web-{8B371483-E7CF-4AF9-9B42-FBFF853769DA}" dt="2020-09-18T07:27:31.789" v="39" actId="20577"/>
        <pc:sldMkLst>
          <pc:docMk/>
          <pc:sldMk cId="0" sldId="266"/>
        </pc:sldMkLst>
        <pc:spChg chg="mod">
          <ac:chgData name="7032, head" userId="10033fff8bc6576e" providerId="None" clId="Web-{8B371483-E7CF-4AF9-9B42-FBFF853769DA}" dt="2020-09-18T07:27:31.789" v="39" actId="20577"/>
          <ac:spMkLst>
            <pc:docMk/>
            <pc:sldMk cId="0" sldId="266"/>
            <ac:spMk id="3" creationId="{00000000-0000-0000-0000-000000000000}"/>
          </ac:spMkLst>
        </pc:spChg>
      </pc:sldChg>
      <pc:sldChg chg="modSp">
        <pc:chgData name="7032, head" userId="10033fff8bc6576e" providerId="None" clId="Web-{8B371483-E7CF-4AF9-9B42-FBFF853769DA}" dt="2020-09-18T07:28:10.352" v="61" actId="20577"/>
        <pc:sldMkLst>
          <pc:docMk/>
          <pc:sldMk cId="0" sldId="268"/>
        </pc:sldMkLst>
        <pc:spChg chg="mod">
          <ac:chgData name="7032, head" userId="10033fff8bc6576e" providerId="None" clId="Web-{8B371483-E7CF-4AF9-9B42-FBFF853769DA}" dt="2020-09-18T07:28:10.352" v="61" actId="20577"/>
          <ac:spMkLst>
            <pc:docMk/>
            <pc:sldMk cId="0" sldId="268"/>
            <ac:spMk id="3" creationId="{00000000-0000-0000-0000-000000000000}"/>
          </ac:spMkLst>
        </pc:spChg>
      </pc:sldChg>
      <pc:sldChg chg="modSp">
        <pc:chgData name="7032, head" userId="10033fff8bc6576e" providerId="None" clId="Web-{8B371483-E7CF-4AF9-9B42-FBFF853769DA}" dt="2020-09-18T07:29:10.306" v="80" actId="20577"/>
        <pc:sldMkLst>
          <pc:docMk/>
          <pc:sldMk cId="0" sldId="273"/>
        </pc:sldMkLst>
        <pc:spChg chg="mod">
          <ac:chgData name="7032, head" userId="10033fff8bc6576e" providerId="None" clId="Web-{8B371483-E7CF-4AF9-9B42-FBFF853769DA}" dt="2020-09-18T07:29:10.306" v="80" actId="20577"/>
          <ac:spMkLst>
            <pc:docMk/>
            <pc:sldMk cId="0" sldId="273"/>
            <ac:spMk id="4" creationId="{00000000-0000-0000-0000-000000000000}"/>
          </ac:spMkLst>
        </pc:spChg>
      </pc:sldChg>
      <pc:sldChg chg="modSp">
        <pc:chgData name="7032, head" userId="10033fff8bc6576e" providerId="None" clId="Web-{8B371483-E7CF-4AF9-9B42-FBFF853769DA}" dt="2020-09-18T07:32:01.744" v="151" actId="20577"/>
        <pc:sldMkLst>
          <pc:docMk/>
          <pc:sldMk cId="0" sldId="278"/>
        </pc:sldMkLst>
        <pc:spChg chg="mod">
          <ac:chgData name="7032, head" userId="10033fff8bc6576e" providerId="None" clId="Web-{8B371483-E7CF-4AF9-9B42-FBFF853769DA}" dt="2020-09-18T07:32:01.744" v="151" actId="20577"/>
          <ac:spMkLst>
            <pc:docMk/>
            <pc:sldMk cId="0" sldId="278"/>
            <ac:spMk id="30723" creationId="{00000000-0000-0000-0000-000000000000}"/>
          </ac:spMkLst>
        </pc:spChg>
      </pc:sldChg>
      <pc:sldChg chg="modSp">
        <pc:chgData name="7032, head" userId="10033fff8bc6576e" providerId="None" clId="Web-{8B371483-E7CF-4AF9-9B42-FBFF853769DA}" dt="2020-09-18T07:27:59.024" v="43" actId="20577"/>
        <pc:sldMkLst>
          <pc:docMk/>
          <pc:sldMk cId="0" sldId="279"/>
        </pc:sldMkLst>
        <pc:spChg chg="mod">
          <ac:chgData name="7032, head" userId="10033fff8bc6576e" providerId="None" clId="Web-{8B371483-E7CF-4AF9-9B42-FBFF853769DA}" dt="2020-09-18T07:27:59.024" v="43" actId="20577"/>
          <ac:spMkLst>
            <pc:docMk/>
            <pc:sldMk cId="0" sldId="279"/>
            <ac:spMk id="3" creationId="{00000000-0000-0000-0000-000000000000}"/>
          </ac:spMkLst>
        </pc:spChg>
      </pc:sldChg>
      <pc:sldChg chg="modSp">
        <pc:chgData name="7032, head" userId="10033fff8bc6576e" providerId="None" clId="Web-{8B371483-E7CF-4AF9-9B42-FBFF853769DA}" dt="2020-09-18T07:26:48.196" v="17" actId="20577"/>
        <pc:sldMkLst>
          <pc:docMk/>
          <pc:sldMk cId="0" sldId="281"/>
        </pc:sldMkLst>
        <pc:spChg chg="mod">
          <ac:chgData name="7032, head" userId="10033fff8bc6576e" providerId="None" clId="Web-{8B371483-E7CF-4AF9-9B42-FBFF853769DA}" dt="2020-09-18T07:26:48.196" v="17" actId="20577"/>
          <ac:spMkLst>
            <pc:docMk/>
            <pc:sldMk cId="0" sldId="281"/>
            <ac:spMk id="2" creationId="{00000000-0000-0000-0000-000000000000}"/>
          </ac:spMkLst>
        </pc:spChg>
      </pc:sldChg>
      <pc:sldChg chg="modSp">
        <pc:chgData name="7032, head" userId="10033fff8bc6576e" providerId="None" clId="Web-{8B371483-E7CF-4AF9-9B42-FBFF853769DA}" dt="2020-09-18T07:31:08.384" v="124" actId="20577"/>
        <pc:sldMkLst>
          <pc:docMk/>
          <pc:sldMk cId="0" sldId="282"/>
        </pc:sldMkLst>
        <pc:spChg chg="mod">
          <ac:chgData name="7032, head" userId="10033fff8bc6576e" providerId="None" clId="Web-{8B371483-E7CF-4AF9-9B42-FBFF853769DA}" dt="2020-09-18T07:31:08.384" v="124" actId="20577"/>
          <ac:spMkLst>
            <pc:docMk/>
            <pc:sldMk cId="0" sldId="282"/>
            <ac:spMk id="35843" creationId="{00000000-0000-0000-0000-000000000000}"/>
          </ac:spMkLst>
        </pc:spChg>
      </pc:sldChg>
      <pc:sldChg chg="modSp">
        <pc:chgData name="7032, head" userId="10033fff8bc6576e" providerId="None" clId="Web-{8B371483-E7CF-4AF9-9B42-FBFF853769DA}" dt="2020-09-18T07:26:18.180" v="4" actId="1076"/>
        <pc:sldMkLst>
          <pc:docMk/>
          <pc:sldMk cId="1283175268" sldId="293"/>
        </pc:sldMkLst>
        <pc:picChg chg="mod">
          <ac:chgData name="7032, head" userId="10033fff8bc6576e" providerId="None" clId="Web-{8B371483-E7CF-4AF9-9B42-FBFF853769DA}" dt="2020-09-18T07:26:18.180" v="4" actId="1076"/>
          <ac:picMkLst>
            <pc:docMk/>
            <pc:sldMk cId="1283175268" sldId="293"/>
            <ac:picMk id="4"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41B04821-BDB7-4929-ADE5-FC9339D8424D}" type="datetimeFigureOut">
              <a:rPr lang="en-GB" smtClean="0"/>
              <a:t>18/09/2020</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6F5B226-CCD4-4003-9951-DA314C28CE4B}" type="slidenum">
              <a:rPr lang="en-GB" smtClean="0"/>
              <a:t>‹#›</a:t>
            </a:fld>
            <a:endParaRPr lang="en-GB"/>
          </a:p>
        </p:txBody>
      </p:sp>
    </p:spTree>
    <p:extLst>
      <p:ext uri="{BB962C8B-B14F-4D97-AF65-F5344CB8AC3E}">
        <p14:creationId xmlns:p14="http://schemas.microsoft.com/office/powerpoint/2010/main" val="19837832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05B82C3-9AB6-42DF-B0E9-A48BB9A4AC44}" type="datetimeFigureOut">
              <a:rPr lang="en-GB" smtClean="0"/>
              <a:pPr/>
              <a:t>18/09/2020</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815C99F-1628-48CB-86DB-9821A86F967A}" type="slidenum">
              <a:rPr lang="en-GB" smtClean="0"/>
              <a:pPr/>
              <a:t>‹#›</a:t>
            </a:fld>
            <a:endParaRPr lang="en-GB"/>
          </a:p>
        </p:txBody>
      </p:sp>
    </p:spTree>
    <p:extLst>
      <p:ext uri="{BB962C8B-B14F-4D97-AF65-F5344CB8AC3E}">
        <p14:creationId xmlns:p14="http://schemas.microsoft.com/office/powerpoint/2010/main" val="830081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16388" name="Slide Number Placeholder 3"/>
          <p:cNvSpPr>
            <a:spLocks noGrp="1"/>
          </p:cNvSpPr>
          <p:nvPr>
            <p:ph type="sldNum" sz="quarter" idx="5"/>
          </p:nvPr>
        </p:nvSpPr>
        <p:spPr bwMode="auto">
          <a:noFill/>
          <a:ln>
            <a:miter lim="800000"/>
            <a:headEnd/>
            <a:tailEnd/>
          </a:ln>
        </p:spPr>
        <p:txBody>
          <a:bodyPr/>
          <a:lstStyle/>
          <a:p>
            <a:fld id="{0EC3A627-30C6-4FAE-8D66-70F88E347118}" type="slidenum">
              <a:rPr lang="en-US" altLang="en-US"/>
              <a:pPr/>
              <a:t>4</a:t>
            </a:fld>
            <a:endParaRPr lang="en-US" altLang="en-US"/>
          </a:p>
        </p:txBody>
      </p:sp>
    </p:spTree>
    <p:extLst>
      <p:ext uri="{BB962C8B-B14F-4D97-AF65-F5344CB8AC3E}">
        <p14:creationId xmlns:p14="http://schemas.microsoft.com/office/powerpoint/2010/main" val="394334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31688C9-4B93-4185-A9AD-F79CA65D5DAC}" type="slidenum">
              <a:rPr lang="en-US" altLang="en-US" smtClean="0"/>
              <a:pPr/>
              <a:t>19</a:t>
            </a:fld>
            <a:endParaRPr lang="en-US" altLang="en-US"/>
          </a:p>
        </p:txBody>
      </p:sp>
    </p:spTree>
    <p:extLst>
      <p:ext uri="{BB962C8B-B14F-4D97-AF65-F5344CB8AC3E}">
        <p14:creationId xmlns:p14="http://schemas.microsoft.com/office/powerpoint/2010/main" val="2603174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1CCE35A-C526-41D1-87B3-5A87BD8C552E}" type="slidenum">
              <a:rPr lang="en-US" altLang="en-US" smtClean="0"/>
              <a:pPr/>
              <a:t>20</a:t>
            </a:fld>
            <a:endParaRPr lang="en-US" altLang="en-US"/>
          </a:p>
        </p:txBody>
      </p:sp>
    </p:spTree>
    <p:extLst>
      <p:ext uri="{BB962C8B-B14F-4D97-AF65-F5344CB8AC3E}">
        <p14:creationId xmlns:p14="http://schemas.microsoft.com/office/powerpoint/2010/main" val="942595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096B53-A14E-437F-BD00-FD757ADD4374}" type="datetimeFigureOut">
              <a:rPr lang="en-US" smtClean="0"/>
              <a:pPr/>
              <a:t>9/18/2020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8209E8-8573-4082-B55F-ADC5B22DA24B}"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4272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096B53-A14E-437F-BD00-FD757ADD4374}" type="datetimeFigureOut">
              <a:rPr lang="en-US" smtClean="0"/>
              <a:pPr/>
              <a:t>9/18/2020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8209E8-8573-4082-B55F-ADC5B22DA24B}" type="slidenum">
              <a:rPr lang="en-US" smtClean="0"/>
              <a:pPr/>
              <a:t>‹#›</a:t>
            </a:fld>
            <a:endParaRPr lang="en-US"/>
          </a:p>
        </p:txBody>
      </p:sp>
    </p:spTree>
    <p:extLst>
      <p:ext uri="{BB962C8B-B14F-4D97-AF65-F5344CB8AC3E}">
        <p14:creationId xmlns:p14="http://schemas.microsoft.com/office/powerpoint/2010/main" val="1390399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096B53-A14E-437F-BD00-FD757ADD4374}" type="datetimeFigureOut">
              <a:rPr lang="en-US" smtClean="0"/>
              <a:pPr/>
              <a:t>9/18/2020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8209E8-8573-4082-B55F-ADC5B22DA24B}" type="slidenum">
              <a:rPr lang="en-US" smtClean="0"/>
              <a:pPr/>
              <a:t>‹#›</a:t>
            </a:fld>
            <a:endParaRPr lang="en-US"/>
          </a:p>
        </p:txBody>
      </p:sp>
    </p:spTree>
    <p:extLst>
      <p:ext uri="{BB962C8B-B14F-4D97-AF65-F5344CB8AC3E}">
        <p14:creationId xmlns:p14="http://schemas.microsoft.com/office/powerpoint/2010/main" val="1531255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096B53-A14E-437F-BD00-FD757ADD4374}" type="datetimeFigureOut">
              <a:rPr lang="en-US" smtClean="0"/>
              <a:pPr/>
              <a:t>9/18/2020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8209E8-8573-4082-B55F-ADC5B22DA24B}" type="slidenum">
              <a:rPr lang="en-US" smtClean="0"/>
              <a:pPr/>
              <a:t>‹#›</a:t>
            </a:fld>
            <a:endParaRPr lang="en-US"/>
          </a:p>
        </p:txBody>
      </p:sp>
    </p:spTree>
    <p:extLst>
      <p:ext uri="{BB962C8B-B14F-4D97-AF65-F5344CB8AC3E}">
        <p14:creationId xmlns:p14="http://schemas.microsoft.com/office/powerpoint/2010/main" val="4035287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8096B53-A14E-437F-BD00-FD757ADD4374}" type="datetimeFigureOut">
              <a:rPr lang="en-US" smtClean="0"/>
              <a:pPr/>
              <a:t>9/18/2020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8209E8-8573-4082-B55F-ADC5B22DA24B}"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6666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8096B53-A14E-437F-BD00-FD757ADD4374}" type="datetimeFigureOut">
              <a:rPr lang="en-US" smtClean="0"/>
              <a:pPr/>
              <a:t>9/18/2020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8209E8-8573-4082-B55F-ADC5B22DA24B}" type="slidenum">
              <a:rPr lang="en-US" smtClean="0"/>
              <a:pPr/>
              <a:t>‹#›</a:t>
            </a:fld>
            <a:endParaRPr lang="en-US"/>
          </a:p>
        </p:txBody>
      </p:sp>
    </p:spTree>
    <p:extLst>
      <p:ext uri="{BB962C8B-B14F-4D97-AF65-F5344CB8AC3E}">
        <p14:creationId xmlns:p14="http://schemas.microsoft.com/office/powerpoint/2010/main" val="3122561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8096B53-A14E-437F-BD00-FD757ADD4374}" type="datetimeFigureOut">
              <a:rPr lang="en-US" smtClean="0"/>
              <a:pPr/>
              <a:t>9/18/2020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8209E8-8573-4082-B55F-ADC5B22DA24B}" type="slidenum">
              <a:rPr lang="en-US" smtClean="0"/>
              <a:pPr/>
              <a:t>‹#›</a:t>
            </a:fld>
            <a:endParaRPr lang="en-US"/>
          </a:p>
        </p:txBody>
      </p:sp>
    </p:spTree>
    <p:extLst>
      <p:ext uri="{BB962C8B-B14F-4D97-AF65-F5344CB8AC3E}">
        <p14:creationId xmlns:p14="http://schemas.microsoft.com/office/powerpoint/2010/main" val="4144496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8096B53-A14E-437F-BD00-FD757ADD4374}" type="datetimeFigureOut">
              <a:rPr lang="en-US" smtClean="0"/>
              <a:pPr/>
              <a:t>9/18/2020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8209E8-8573-4082-B55F-ADC5B22DA24B}" type="slidenum">
              <a:rPr lang="en-US" smtClean="0"/>
              <a:pPr/>
              <a:t>‹#›</a:t>
            </a:fld>
            <a:endParaRPr lang="en-US"/>
          </a:p>
        </p:txBody>
      </p:sp>
    </p:spTree>
    <p:extLst>
      <p:ext uri="{BB962C8B-B14F-4D97-AF65-F5344CB8AC3E}">
        <p14:creationId xmlns:p14="http://schemas.microsoft.com/office/powerpoint/2010/main" val="616727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8096B53-A14E-437F-BD00-FD757ADD4374}" type="datetimeFigureOut">
              <a:rPr lang="en-US" smtClean="0"/>
              <a:pPr/>
              <a:t>9/18/2020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D68209E8-8573-4082-B55F-ADC5B22DA24B}" type="slidenum">
              <a:rPr lang="en-US" smtClean="0"/>
              <a:pPr/>
              <a:t>‹#›</a:t>
            </a:fld>
            <a:endParaRPr lang="en-US"/>
          </a:p>
        </p:txBody>
      </p:sp>
    </p:spTree>
    <p:extLst>
      <p:ext uri="{BB962C8B-B14F-4D97-AF65-F5344CB8AC3E}">
        <p14:creationId xmlns:p14="http://schemas.microsoft.com/office/powerpoint/2010/main" val="1578486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58096B53-A14E-437F-BD00-FD757ADD4374}" type="datetimeFigureOut">
              <a:rPr lang="en-US" smtClean="0"/>
              <a:pPr/>
              <a:t>9/18/2020</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68209E8-8573-4082-B55F-ADC5B22DA24B}" type="slidenum">
              <a:rPr lang="en-US" smtClean="0"/>
              <a:pPr/>
              <a:t>‹#›</a:t>
            </a:fld>
            <a:endParaRPr lang="en-US"/>
          </a:p>
        </p:txBody>
      </p:sp>
    </p:spTree>
    <p:extLst>
      <p:ext uri="{BB962C8B-B14F-4D97-AF65-F5344CB8AC3E}">
        <p14:creationId xmlns:p14="http://schemas.microsoft.com/office/powerpoint/2010/main" val="2455128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8096B53-A14E-437F-BD00-FD757ADD4374}" type="datetimeFigureOut">
              <a:rPr lang="en-US" smtClean="0"/>
              <a:pPr/>
              <a:t>9/18/2020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8209E8-8573-4082-B55F-ADC5B22DA24B}" type="slidenum">
              <a:rPr lang="en-US" smtClean="0"/>
              <a:pPr/>
              <a:t>‹#›</a:t>
            </a:fld>
            <a:endParaRPr lang="en-US"/>
          </a:p>
        </p:txBody>
      </p:sp>
    </p:spTree>
    <p:extLst>
      <p:ext uri="{BB962C8B-B14F-4D97-AF65-F5344CB8AC3E}">
        <p14:creationId xmlns:p14="http://schemas.microsoft.com/office/powerpoint/2010/main" val="3710901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58096B53-A14E-437F-BD00-FD757ADD4374}" type="datetimeFigureOut">
              <a:rPr lang="en-US" smtClean="0"/>
              <a:pPr/>
              <a:t>9/18/2020</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D68209E8-8573-4082-B55F-ADC5B22DA24B}" type="slidenum">
              <a:rPr lang="en-US" smtClean="0"/>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2203255"/>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260648"/>
            <a:ext cx="7772400" cy="1470025"/>
          </a:xfrm>
        </p:spPr>
        <p:txBody>
          <a:bodyPr/>
          <a:lstStyle/>
          <a:p>
            <a:r>
              <a:rPr lang="en-GB" dirty="0"/>
              <a:t>Welcome to Year 6</a:t>
            </a:r>
            <a:endParaRPr lang="en-US" dirty="0"/>
          </a:p>
        </p:txBody>
      </p:sp>
      <p:sp>
        <p:nvSpPr>
          <p:cNvPr id="4" name="Text Placeholder 2"/>
          <p:cNvSpPr txBox="1">
            <a:spLocks/>
          </p:cNvSpPr>
          <p:nvPr/>
        </p:nvSpPr>
        <p:spPr>
          <a:xfrm>
            <a:off x="1259632" y="3789040"/>
            <a:ext cx="6192688" cy="2286000"/>
          </a:xfrm>
          <a:prstGeom prst="rect">
            <a:avLst/>
          </a:prstGeom>
        </p:spPr>
        <p:txBody>
          <a:bodyPr/>
          <a:lstStyle/>
          <a:p>
            <a:pPr marL="65087" algn="ctr" eaLnBrk="1" hangingPunct="1">
              <a:spcBef>
                <a:spcPct val="20000"/>
              </a:spcBef>
              <a:buClr>
                <a:schemeClr val="accent1"/>
              </a:buClr>
              <a:buSzPct val="80000"/>
              <a:defRPr/>
            </a:pPr>
            <a:r>
              <a:rPr lang="en-GB" sz="3000" dirty="0">
                <a:latin typeface="+mn-lt"/>
                <a:cs typeface="+mn-cs"/>
              </a:rPr>
              <a:t>Mr Mears     Mrs </a:t>
            </a:r>
            <a:r>
              <a:rPr lang="en-GB" sz="3000" dirty="0"/>
              <a:t>Jones  </a:t>
            </a:r>
          </a:p>
          <a:p>
            <a:pPr marL="65087" algn="ctr" eaLnBrk="1" hangingPunct="1">
              <a:spcBef>
                <a:spcPct val="20000"/>
              </a:spcBef>
              <a:buClr>
                <a:schemeClr val="accent1"/>
              </a:buClr>
              <a:buSzPct val="80000"/>
              <a:defRPr/>
            </a:pPr>
            <a:r>
              <a:rPr lang="en-GB" sz="3000" dirty="0"/>
              <a:t>Mrs Wilson     Mrs Wood</a:t>
            </a:r>
          </a:p>
          <a:p>
            <a:pPr marL="65087" eaLnBrk="1" hangingPunct="1">
              <a:spcBef>
                <a:spcPct val="20000"/>
              </a:spcBef>
              <a:buClr>
                <a:schemeClr val="accent1"/>
              </a:buClr>
              <a:buSzPct val="80000"/>
              <a:defRPr/>
            </a:pPr>
            <a:endParaRPr lang="en-GB" sz="3000" dirty="0">
              <a:latin typeface="+mn-lt"/>
              <a:cs typeface="+mn-cs"/>
            </a:endParaRPr>
          </a:p>
        </p:txBody>
      </p:sp>
    </p:spTree>
  </p:cSld>
  <p:clrMapOvr>
    <a:masterClrMapping/>
  </p:clrMapOvr>
  <p:transition>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Home Reading books</a:t>
            </a:r>
          </a:p>
        </p:txBody>
      </p:sp>
      <p:sp>
        <p:nvSpPr>
          <p:cNvPr id="4" name="Content Placeholder 1"/>
          <p:cNvSpPr txBox="1">
            <a:spLocks/>
          </p:cNvSpPr>
          <p:nvPr/>
        </p:nvSpPr>
        <p:spPr>
          <a:xfrm>
            <a:off x="214313" y="1214438"/>
            <a:ext cx="8929687" cy="4805362"/>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pitchFamily="18" charset="2"/>
              <a:buChar char=""/>
              <a:tabLst/>
              <a:defRPr/>
            </a:pPr>
            <a:endParaRPr kumimoji="0" lang="en-GB" altLang="en-US" sz="26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pitchFamily="18" charset="2"/>
              <a:buChar char=""/>
              <a:tabLst/>
              <a:defRPr/>
            </a:pPr>
            <a:endParaRPr kumimoji="0" lang="en-GB" altLang="en-US" sz="26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pitchFamily="18" charset="2"/>
              <a:buChar char=""/>
              <a:tabLst/>
              <a:defRPr/>
            </a:pPr>
            <a:r>
              <a:rPr kumimoji="0" lang="en-GB" altLang="en-US" sz="2600" b="0" i="0" u="none" strike="noStrike" kern="1200" cap="none" spc="0" normalizeH="0" baseline="0" noProof="0" dirty="0">
                <a:ln>
                  <a:noFill/>
                </a:ln>
                <a:solidFill>
                  <a:schemeClr val="tx1"/>
                </a:solidFill>
                <a:effectLst/>
                <a:uLnTx/>
                <a:uFillTx/>
                <a:latin typeface="+mn-lt"/>
                <a:ea typeface="+mn-ea"/>
                <a:cs typeface="+mn-cs"/>
              </a:rPr>
              <a:t>Year 6 can change their</a:t>
            </a:r>
            <a:r>
              <a:rPr kumimoji="0" lang="en-GB" altLang="en-US" sz="2600" b="0" i="0" u="none" strike="noStrike" kern="1200" cap="none" spc="0" normalizeH="0" noProof="0" dirty="0">
                <a:ln>
                  <a:noFill/>
                </a:ln>
                <a:solidFill>
                  <a:schemeClr val="tx1"/>
                </a:solidFill>
                <a:effectLst/>
                <a:uLnTx/>
                <a:uFillTx/>
                <a:latin typeface="+mn-lt"/>
                <a:ea typeface="+mn-ea"/>
                <a:cs typeface="+mn-cs"/>
              </a:rPr>
              <a:t> book on</a:t>
            </a:r>
            <a:r>
              <a:rPr kumimoji="0" lang="en-GB" altLang="en-US" sz="2600" b="0" i="0" u="none" strike="noStrike" kern="1200" cap="none" spc="0" normalizeH="0" baseline="0" noProof="0" dirty="0">
                <a:ln>
                  <a:noFill/>
                </a:ln>
                <a:solidFill>
                  <a:schemeClr val="tx1"/>
                </a:solidFill>
                <a:effectLst/>
                <a:uLnTx/>
                <a:uFillTx/>
                <a:latin typeface="+mn-lt"/>
                <a:ea typeface="+mn-ea"/>
                <a:cs typeface="+mn-cs"/>
              </a:rPr>
              <a:t>:</a:t>
            </a: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pitchFamily="18" charset="2"/>
              <a:buChar char=""/>
              <a:tabLst/>
              <a:defRPr/>
            </a:pPr>
            <a:r>
              <a:rPr kumimoji="0" lang="en-GB" altLang="en-US" sz="2400" b="1" i="0" u="none" strike="noStrike" kern="1200" cap="none" spc="0" normalizeH="0" baseline="0" noProof="0" dirty="0">
                <a:ln>
                  <a:noFill/>
                </a:ln>
                <a:solidFill>
                  <a:schemeClr val="tx1"/>
                </a:solidFill>
                <a:effectLst/>
                <a:uLnTx/>
                <a:uFillTx/>
                <a:latin typeface="+mn-lt"/>
                <a:ea typeface="+mn-ea"/>
                <a:cs typeface="+mn-cs"/>
              </a:rPr>
              <a:t>Monday / Tuesday / Wednesday </a:t>
            </a:r>
            <a:r>
              <a:rPr kumimoji="0" lang="en-GB" altLang="en-US" sz="2400" i="0" u="none" strike="noStrike" kern="1200" cap="none" spc="0" normalizeH="0" baseline="0" noProof="0" dirty="0">
                <a:ln>
                  <a:noFill/>
                </a:ln>
                <a:solidFill>
                  <a:schemeClr val="tx1"/>
                </a:solidFill>
                <a:effectLst/>
                <a:uLnTx/>
                <a:uFillTx/>
                <a:latin typeface="+mn-lt"/>
                <a:ea typeface="+mn-ea"/>
                <a:cs typeface="+mn-cs"/>
              </a:rPr>
              <a:t>(depending</a:t>
            </a:r>
            <a:r>
              <a:rPr kumimoji="0" lang="en-GB" altLang="en-US" sz="2400" i="0" u="none" strike="noStrike" kern="1200" cap="none" spc="0" normalizeH="0" noProof="0" dirty="0">
                <a:ln>
                  <a:noFill/>
                </a:ln>
                <a:solidFill>
                  <a:schemeClr val="tx1"/>
                </a:solidFill>
                <a:effectLst/>
                <a:uLnTx/>
                <a:uFillTx/>
                <a:latin typeface="+mn-lt"/>
                <a:ea typeface="+mn-ea"/>
                <a:cs typeface="+mn-cs"/>
              </a:rPr>
              <a:t> on their group)</a:t>
            </a: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pitchFamily="18" charset="2"/>
              <a:buChar char=""/>
              <a:tabLst/>
              <a:defRPr/>
            </a:pPr>
            <a:r>
              <a:rPr lang="en-GB" altLang="en-US" sz="2000" baseline="0" dirty="0"/>
              <a:t>Roller</a:t>
            </a:r>
            <a:r>
              <a:rPr lang="en-GB" altLang="en-US" sz="2000" dirty="0"/>
              <a:t> Coaster / Big Dipper / </a:t>
            </a:r>
            <a:r>
              <a:rPr lang="en-GB" altLang="en-US" sz="2000" dirty="0" err="1"/>
              <a:t>Waltzer</a:t>
            </a:r>
            <a:endParaRPr kumimoji="0" lang="en-GB" altLang="en-US" sz="2000" i="0" u="none" strike="noStrike" kern="1200" cap="none" spc="0" normalizeH="0" baseline="0" noProof="0" dirty="0">
              <a:ln>
                <a:noFill/>
              </a:ln>
              <a:solidFill>
                <a:schemeClr val="tx1"/>
              </a:solidFill>
              <a:effectLst/>
              <a:uLnTx/>
              <a:uFillTx/>
            </a:endParaRP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pitchFamily="18" charset="2"/>
              <a:buChar char=""/>
              <a:tabLst/>
              <a:defRPr/>
            </a:pPr>
            <a:endParaRPr kumimoji="0" lang="en-GB" altLang="en-US" sz="2400" b="1"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pitchFamily="18" charset="2"/>
              <a:buChar char=""/>
              <a:tabLst/>
              <a:defRPr/>
            </a:pPr>
            <a:r>
              <a:rPr lang="en-GB" altLang="en-US" sz="2600" dirty="0"/>
              <a:t>Your child will fill in their Reading Journal as much as possible and bring it in any day</a:t>
            </a:r>
            <a:endParaRPr kumimoji="0" lang="en-GB" altLang="en-US" sz="26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pitchFamily="18" charset="2"/>
              <a:buChar char=""/>
              <a:tabLst/>
              <a:defRPr/>
            </a:pPr>
            <a:endParaRPr kumimoji="0" lang="en-GB" altLang="en-US" sz="26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pitchFamily="18" charset="2"/>
              <a:buChar char=""/>
              <a:tabLst/>
              <a:defRPr/>
            </a:pPr>
            <a:r>
              <a:rPr kumimoji="0" lang="en-GB" altLang="en-US" sz="2600" b="0" i="0" u="none" strike="noStrike" kern="1200" cap="none" spc="0" normalizeH="0" baseline="0" noProof="0" dirty="0">
                <a:ln>
                  <a:noFill/>
                </a:ln>
                <a:solidFill>
                  <a:schemeClr val="tx1"/>
                </a:solidFill>
                <a:effectLst/>
                <a:uLnTx/>
                <a:uFillTx/>
                <a:latin typeface="+mn-lt"/>
                <a:ea typeface="+mn-ea"/>
                <a:cs typeface="+mn-cs"/>
              </a:rPr>
              <a:t>Please make sure your child reads 20 minutes a day</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pitchFamily="18" charset="2"/>
              <a:buChar char=""/>
              <a:tabLst/>
              <a:defRPr/>
            </a:pPr>
            <a:endParaRPr kumimoji="0" lang="en-GB" alt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Home Practice</a:t>
            </a:r>
          </a:p>
        </p:txBody>
      </p:sp>
      <p:sp>
        <p:nvSpPr>
          <p:cNvPr id="4" name="Content Placeholder 1"/>
          <p:cNvSpPr txBox="1">
            <a:spLocks/>
          </p:cNvSpPr>
          <p:nvPr/>
        </p:nvSpPr>
        <p:spPr>
          <a:xfrm>
            <a:off x="329247" y="1916832"/>
            <a:ext cx="8531225" cy="4786312"/>
          </a:xfrm>
          <a:prstGeom prst="rect">
            <a:avLst/>
          </a:prstGeom>
        </p:spPr>
        <p:txBody>
          <a:bodyPr vert="horz" lIns="91440" tIns="45720" rIns="91440" bIns="45720" anchor="t">
            <a:normAutofit fontScale="92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GB" sz="2600" b="0" i="0" u="none" strike="noStrike" kern="1200" cap="none" spc="0" normalizeH="0" baseline="0" noProof="0" dirty="0">
                <a:ln>
                  <a:noFill/>
                </a:ln>
                <a:solidFill>
                  <a:schemeClr val="tx1"/>
                </a:solidFill>
                <a:effectLst/>
                <a:uLnTx/>
                <a:uFillTx/>
              </a:rPr>
              <a:t>Begins on Fridays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GB" sz="2600" b="0" i="0" u="none" strike="noStrike" kern="1200" cap="none" spc="0" normalizeH="0" baseline="0" noProof="0" dirty="0">
              <a:ln>
                <a:noFill/>
              </a:ln>
              <a:solidFill>
                <a:schemeClr val="tx1"/>
              </a:solidFill>
              <a:effectLst/>
              <a:uLnTx/>
              <a:uFillTx/>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GB" sz="2600" dirty="0"/>
              <a:t>It is vital that your child practises the basics daily:</a:t>
            </a:r>
            <a:endParaRPr kumimoji="0" lang="en-GB" sz="2600" b="1" i="0" u="none" strike="noStrike" kern="1200" cap="none" spc="0" normalizeH="0" baseline="0" noProof="0" dirty="0">
              <a:ln>
                <a:noFill/>
              </a:ln>
              <a:solidFill>
                <a:schemeClr val="tx1"/>
              </a:solidFill>
              <a:effectLst/>
              <a:uLnTx/>
              <a:uFillTx/>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GB" sz="2600" b="0" i="0" u="none" strike="noStrike" kern="1200" cap="none" spc="0" normalizeH="0" baseline="0" noProof="0" dirty="0">
              <a:ln>
                <a:noFill/>
              </a:ln>
              <a:solidFill>
                <a:schemeClr val="tx1"/>
              </a:solidFill>
              <a:effectLst/>
              <a:uLnTx/>
              <a:uFillTx/>
            </a:endParaRPr>
          </a:p>
          <a:p>
            <a:pPr marL="731520" lvl="1" indent="-274320">
              <a:spcBef>
                <a:spcPct val="20000"/>
              </a:spcBef>
              <a:buClr>
                <a:schemeClr val="accent3"/>
              </a:buClr>
              <a:buSzPct val="95000"/>
              <a:buFont typeface="Wingdings 2"/>
              <a:buChar char=""/>
              <a:defRPr/>
            </a:pPr>
            <a:r>
              <a:rPr kumimoji="0" lang="en-GB" sz="2600" b="0" i="0" u="none" strike="noStrike" kern="1200" cap="none" spc="0" normalizeH="0" baseline="0" noProof="0" dirty="0">
                <a:ln>
                  <a:noFill/>
                </a:ln>
                <a:solidFill>
                  <a:schemeClr val="tx1"/>
                </a:solidFill>
                <a:effectLst/>
                <a:uLnTx/>
                <a:uFillTx/>
              </a:rPr>
              <a:t>Reading at least </a:t>
            </a:r>
            <a:r>
              <a:rPr lang="en-GB" sz="2600" dirty="0"/>
              <a:t>20</a:t>
            </a:r>
            <a:r>
              <a:rPr kumimoji="0" lang="en-GB" sz="2600" b="0" i="0" u="none" strike="noStrike" kern="1200" cap="none" spc="0" normalizeH="0" baseline="0" noProof="0" dirty="0">
                <a:ln>
                  <a:noFill/>
                </a:ln>
                <a:solidFill>
                  <a:schemeClr val="tx1"/>
                </a:solidFill>
                <a:effectLst/>
                <a:uLnTx/>
                <a:uFillTx/>
              </a:rPr>
              <a:t> minutes a day.</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GB" sz="2600" b="0" i="0" u="none" strike="noStrike" kern="1200" cap="none" spc="0" normalizeH="0" baseline="0" noProof="0" dirty="0">
              <a:ln>
                <a:noFill/>
              </a:ln>
              <a:solidFill>
                <a:schemeClr val="tx1"/>
              </a:solidFill>
              <a:effectLst/>
              <a:uLnTx/>
              <a:uFillTx/>
            </a:endParaRPr>
          </a:p>
          <a:p>
            <a:pPr marL="731520" lvl="1" indent="-274320">
              <a:spcBef>
                <a:spcPct val="20000"/>
              </a:spcBef>
              <a:buClr>
                <a:schemeClr val="accent3"/>
              </a:buClr>
              <a:buSzPct val="95000"/>
              <a:buFont typeface="Wingdings 2"/>
              <a:buChar char=""/>
              <a:defRPr/>
            </a:pPr>
            <a:r>
              <a:rPr kumimoji="0" lang="en-GB" sz="2600" b="0" i="0" u="none" strike="noStrike" kern="1200" cap="none" spc="0" normalizeH="0" baseline="0" noProof="0" dirty="0">
                <a:ln>
                  <a:noFill/>
                </a:ln>
                <a:solidFill>
                  <a:schemeClr val="tx1"/>
                </a:solidFill>
                <a:effectLst/>
                <a:uLnTx/>
                <a:uFillTx/>
              </a:rPr>
              <a:t>Table facts (x2 – x12)</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GB" sz="2600" b="0" i="0" u="none" strike="noStrike" kern="1200" cap="none" spc="0" normalizeH="0" baseline="0" noProof="0" dirty="0">
              <a:ln>
                <a:noFill/>
              </a:ln>
              <a:solidFill>
                <a:schemeClr val="tx1"/>
              </a:solidFill>
              <a:effectLst/>
              <a:uLnTx/>
              <a:uFillTx/>
            </a:endParaRPr>
          </a:p>
          <a:p>
            <a:pPr marL="731520" lvl="1" indent="-274320">
              <a:spcBef>
                <a:spcPct val="20000"/>
              </a:spcBef>
              <a:buClr>
                <a:schemeClr val="accent3"/>
              </a:buClr>
              <a:buSzPct val="95000"/>
              <a:buFont typeface="Wingdings 2"/>
              <a:buChar char=""/>
              <a:defRPr/>
            </a:pPr>
            <a:r>
              <a:rPr kumimoji="0" lang="en-GB" sz="2600" b="0" i="0" u="none" strike="noStrike" kern="1200" cap="none" spc="0" normalizeH="0" baseline="0" noProof="0" dirty="0" err="1">
                <a:ln>
                  <a:noFill/>
                </a:ln>
                <a:solidFill>
                  <a:schemeClr val="tx1"/>
                </a:solidFill>
                <a:effectLst/>
                <a:uLnTx/>
                <a:uFillTx/>
              </a:rPr>
              <a:t>Sumdog</a:t>
            </a:r>
            <a:r>
              <a:rPr kumimoji="0" lang="en-GB" sz="2600" b="0" i="0" u="none" strike="noStrike" kern="1200" cap="none" spc="0" normalizeH="0" baseline="0" noProof="0" dirty="0">
                <a:ln>
                  <a:noFill/>
                </a:ln>
                <a:solidFill>
                  <a:schemeClr val="tx1"/>
                </a:solidFill>
                <a:effectLst/>
                <a:uLnTx/>
                <a:uFillTx/>
              </a:rPr>
              <a:t> challenges (explained on next slide):</a:t>
            </a:r>
          </a:p>
          <a:p>
            <a:pPr marL="1188720" lvl="2" indent="-274320">
              <a:spcBef>
                <a:spcPct val="20000"/>
              </a:spcBef>
              <a:buClr>
                <a:schemeClr val="accent3"/>
              </a:buClr>
              <a:buSzPct val="95000"/>
              <a:buFont typeface="Wingdings 2"/>
              <a:buChar char=""/>
              <a:defRPr/>
            </a:pPr>
            <a:r>
              <a:rPr lang="en-GB" sz="2600" dirty="0"/>
              <a:t>Maths Practice</a:t>
            </a:r>
            <a:endParaRPr lang="en-GB" sz="2600" dirty="0">
              <a:cs typeface="Calibri"/>
            </a:endParaRPr>
          </a:p>
          <a:p>
            <a:pPr marL="1188720" lvl="2" indent="-274320">
              <a:spcBef>
                <a:spcPct val="20000"/>
              </a:spcBef>
              <a:buClr>
                <a:schemeClr val="accent3"/>
              </a:buClr>
              <a:buSzPct val="95000"/>
              <a:buFont typeface="Wingdings 2"/>
              <a:buChar char=""/>
              <a:defRPr/>
            </a:pPr>
            <a:r>
              <a:rPr kumimoji="0" lang="en-GB" sz="2600" b="0" i="0" u="none" strike="noStrike" kern="1200" cap="none" spc="0" normalizeH="0" baseline="0" noProof="0" dirty="0">
                <a:ln>
                  <a:noFill/>
                </a:ln>
                <a:effectLst/>
                <a:uLnTx/>
                <a:uFillTx/>
              </a:rPr>
              <a:t>Spelling</a:t>
            </a:r>
            <a:r>
              <a:rPr kumimoji="0" lang="en-GB" sz="2600" b="0" i="0" u="none" strike="noStrike" kern="1200" cap="none" spc="0" normalizeH="0" noProof="0" dirty="0">
                <a:ln>
                  <a:noFill/>
                </a:ln>
                <a:effectLst/>
                <a:uLnTx/>
                <a:uFillTx/>
              </a:rPr>
              <a:t> </a:t>
            </a:r>
            <a:r>
              <a:rPr lang="en-GB" sz="2600" dirty="0"/>
              <a:t>Practice</a:t>
            </a:r>
            <a:endParaRPr lang="en-GB" sz="2600" b="0" i="0" u="none" strike="noStrike" kern="1200" cap="none" spc="0" normalizeH="0" noProof="0" dirty="0">
              <a:ln>
                <a:noFill/>
              </a:ln>
              <a:effectLst/>
              <a:uLnTx/>
              <a:uFillTx/>
              <a:cs typeface="Calibri"/>
            </a:endParaRPr>
          </a:p>
          <a:p>
            <a:pPr marL="1188720" lvl="2" indent="-274320">
              <a:spcBef>
                <a:spcPct val="20000"/>
              </a:spcBef>
              <a:buClr>
                <a:schemeClr val="accent3"/>
              </a:buClr>
              <a:buSzPct val="95000"/>
              <a:buFont typeface="Wingdings 2"/>
              <a:buChar char=""/>
              <a:defRPr/>
            </a:pPr>
            <a:r>
              <a:rPr lang="en-GB" sz="2600" baseline="0" dirty="0" err="1"/>
              <a:t>SPaG</a:t>
            </a:r>
            <a:r>
              <a:rPr lang="en-GB" sz="2600" dirty="0"/>
              <a:t> Practice</a:t>
            </a:r>
            <a:endParaRPr lang="en-GB" sz="2600" b="0" i="0" u="none" strike="noStrike" kern="1200" cap="none" spc="0" normalizeH="0" baseline="0" noProof="0" dirty="0">
              <a:ln>
                <a:noFill/>
              </a:ln>
              <a:solidFill>
                <a:schemeClr val="tx1"/>
              </a:solidFill>
              <a:effectLst/>
              <a:uLnTx/>
              <a:uFillTx/>
              <a:cs typeface="Calibri"/>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GB"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Home Practice</a:t>
            </a:r>
          </a:p>
        </p:txBody>
      </p:sp>
      <p:sp>
        <p:nvSpPr>
          <p:cNvPr id="4" name="Content Placeholder 1"/>
          <p:cNvSpPr txBox="1">
            <a:spLocks/>
          </p:cNvSpPr>
          <p:nvPr/>
        </p:nvSpPr>
        <p:spPr>
          <a:xfrm>
            <a:off x="329247" y="1916832"/>
            <a:ext cx="8531225" cy="4786312"/>
          </a:xfrm>
          <a:prstGeom prst="rect">
            <a:avLst/>
          </a:prstGeom>
        </p:spPr>
        <p:txBody>
          <a:bodyPr vert="horz">
            <a:normAutofit/>
          </a:bodyPr>
          <a:lstStyle/>
          <a:p>
            <a:pPr marL="274320" indent="-274320">
              <a:spcBef>
                <a:spcPct val="20000"/>
              </a:spcBef>
              <a:buClr>
                <a:schemeClr val="accent3"/>
              </a:buClr>
              <a:buSzPct val="95000"/>
              <a:buFont typeface="Wingdings 2"/>
              <a:buChar char=""/>
              <a:defRPr/>
            </a:pPr>
            <a:r>
              <a:rPr kumimoji="0" lang="en-GB" sz="2600" b="0" i="0" u="none" strike="noStrike" kern="1200" cap="none" spc="0" normalizeH="0" baseline="0" noProof="0" dirty="0">
                <a:ln>
                  <a:noFill/>
                </a:ln>
                <a:solidFill>
                  <a:schemeClr val="tx1"/>
                </a:solidFill>
                <a:effectLst/>
                <a:uLnTx/>
                <a:uFillTx/>
              </a:rPr>
              <a:t>As part of the Home Practice, we would like every child to complete the </a:t>
            </a:r>
            <a:r>
              <a:rPr kumimoji="0" lang="en-GB" sz="2600" b="0" i="0" u="none" strike="noStrike" kern="1200" cap="none" spc="0" normalizeH="0" baseline="0" noProof="0" dirty="0" err="1">
                <a:ln>
                  <a:noFill/>
                </a:ln>
                <a:solidFill>
                  <a:schemeClr val="tx1"/>
                </a:solidFill>
                <a:effectLst/>
                <a:uLnTx/>
                <a:uFillTx/>
              </a:rPr>
              <a:t>Sumdog</a:t>
            </a:r>
            <a:r>
              <a:rPr kumimoji="0" lang="en-GB" sz="2600" b="0" i="0" u="none" strike="noStrike" kern="1200" cap="none" spc="0" normalizeH="0" baseline="0" noProof="0" dirty="0">
                <a:ln>
                  <a:noFill/>
                </a:ln>
                <a:solidFill>
                  <a:schemeClr val="tx1"/>
                </a:solidFill>
                <a:effectLst/>
                <a:uLnTx/>
                <a:uFillTx/>
              </a:rPr>
              <a:t> challenges every</a:t>
            </a:r>
            <a:r>
              <a:rPr kumimoji="0" lang="en-GB" sz="2600" b="0" i="0" u="none" strike="noStrike" kern="1200" cap="none" spc="0" normalizeH="0" noProof="0" dirty="0">
                <a:ln>
                  <a:noFill/>
                </a:ln>
                <a:solidFill>
                  <a:schemeClr val="tx1"/>
                </a:solidFill>
                <a:effectLst/>
                <a:uLnTx/>
                <a:uFillTx/>
              </a:rPr>
              <a:t> week. They will consist of a:</a:t>
            </a:r>
          </a:p>
          <a:p>
            <a:pPr marL="1188720" lvl="2" indent="-274320">
              <a:spcBef>
                <a:spcPct val="20000"/>
              </a:spcBef>
              <a:buClr>
                <a:schemeClr val="accent3"/>
              </a:buClr>
              <a:buSzPct val="95000"/>
              <a:buFont typeface="Wingdings 2"/>
              <a:buChar char=""/>
              <a:defRPr/>
            </a:pPr>
            <a:r>
              <a:rPr lang="en-GB" sz="2600" dirty="0"/>
              <a:t>Maths challenge</a:t>
            </a:r>
          </a:p>
          <a:p>
            <a:pPr marL="1188720" lvl="2" indent="-274320">
              <a:spcBef>
                <a:spcPct val="20000"/>
              </a:spcBef>
              <a:buClr>
                <a:schemeClr val="accent3"/>
              </a:buClr>
              <a:buSzPct val="95000"/>
              <a:buFont typeface="Wingdings 2"/>
              <a:buChar char=""/>
              <a:defRPr/>
            </a:pPr>
            <a:r>
              <a:rPr kumimoji="0" lang="en-GB" sz="2600" b="0" i="0" u="none" strike="noStrike" kern="1200" cap="none" spc="0" normalizeH="0" baseline="0" noProof="0" dirty="0">
                <a:ln>
                  <a:noFill/>
                </a:ln>
                <a:solidFill>
                  <a:schemeClr val="tx1"/>
                </a:solidFill>
                <a:effectLst/>
                <a:uLnTx/>
                <a:uFillTx/>
              </a:rPr>
              <a:t>Spelling</a:t>
            </a:r>
            <a:r>
              <a:rPr kumimoji="0" lang="en-GB" sz="2600" b="0" i="0" u="none" strike="noStrike" kern="1200" cap="none" spc="0" normalizeH="0" noProof="0" dirty="0">
                <a:ln>
                  <a:noFill/>
                </a:ln>
                <a:solidFill>
                  <a:schemeClr val="tx1"/>
                </a:solidFill>
                <a:effectLst/>
                <a:uLnTx/>
                <a:uFillTx/>
              </a:rPr>
              <a:t> challenge</a:t>
            </a:r>
          </a:p>
          <a:p>
            <a:pPr marL="1188720" lvl="2" indent="-274320">
              <a:spcBef>
                <a:spcPct val="20000"/>
              </a:spcBef>
              <a:buClr>
                <a:schemeClr val="accent3"/>
              </a:buClr>
              <a:buSzPct val="95000"/>
              <a:buFont typeface="Wingdings 2"/>
              <a:buChar char=""/>
              <a:defRPr/>
            </a:pPr>
            <a:r>
              <a:rPr lang="en-GB" sz="2600" baseline="0" dirty="0" err="1"/>
              <a:t>SPaG</a:t>
            </a:r>
            <a:r>
              <a:rPr lang="en-GB" sz="2600" dirty="0"/>
              <a:t> challenge</a:t>
            </a:r>
          </a:p>
          <a:p>
            <a:pPr marL="274320" indent="-274320">
              <a:spcBef>
                <a:spcPct val="20000"/>
              </a:spcBef>
              <a:buClr>
                <a:schemeClr val="accent3"/>
              </a:buClr>
              <a:buSzPct val="95000"/>
              <a:buFont typeface="Wingdings 2"/>
              <a:buChar char=""/>
              <a:defRPr/>
            </a:pPr>
            <a:r>
              <a:rPr lang="en-GB" sz="2600" dirty="0"/>
              <a:t>Each challenge will have 100 questions to complete, using any game they choose. </a:t>
            </a:r>
          </a:p>
          <a:p>
            <a:pPr marL="274320" indent="-274320">
              <a:spcBef>
                <a:spcPct val="20000"/>
              </a:spcBef>
              <a:buClr>
                <a:schemeClr val="accent3"/>
              </a:buClr>
              <a:buSzPct val="95000"/>
              <a:buFont typeface="Wingdings 2"/>
              <a:buChar char=""/>
              <a:defRPr/>
            </a:pPr>
            <a:r>
              <a:rPr lang="en-GB" sz="2600" dirty="0"/>
              <a:t>Little and often will help to learn these basic skills so do not think they have to complete them in one day.</a:t>
            </a:r>
            <a:endParaRPr kumimoji="0" lang="en-GB" sz="2600" b="0" i="0" u="none" strike="noStrike" kern="1200" cap="none" spc="0" normalizeH="0" baseline="0" noProof="0" dirty="0">
              <a:ln>
                <a:noFill/>
              </a:ln>
              <a:solidFill>
                <a:schemeClr val="tx1"/>
              </a:solidFill>
              <a:effectLst/>
              <a:uLnTx/>
              <a:uFillTx/>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GB" sz="2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945533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29816"/>
            <a:ext cx="8229600" cy="1143000"/>
          </a:xfrm>
        </p:spPr>
        <p:txBody>
          <a:bodyPr>
            <a:normAutofit fontScale="90000"/>
          </a:bodyPr>
          <a:lstStyle/>
          <a:p>
            <a:r>
              <a:rPr lang="en-GB" b="1" dirty="0"/>
              <a:t>How can you help? </a:t>
            </a:r>
            <a:r>
              <a:rPr lang="en-GB" dirty="0"/>
              <a:t/>
            </a:r>
            <a:br>
              <a:rPr lang="en-GB" dirty="0"/>
            </a:br>
            <a:endParaRPr lang="en-US" dirty="0"/>
          </a:p>
        </p:txBody>
      </p:sp>
      <p:sp>
        <p:nvSpPr>
          <p:cNvPr id="3" name="Content Placeholder 2"/>
          <p:cNvSpPr>
            <a:spLocks noGrp="1"/>
          </p:cNvSpPr>
          <p:nvPr>
            <p:ph idx="1"/>
          </p:nvPr>
        </p:nvSpPr>
        <p:spPr>
          <a:xfrm>
            <a:off x="395536" y="2060848"/>
            <a:ext cx="8064896" cy="3888432"/>
          </a:xfrm>
        </p:spPr>
        <p:txBody>
          <a:bodyPr vert="horz" lIns="0" tIns="45720" rIns="0" bIns="45720" rtlCol="0" anchor="t">
            <a:normAutofit fontScale="85000" lnSpcReduction="20000"/>
          </a:bodyPr>
          <a:lstStyle/>
          <a:p>
            <a:pPr>
              <a:buFont typeface="Arial" panose="020B0604020202020204" pitchFamily="34" charset="0"/>
              <a:buChar char="•"/>
            </a:pPr>
            <a:r>
              <a:rPr lang="en-GB" sz="3200" dirty="0"/>
              <a:t> Listen to your child read often (even though they are great readers, it is still important for them to develop expression, understanding and discussion of new vocabulary)</a:t>
            </a:r>
          </a:p>
          <a:p>
            <a:pPr>
              <a:buFont typeface="Arial" panose="020B0604020202020204" pitchFamily="34" charset="0"/>
              <a:buChar char="•"/>
            </a:pPr>
            <a:endParaRPr lang="en-GB" sz="3200" dirty="0"/>
          </a:p>
          <a:p>
            <a:pPr>
              <a:buFont typeface="Arial" panose="020B0604020202020204" pitchFamily="34" charset="0"/>
              <a:buChar char="•"/>
            </a:pPr>
            <a:r>
              <a:rPr lang="en-GB" sz="3200" dirty="0"/>
              <a:t> Help them to learn their spellings of the week (little and often works best)</a:t>
            </a:r>
          </a:p>
          <a:p>
            <a:pPr marL="0" indent="0">
              <a:buNone/>
            </a:pPr>
            <a:endParaRPr lang="en-GB" sz="3200" dirty="0"/>
          </a:p>
          <a:p>
            <a:pPr>
              <a:buFont typeface="Arial" panose="020B0604020202020204" pitchFamily="34" charset="0"/>
              <a:buChar char="•"/>
            </a:pPr>
            <a:r>
              <a:rPr lang="en-GB" sz="3200" dirty="0"/>
              <a:t> Keep practising number bonds and times tables (each child has a their own target weekly)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357188"/>
            <a:ext cx="8686800" cy="841375"/>
          </a:xfrm>
        </p:spPr>
        <p:txBody>
          <a:bodyPr>
            <a:normAutofit/>
          </a:bodyPr>
          <a:lstStyle/>
          <a:p>
            <a:pPr algn="ctr" eaLnBrk="1" hangingPunct="1"/>
            <a:r>
              <a:rPr lang="en-GB" altLang="en-US" sz="5400" dirty="0"/>
              <a:t>Safeguarding routines</a:t>
            </a:r>
          </a:p>
        </p:txBody>
      </p:sp>
      <p:sp>
        <p:nvSpPr>
          <p:cNvPr id="35843" name="TextBox 2"/>
          <p:cNvSpPr txBox="1">
            <a:spLocks noChangeArrowheads="1"/>
          </p:cNvSpPr>
          <p:nvPr/>
        </p:nvSpPr>
        <p:spPr bwMode="auto">
          <a:xfrm>
            <a:off x="488056" y="1198563"/>
            <a:ext cx="8143875" cy="6186309"/>
          </a:xfrm>
          <a:prstGeom prst="rect">
            <a:avLst/>
          </a:prstGeom>
          <a:noFill/>
          <a:ln w="9525">
            <a:noFill/>
            <a:miter lim="800000"/>
            <a:headEnd/>
            <a:tailEnd/>
          </a:ln>
        </p:spPr>
        <p:txBody>
          <a:bodyPr lIns="91440" tIns="45720" rIns="91440" bIns="45720" anchor="t">
            <a:spAutoFit/>
          </a:bodyPr>
          <a:lstStyle/>
          <a:p>
            <a:pPr eaLnBrk="1" hangingPunct="1"/>
            <a:endParaRPr lang="en-GB" altLang="en-US" sz="3600" dirty="0"/>
          </a:p>
          <a:p>
            <a:pPr eaLnBrk="1" hangingPunct="1"/>
            <a:r>
              <a:rPr lang="en-GB" altLang="en-US" sz="3200" dirty="0"/>
              <a:t>Drop and Go:</a:t>
            </a:r>
          </a:p>
          <a:p>
            <a:r>
              <a:rPr lang="en-GB" altLang="en-US" sz="3200" dirty="0"/>
              <a:t>	8.35am Families with siblings arrive         </a:t>
            </a:r>
            <a:endParaRPr lang="en-GB" altLang="en-US" sz="3200" dirty="0">
              <a:cs typeface="Calibri"/>
            </a:endParaRPr>
          </a:p>
          <a:p>
            <a:pPr eaLnBrk="1" hangingPunct="1"/>
            <a:r>
              <a:rPr lang="en-GB" altLang="en-US" sz="3200" dirty="0"/>
              <a:t>	8.45am Families with Infants arrive</a:t>
            </a:r>
          </a:p>
          <a:p>
            <a:pPr eaLnBrk="1" hangingPunct="1"/>
            <a:r>
              <a:rPr lang="en-GB" altLang="en-US" sz="3200" dirty="0"/>
              <a:t>	8.55am Families with Juniors arrive</a:t>
            </a:r>
          </a:p>
          <a:p>
            <a:pPr eaLnBrk="1" hangingPunct="1"/>
            <a:endParaRPr lang="en-GB" altLang="en-US" sz="3200" dirty="0"/>
          </a:p>
          <a:p>
            <a:pPr eaLnBrk="1" hangingPunct="1"/>
            <a:r>
              <a:rPr lang="en-GB" altLang="en-US" sz="3200" dirty="0"/>
              <a:t>Collect and Go:</a:t>
            </a:r>
          </a:p>
          <a:p>
            <a:pPr eaLnBrk="1" hangingPunct="1"/>
            <a:r>
              <a:rPr lang="en-GB" altLang="en-US" sz="3200" dirty="0"/>
              <a:t>	3.05 Families with Infants depart</a:t>
            </a:r>
          </a:p>
          <a:p>
            <a:pPr eaLnBrk="1" hangingPunct="1"/>
            <a:r>
              <a:rPr lang="en-GB" altLang="en-US" sz="3200" dirty="0"/>
              <a:t>	3.15pm Families with Juniors depart</a:t>
            </a:r>
          </a:p>
          <a:p>
            <a:pPr eaLnBrk="1" hangingPunct="1"/>
            <a:r>
              <a:rPr lang="en-GB" altLang="en-US" sz="3200" dirty="0"/>
              <a:t>	3.20pm Families with Siblings depart</a:t>
            </a:r>
          </a:p>
          <a:p>
            <a:pPr eaLnBrk="1" hangingPunct="1"/>
            <a:endParaRPr lang="en-GB" altLang="en-US" sz="3600" dirty="0"/>
          </a:p>
          <a:p>
            <a:pPr eaLnBrk="1" hangingPunct="1"/>
            <a:endParaRPr lang="en-GB" altLang="en-US" sz="3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64728" y="332656"/>
            <a:ext cx="4337050" cy="781050"/>
          </a:xfrm>
        </p:spPr>
        <p:txBody>
          <a:bodyPr>
            <a:noAutofit/>
          </a:bodyPr>
          <a:lstStyle/>
          <a:p>
            <a:r>
              <a:rPr lang="en-GB" sz="5400" dirty="0"/>
              <a:t>Online Safety</a:t>
            </a:r>
          </a:p>
        </p:txBody>
      </p:sp>
      <p:sp>
        <p:nvSpPr>
          <p:cNvPr id="3" name="Subtitle 2"/>
          <p:cNvSpPr>
            <a:spLocks noGrp="1"/>
          </p:cNvSpPr>
          <p:nvPr>
            <p:ph type="subTitle" idx="4294967295"/>
          </p:nvPr>
        </p:nvSpPr>
        <p:spPr>
          <a:xfrm>
            <a:off x="0" y="1268760"/>
            <a:ext cx="8964613" cy="5111750"/>
          </a:xfrm>
        </p:spPr>
        <p:txBody>
          <a:bodyPr>
            <a:normAutofit/>
          </a:bodyPr>
          <a:lstStyle/>
          <a:p>
            <a:pPr algn="l"/>
            <a:r>
              <a:rPr lang="en-GB" sz="1800" i="1" dirty="0"/>
              <a:t>Taught in the Autumn term and revisited regularly </a:t>
            </a:r>
          </a:p>
          <a:p>
            <a:pPr marL="0" indent="0" algn="l">
              <a:buNone/>
            </a:pPr>
            <a:r>
              <a:rPr lang="en-GB" sz="1800" i="1" dirty="0"/>
              <a:t>     throughout the year.</a:t>
            </a:r>
          </a:p>
          <a:p>
            <a:pPr algn="l"/>
            <a:endParaRPr lang="en-GB" sz="1800" dirty="0"/>
          </a:p>
          <a:p>
            <a:pPr algn="l"/>
            <a:r>
              <a:rPr lang="en-GB" sz="1800" dirty="0"/>
              <a:t>We follow the SMART e-safety rules.</a:t>
            </a:r>
          </a:p>
          <a:p>
            <a:pPr marL="0" indent="0" algn="l">
              <a:buNone/>
            </a:pPr>
            <a:endParaRPr lang="en-GB" sz="1800" dirty="0"/>
          </a:p>
          <a:p>
            <a:pPr algn="l"/>
            <a:r>
              <a:rPr lang="en-GB" sz="1800" b="1" dirty="0"/>
              <a:t>In Year 6,  our focus is on: </a:t>
            </a:r>
          </a:p>
          <a:p>
            <a:pPr algn="l"/>
            <a:r>
              <a:rPr lang="en-GB" sz="1800" dirty="0"/>
              <a:t>the use of age appropriate websites including social media;</a:t>
            </a:r>
          </a:p>
          <a:p>
            <a:pPr algn="l"/>
            <a:r>
              <a:rPr lang="en-GB" sz="1800" dirty="0"/>
              <a:t>not sharing personal information online;</a:t>
            </a:r>
          </a:p>
          <a:p>
            <a:pPr algn="l"/>
            <a:r>
              <a:rPr lang="en-GB" sz="1800" dirty="0"/>
              <a:t>knowing what to do if something worries or upsets them online.</a:t>
            </a:r>
          </a:p>
          <a:p>
            <a:pPr algn="l"/>
            <a:endParaRPr lang="en-GB" sz="1350" dirty="0"/>
          </a:p>
          <a:p>
            <a:pPr algn="l"/>
            <a:r>
              <a:rPr lang="en-GB" dirty="0"/>
              <a:t>As a school, we teach our children how to use the internet responsibly. However, due to the age restrictions for social media platforms, we do not expect to address issues arising from the use of social media. </a:t>
            </a:r>
          </a:p>
        </p:txBody>
      </p:sp>
      <p:pic>
        <p:nvPicPr>
          <p:cNvPr id="6" name="Picture 5"/>
          <p:cNvPicPr>
            <a:picLocks noChangeAspect="1"/>
          </p:cNvPicPr>
          <p:nvPr/>
        </p:nvPicPr>
        <p:blipFill>
          <a:blip r:embed="rId2" cstate="print"/>
          <a:stretch>
            <a:fillRect/>
          </a:stretch>
        </p:blipFill>
        <p:spPr>
          <a:xfrm>
            <a:off x="5375522" y="589704"/>
            <a:ext cx="3587775" cy="2636455"/>
          </a:xfrm>
          <a:prstGeom prst="rect">
            <a:avLst/>
          </a:prstGeom>
        </p:spPr>
      </p:pic>
    </p:spTree>
    <p:extLst>
      <p:ext uri="{BB962C8B-B14F-4D97-AF65-F5344CB8AC3E}">
        <p14:creationId xmlns:p14="http://schemas.microsoft.com/office/powerpoint/2010/main" val="1573765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467544" y="332656"/>
            <a:ext cx="7881957" cy="5832648"/>
          </a:xfrm>
          <a:prstGeom prst="rect">
            <a:avLst/>
          </a:prstGeom>
        </p:spPr>
      </p:pic>
    </p:spTree>
    <p:extLst>
      <p:ext uri="{BB962C8B-B14F-4D97-AF65-F5344CB8AC3E}">
        <p14:creationId xmlns:p14="http://schemas.microsoft.com/office/powerpoint/2010/main" val="222723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7200" dirty="0"/>
              <a:t>Physical Education</a:t>
            </a:r>
            <a:endParaRPr lang="en-US" sz="7200" dirty="0"/>
          </a:p>
        </p:txBody>
      </p:sp>
      <p:sp>
        <p:nvSpPr>
          <p:cNvPr id="3" name="Content Placeholder 2"/>
          <p:cNvSpPr>
            <a:spLocks noGrp="1"/>
          </p:cNvSpPr>
          <p:nvPr>
            <p:ph idx="1"/>
          </p:nvPr>
        </p:nvSpPr>
        <p:spPr>
          <a:xfrm>
            <a:off x="467544" y="2060848"/>
            <a:ext cx="8229600" cy="3888432"/>
          </a:xfrm>
        </p:spPr>
        <p:txBody>
          <a:bodyPr vert="horz" lIns="0" tIns="45720" rIns="0" bIns="45720" rtlCol="0" anchor="t">
            <a:normAutofit fontScale="70000" lnSpcReduction="20000"/>
          </a:bodyPr>
          <a:lstStyle/>
          <a:p>
            <a:pPr>
              <a:buFont typeface="Arial" panose="020B0604020202020204" pitchFamily="34" charset="0"/>
              <a:buChar char="•"/>
            </a:pPr>
            <a:r>
              <a:rPr lang="en-GB" sz="4000" dirty="0"/>
              <a:t> PE is on Monday afternoons</a:t>
            </a:r>
          </a:p>
          <a:p>
            <a:pPr marL="0" indent="0">
              <a:buNone/>
            </a:pPr>
            <a:endParaRPr lang="en-GB" sz="4000" dirty="0"/>
          </a:p>
          <a:p>
            <a:pPr>
              <a:buFont typeface="Arial" panose="020B0604020202020204" pitchFamily="34" charset="0"/>
              <a:buChar char="•"/>
            </a:pPr>
            <a:endParaRPr lang="en-GB" sz="4000" dirty="0"/>
          </a:p>
          <a:p>
            <a:pPr>
              <a:buFont typeface="Arial" panose="020B0604020202020204" pitchFamily="34" charset="0"/>
              <a:buChar char="•"/>
            </a:pPr>
            <a:r>
              <a:rPr lang="en-GB" sz="4000" dirty="0"/>
              <a:t> Please bring in the PE kit on Monday where it will be kept in school for the week</a:t>
            </a:r>
          </a:p>
          <a:p>
            <a:pPr>
              <a:buFont typeface="Arial" panose="020B0604020202020204" pitchFamily="34" charset="0"/>
              <a:buChar char="•"/>
            </a:pPr>
            <a:endParaRPr lang="en-GB" sz="4000" dirty="0"/>
          </a:p>
          <a:p>
            <a:pPr>
              <a:buFont typeface="Arial" panose="020B0604020202020204" pitchFamily="34" charset="0"/>
              <a:buChar char="•"/>
            </a:pPr>
            <a:r>
              <a:rPr lang="en-GB" sz="4000" dirty="0"/>
              <a:t> Every child will take their PE kit home on Friday to have it washed	</a:t>
            </a:r>
            <a:endParaRPr lang="en-GB" sz="4000" u="sng" dirty="0"/>
          </a:p>
          <a:p>
            <a:r>
              <a:rPr lang="en-GB" sz="4000" dirty="0"/>
              <a:t> </a:t>
            </a:r>
            <a:endParaRPr lang="en-US" u="sng" dirty="0">
              <a:solidFill>
                <a:srgbClr val="FF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51520" y="692696"/>
            <a:ext cx="8686800" cy="839788"/>
          </a:xfrm>
        </p:spPr>
        <p:txBody>
          <a:bodyPr>
            <a:normAutofit fontScale="90000"/>
          </a:bodyPr>
          <a:lstStyle/>
          <a:p>
            <a:pPr algn="ctr" eaLnBrk="1" hangingPunct="1"/>
            <a:r>
              <a:rPr lang="en-GB" altLang="en-US" sz="6000" dirty="0"/>
              <a:t>Statements of a super Learner</a:t>
            </a:r>
          </a:p>
        </p:txBody>
      </p:sp>
      <p:sp>
        <p:nvSpPr>
          <p:cNvPr id="27651" name="Content Placeholder 2"/>
          <p:cNvSpPr txBox="1">
            <a:spLocks/>
          </p:cNvSpPr>
          <p:nvPr/>
        </p:nvSpPr>
        <p:spPr bwMode="auto">
          <a:xfrm>
            <a:off x="755576" y="1916832"/>
            <a:ext cx="5715000" cy="4525962"/>
          </a:xfrm>
          <a:prstGeom prst="rect">
            <a:avLst/>
          </a:prstGeom>
          <a:noFill/>
          <a:ln w="9525">
            <a:noFill/>
            <a:miter lim="800000"/>
            <a:headEnd/>
            <a:tailEnd/>
          </a:ln>
        </p:spPr>
        <p:txBody>
          <a:bodyPr/>
          <a:lstStyle/>
          <a:p>
            <a:pPr marL="319088" indent="-319088">
              <a:spcBef>
                <a:spcPts val="700"/>
              </a:spcBef>
              <a:buClr>
                <a:schemeClr val="accent2"/>
              </a:buClr>
              <a:buSzPct val="60000"/>
              <a:buFont typeface="Wingdings" pitchFamily="2" charset="2"/>
              <a:buChar char=""/>
            </a:pPr>
            <a:r>
              <a:rPr lang="en-GB" altLang="en-US" sz="2900" dirty="0">
                <a:latin typeface="Tw Cen MT" pitchFamily="34" charset="0"/>
              </a:rPr>
              <a:t>I am a good listener</a:t>
            </a:r>
          </a:p>
          <a:p>
            <a:pPr marL="319088" indent="-319088">
              <a:spcBef>
                <a:spcPts val="700"/>
              </a:spcBef>
              <a:buClr>
                <a:schemeClr val="accent2"/>
              </a:buClr>
              <a:buSzPct val="60000"/>
              <a:buFont typeface="Wingdings" pitchFamily="2" charset="2"/>
              <a:buChar char=""/>
            </a:pPr>
            <a:r>
              <a:rPr lang="en-GB" altLang="en-US" sz="2900" dirty="0">
                <a:latin typeface="Tw Cen MT" pitchFamily="34" charset="0"/>
              </a:rPr>
              <a:t>I am a good team worker</a:t>
            </a:r>
          </a:p>
          <a:p>
            <a:pPr marL="319088" indent="-319088">
              <a:spcBef>
                <a:spcPts val="700"/>
              </a:spcBef>
              <a:buClr>
                <a:schemeClr val="accent2"/>
              </a:buClr>
              <a:buSzPct val="60000"/>
              <a:buFont typeface="Wingdings" pitchFamily="2" charset="2"/>
              <a:buChar char=""/>
            </a:pPr>
            <a:r>
              <a:rPr lang="en-GB" altLang="en-US" sz="2900" dirty="0">
                <a:latin typeface="Tw Cen MT" pitchFamily="34" charset="0"/>
              </a:rPr>
              <a:t>I am an independent learner. I think for myself.</a:t>
            </a:r>
          </a:p>
          <a:p>
            <a:pPr marL="319088" indent="-319088">
              <a:spcBef>
                <a:spcPts val="700"/>
              </a:spcBef>
              <a:buClr>
                <a:schemeClr val="accent2"/>
              </a:buClr>
              <a:buSzPct val="60000"/>
              <a:buFont typeface="Wingdings" pitchFamily="2" charset="2"/>
              <a:buChar char=""/>
            </a:pPr>
            <a:r>
              <a:rPr lang="en-GB" altLang="en-US" sz="2900" dirty="0">
                <a:latin typeface="Tw Cen MT" pitchFamily="34" charset="0"/>
              </a:rPr>
              <a:t>I am a reflective learner.</a:t>
            </a:r>
          </a:p>
          <a:p>
            <a:pPr marL="319088" indent="-319088">
              <a:spcBef>
                <a:spcPts val="700"/>
              </a:spcBef>
              <a:buClr>
                <a:schemeClr val="accent2"/>
              </a:buClr>
              <a:buSzPct val="60000"/>
              <a:buFont typeface="Wingdings" pitchFamily="2" charset="2"/>
              <a:buChar char=""/>
            </a:pPr>
            <a:r>
              <a:rPr lang="en-GB" altLang="en-US" sz="2900" dirty="0">
                <a:latin typeface="Tw Cen MT" pitchFamily="34" charset="0"/>
              </a:rPr>
              <a:t>I can make a great contribution to my class. I join in everything.</a:t>
            </a:r>
          </a:p>
          <a:p>
            <a:pPr marL="319088" indent="-319088">
              <a:spcBef>
                <a:spcPts val="700"/>
              </a:spcBef>
              <a:buClr>
                <a:schemeClr val="accent2"/>
              </a:buClr>
              <a:buSzPct val="60000"/>
              <a:buFont typeface="Wingdings" pitchFamily="2" charset="2"/>
              <a:buChar char=""/>
            </a:pPr>
            <a:r>
              <a:rPr lang="en-GB" altLang="en-US" sz="2900" dirty="0">
                <a:latin typeface="Tw Cen MT" pitchFamily="34" charset="0"/>
              </a:rPr>
              <a:t>I can organise myself.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8625" y="285750"/>
            <a:ext cx="8229600" cy="1143000"/>
          </a:xfrm>
        </p:spPr>
        <p:txBody>
          <a:bodyPr>
            <a:normAutofit/>
          </a:bodyPr>
          <a:lstStyle/>
          <a:p>
            <a:pPr marL="484632" algn="ctr" eaLnBrk="1" fontAlgn="auto" hangingPunct="1">
              <a:spcAft>
                <a:spcPts val="0"/>
              </a:spcAft>
              <a:defRPr/>
            </a:pPr>
            <a:r>
              <a:rPr lang="en-GB" b="1" dirty="0">
                <a:solidFill>
                  <a:schemeClr val="tx1"/>
                </a:solidFill>
              </a:rPr>
              <a:t>Expectations of the Pupils</a:t>
            </a:r>
          </a:p>
        </p:txBody>
      </p:sp>
      <p:sp>
        <p:nvSpPr>
          <p:cNvPr id="29699" name="Content Placeholder 1"/>
          <p:cNvSpPr>
            <a:spLocks noGrp="1"/>
          </p:cNvSpPr>
          <p:nvPr>
            <p:ph type="body" idx="4294967295"/>
          </p:nvPr>
        </p:nvSpPr>
        <p:spPr>
          <a:xfrm>
            <a:off x="434380" y="1772816"/>
            <a:ext cx="8316913" cy="5516562"/>
          </a:xfrm>
        </p:spPr>
        <p:txBody>
          <a:bodyPr/>
          <a:lstStyle/>
          <a:p>
            <a:pPr eaLnBrk="1" hangingPunct="1"/>
            <a:r>
              <a:rPr lang="en-GB" altLang="en-US" sz="2000" dirty="0"/>
              <a:t>Outstanding behaviour – to follow the class rules at all times and the Golden Rules of the school.</a:t>
            </a:r>
          </a:p>
          <a:p>
            <a:pPr eaLnBrk="1" hangingPunct="1"/>
            <a:r>
              <a:rPr lang="en-GB" altLang="en-US" sz="2000" dirty="0"/>
              <a:t>Rewards</a:t>
            </a:r>
          </a:p>
          <a:p>
            <a:pPr lvl="2" eaLnBrk="1" hangingPunct="1"/>
            <a:r>
              <a:rPr lang="en-GB" altLang="en-US" sz="2000" dirty="0"/>
              <a:t>Green slip</a:t>
            </a:r>
          </a:p>
          <a:p>
            <a:pPr lvl="2" eaLnBrk="1" hangingPunct="1"/>
            <a:r>
              <a:rPr lang="en-GB" altLang="en-US" sz="2000" dirty="0"/>
              <a:t>House points</a:t>
            </a:r>
          </a:p>
          <a:p>
            <a:pPr lvl="2" eaLnBrk="1" hangingPunct="1"/>
            <a:r>
              <a:rPr lang="en-GB" altLang="en-US" sz="2000" dirty="0"/>
              <a:t>Stickers</a:t>
            </a:r>
          </a:p>
          <a:p>
            <a:pPr lvl="2" eaLnBrk="1" hangingPunct="1"/>
            <a:r>
              <a:rPr lang="en-GB" altLang="en-US" sz="2000" dirty="0"/>
              <a:t>Star of the Week</a:t>
            </a:r>
          </a:p>
          <a:p>
            <a:pPr lvl="2" eaLnBrk="1" hangingPunct="1"/>
            <a:r>
              <a:rPr lang="en-GB" altLang="en-US" sz="2000" dirty="0"/>
              <a:t>Writer of the Week</a:t>
            </a:r>
          </a:p>
          <a:p>
            <a:pPr lvl="2" eaLnBrk="1" hangingPunct="1"/>
            <a:r>
              <a:rPr lang="en-GB" altLang="en-US" sz="2000" dirty="0"/>
              <a:t>Marvellous Mathematician</a:t>
            </a:r>
          </a:p>
          <a:p>
            <a:pPr lvl="2" eaLnBrk="1" hangingPunct="1"/>
            <a:r>
              <a:rPr lang="en-GB" altLang="en-US" sz="2000" dirty="0"/>
              <a:t>Bookworm of the Week</a:t>
            </a:r>
          </a:p>
          <a:p>
            <a:pPr lvl="2" eaLnBrk="1" hangingPunct="1"/>
            <a:r>
              <a:rPr lang="en-GB" altLang="en-US" sz="2000" dirty="0"/>
              <a:t>Super Learner  </a:t>
            </a:r>
          </a:p>
          <a:p>
            <a:pPr lvl="2"/>
            <a:r>
              <a:rPr lang="en-GB" altLang="en-US" sz="2000" dirty="0"/>
              <a:t>Gold </a:t>
            </a:r>
          </a:p>
          <a:p>
            <a:pPr lvl="2" eaLnBrk="1" hangingPunct="1">
              <a:buFont typeface="Wingdings 2" pitchFamily="18" charset="2"/>
              <a:buNone/>
            </a:pPr>
            <a:endParaRPr lang="en-GB"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332656"/>
            <a:ext cx="8229600" cy="1143000"/>
          </a:xfrm>
        </p:spPr>
        <p:txBody>
          <a:bodyPr/>
          <a:lstStyle/>
          <a:p>
            <a:r>
              <a:rPr lang="en-GB" b="1" dirty="0"/>
              <a:t>Vision for the year</a:t>
            </a:r>
          </a:p>
        </p:txBody>
      </p:sp>
      <p:sp>
        <p:nvSpPr>
          <p:cNvPr id="4" name="Content Placeholder 1"/>
          <p:cNvSpPr txBox="1">
            <a:spLocks/>
          </p:cNvSpPr>
          <p:nvPr/>
        </p:nvSpPr>
        <p:spPr>
          <a:xfrm>
            <a:off x="395536" y="1772816"/>
            <a:ext cx="7622504" cy="3925515"/>
          </a:xfrm>
          <a:prstGeom prst="rect">
            <a:avLst/>
          </a:prstGeom>
        </p:spPr>
        <p:txBody>
          <a:bodyPr vert="horz">
            <a:no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pitchFamily="18" charset="2"/>
              <a:buNone/>
              <a:tabLst/>
              <a:defRPr/>
            </a:pPr>
            <a:r>
              <a:rPr kumimoji="0" lang="en-GB" altLang="en-US" sz="2800" b="0" i="0" u="none" strike="noStrike" kern="1200" cap="none" spc="0" normalizeH="0" baseline="0" noProof="0" dirty="0">
                <a:ln>
                  <a:noFill/>
                </a:ln>
                <a:solidFill>
                  <a:schemeClr val="tx1"/>
                </a:solidFill>
                <a:effectLst/>
                <a:uLnTx/>
                <a:uFillTx/>
                <a:latin typeface="+mn-lt"/>
                <a:ea typeface="+mn-ea"/>
                <a:cs typeface="+mn-cs"/>
              </a:rPr>
              <a:t>For EVERYONE to:</a:t>
            </a:r>
          </a:p>
          <a:p>
            <a:pPr marL="274320" lvl="0" indent="-274320" defTabSz="914400">
              <a:spcBef>
                <a:spcPct val="20000"/>
              </a:spcBef>
              <a:buClr>
                <a:schemeClr val="accent3"/>
              </a:buClr>
              <a:buSzPct val="95000"/>
              <a:buFont typeface="Wingdings 2"/>
              <a:buChar char=""/>
              <a:defRPr/>
            </a:pPr>
            <a:r>
              <a:rPr lang="en-GB" altLang="en-US" sz="2800" dirty="0"/>
              <a:t>become more effective and resilient learners</a:t>
            </a:r>
          </a:p>
          <a:p>
            <a:pPr marL="274320" lvl="0" indent="-274320" defTabSz="914400">
              <a:spcBef>
                <a:spcPct val="20000"/>
              </a:spcBef>
              <a:buClr>
                <a:schemeClr val="accent3"/>
              </a:buClr>
              <a:buSzPct val="95000"/>
              <a:buFont typeface="Wingdings 2"/>
              <a:buChar char=""/>
              <a:defRPr/>
            </a:pPr>
            <a:r>
              <a:rPr lang="en-GB" altLang="en-US" sz="2800" dirty="0"/>
              <a:t>be independent – adaptable and able to use their own initiative</a:t>
            </a:r>
          </a:p>
          <a:p>
            <a:pPr marL="274320" lvl="0" indent="-274320" defTabSz="914400">
              <a:spcBef>
                <a:spcPct val="20000"/>
              </a:spcBef>
              <a:buClr>
                <a:schemeClr val="accent3"/>
              </a:buClr>
              <a:buSzPct val="95000"/>
              <a:buFont typeface="Wingdings 2"/>
              <a:buChar char=""/>
              <a:defRPr/>
            </a:pPr>
            <a:r>
              <a:rPr lang="en-GB" altLang="en-US" sz="2800" dirty="0"/>
              <a:t>enjoy their learning – happy and enthusiastic</a:t>
            </a:r>
          </a:p>
          <a:p>
            <a:pPr marL="274320" lvl="0" indent="-274320" defTabSz="914400">
              <a:spcBef>
                <a:spcPct val="20000"/>
              </a:spcBef>
              <a:buClr>
                <a:schemeClr val="accent3"/>
              </a:buClr>
              <a:buSzPct val="95000"/>
              <a:buFont typeface="Wingdings 2"/>
              <a:buChar char=""/>
              <a:defRPr/>
            </a:pPr>
            <a:r>
              <a:rPr lang="en-GB" altLang="en-US" sz="2800" dirty="0"/>
              <a:t>develop their self confidence and self esteem</a:t>
            </a:r>
          </a:p>
          <a:p>
            <a:pPr marL="274320" lvl="0" indent="-274320" defTabSz="914400">
              <a:spcBef>
                <a:spcPct val="20000"/>
              </a:spcBef>
              <a:buClr>
                <a:schemeClr val="accent3"/>
              </a:buClr>
              <a:buSzPct val="95000"/>
              <a:buFont typeface="Wingdings 2"/>
              <a:buChar char=""/>
              <a:defRPr/>
            </a:pPr>
            <a:r>
              <a:rPr lang="en-GB" altLang="en-US" sz="2800" dirty="0"/>
              <a:t>achieve their very best in everything that they do</a:t>
            </a:r>
          </a:p>
          <a:p>
            <a:pPr marL="274320" lvl="0" indent="-274320" defTabSz="914400">
              <a:spcBef>
                <a:spcPct val="20000"/>
              </a:spcBef>
              <a:buClr>
                <a:schemeClr val="accent3"/>
              </a:buClr>
              <a:buSzPct val="95000"/>
              <a:buFont typeface="Wingdings 2"/>
              <a:buChar char=""/>
              <a:defRPr/>
            </a:pPr>
            <a:r>
              <a:rPr lang="en-GB" altLang="en-US" sz="2800" dirty="0"/>
              <a:t>be prepared for their transition to high school</a:t>
            </a:r>
          </a:p>
          <a:p>
            <a:pPr marL="274320" lvl="0" indent="-274320" defTabSz="914400">
              <a:spcBef>
                <a:spcPct val="20000"/>
              </a:spcBef>
              <a:buClr>
                <a:schemeClr val="accent3"/>
              </a:buClr>
              <a:buSzPct val="95000"/>
              <a:buFont typeface="Wingdings 2"/>
              <a:buChar char=""/>
              <a:defRPr/>
            </a:pPr>
            <a:r>
              <a:rPr lang="en-GB" altLang="en-US" sz="2800" dirty="0"/>
              <a:t>be responsible and reliable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8625" y="285750"/>
            <a:ext cx="8229600" cy="1143000"/>
          </a:xfrm>
        </p:spPr>
        <p:txBody>
          <a:bodyPr>
            <a:normAutofit/>
          </a:bodyPr>
          <a:lstStyle/>
          <a:p>
            <a:pPr marL="484632" algn="ctr" eaLnBrk="1" fontAlgn="auto" hangingPunct="1">
              <a:spcAft>
                <a:spcPts val="0"/>
              </a:spcAft>
              <a:defRPr/>
            </a:pPr>
            <a:r>
              <a:rPr lang="en-GB" b="1" dirty="0">
                <a:solidFill>
                  <a:schemeClr val="tx1"/>
                </a:solidFill>
              </a:rPr>
              <a:t>Expectations of the Pupils</a:t>
            </a:r>
          </a:p>
        </p:txBody>
      </p:sp>
      <p:sp>
        <p:nvSpPr>
          <p:cNvPr id="30723" name="Content Placeholder 1"/>
          <p:cNvSpPr>
            <a:spLocks noGrp="1"/>
          </p:cNvSpPr>
          <p:nvPr>
            <p:ph type="body" idx="4294967295"/>
          </p:nvPr>
        </p:nvSpPr>
        <p:spPr>
          <a:xfrm>
            <a:off x="0" y="1341438"/>
            <a:ext cx="8316913" cy="5516562"/>
          </a:xfrm>
        </p:spPr>
        <p:txBody>
          <a:bodyPr vert="horz" lIns="0" tIns="45720" rIns="0" bIns="45720" rtlCol="0" anchor="t">
            <a:normAutofit/>
          </a:bodyPr>
          <a:lstStyle/>
          <a:p>
            <a:pPr lvl="2" eaLnBrk="1" hangingPunct="1"/>
            <a:endParaRPr lang="en-GB" altLang="en-US" sz="2000" dirty="0"/>
          </a:p>
          <a:p>
            <a:pPr eaLnBrk="1" hangingPunct="1"/>
            <a:r>
              <a:rPr lang="en-GB" altLang="en-US" sz="2800" dirty="0"/>
              <a:t>Consequences</a:t>
            </a:r>
          </a:p>
          <a:p>
            <a:pPr lvl="2" eaLnBrk="1" hangingPunct="1"/>
            <a:r>
              <a:rPr lang="en-GB" altLang="en-US" sz="2800" dirty="0"/>
              <a:t>Verbal warning</a:t>
            </a:r>
          </a:p>
          <a:p>
            <a:pPr lvl="2" eaLnBrk="1" hangingPunct="1"/>
            <a:r>
              <a:rPr lang="en-GB" altLang="en-US" sz="2800" dirty="0"/>
              <a:t>Sad face</a:t>
            </a:r>
          </a:p>
          <a:p>
            <a:pPr marL="566420" lvl="2"/>
            <a:r>
              <a:rPr lang="en-GB" altLang="en-US" sz="2800" dirty="0"/>
              <a:t>Amber – referral to Headteacher </a:t>
            </a:r>
            <a:endParaRPr lang="en-GB" altLang="en-US" sz="2800" dirty="0">
              <a:cs typeface="Calibri" panose="020F0502020204030204"/>
            </a:endParaRPr>
          </a:p>
          <a:p>
            <a:pPr marL="566420" lvl="2"/>
            <a:r>
              <a:rPr lang="en-GB" altLang="en-US" sz="2800" dirty="0"/>
              <a:t>Red – Very serious – ‘Red Think sheet’, ‘Incident Report’ and meeting with Headteacher</a:t>
            </a:r>
            <a:endParaRPr lang="en-GB" altLang="en-US" sz="2800" dirty="0">
              <a:cs typeface="Calibri"/>
            </a:endParaRPr>
          </a:p>
          <a:p>
            <a:pPr lvl="2" eaLnBrk="1" hangingPunct="1">
              <a:buFont typeface="Wingdings 2" pitchFamily="18" charset="2"/>
              <a:buNone/>
            </a:pPr>
            <a:endParaRPr lang="en-GB"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Finally...........</a:t>
            </a:r>
            <a:endParaRPr lang="en-US" dirty="0"/>
          </a:p>
        </p:txBody>
      </p:sp>
      <p:sp>
        <p:nvSpPr>
          <p:cNvPr id="3" name="Content Placeholder 2"/>
          <p:cNvSpPr>
            <a:spLocks noGrp="1"/>
          </p:cNvSpPr>
          <p:nvPr>
            <p:ph idx="1"/>
          </p:nvPr>
        </p:nvSpPr>
        <p:spPr>
          <a:xfrm>
            <a:off x="457200" y="1600201"/>
            <a:ext cx="8229600" cy="2543179"/>
          </a:xfrm>
        </p:spPr>
        <p:txBody>
          <a:bodyPr vert="horz" lIns="0" tIns="45720" rIns="0" bIns="45720" rtlCol="0" anchor="t">
            <a:normAutofit/>
          </a:bodyPr>
          <a:lstStyle/>
          <a:p>
            <a:pPr>
              <a:buNone/>
            </a:pPr>
            <a:endParaRPr lang="en-GB" dirty="0"/>
          </a:p>
          <a:p>
            <a:r>
              <a:rPr lang="en-GB" sz="2800" dirty="0"/>
              <a:t>Any questions? </a:t>
            </a:r>
          </a:p>
          <a:p>
            <a:r>
              <a:rPr lang="en-GB" sz="2800" dirty="0"/>
              <a:t>If you have any concerns, please make a telephone appointment via the office</a:t>
            </a:r>
            <a:r>
              <a:rPr lang="en-GB" dirty="0"/>
              <a:t>.</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we learn in Year 6?</a:t>
            </a:r>
          </a:p>
        </p:txBody>
      </p:sp>
      <p:pic>
        <p:nvPicPr>
          <p:cNvPr id="4" name="Content Placeholder 3"/>
          <p:cNvPicPr>
            <a:picLocks noGrp="1" noChangeAspect="1"/>
          </p:cNvPicPr>
          <p:nvPr>
            <p:ph idx="1"/>
          </p:nvPr>
        </p:nvPicPr>
        <p:blipFill>
          <a:blip r:embed="rId2"/>
          <a:stretch>
            <a:fillRect/>
          </a:stretch>
        </p:blipFill>
        <p:spPr>
          <a:xfrm>
            <a:off x="735432" y="2040704"/>
            <a:ext cx="7543800" cy="3862472"/>
          </a:xfrm>
          <a:prstGeom prst="rect">
            <a:avLst/>
          </a:prstGeom>
        </p:spPr>
      </p:pic>
    </p:spTree>
    <p:extLst>
      <p:ext uri="{BB962C8B-B14F-4D97-AF65-F5344CB8AC3E}">
        <p14:creationId xmlns:p14="http://schemas.microsoft.com/office/powerpoint/2010/main" val="1283175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476672"/>
            <a:ext cx="8305800" cy="1143000"/>
          </a:xfrm>
        </p:spPr>
        <p:txBody>
          <a:bodyPr>
            <a:normAutofit/>
          </a:bodyPr>
          <a:lstStyle/>
          <a:p>
            <a:pPr marL="484632" algn="ctr" eaLnBrk="1" fontAlgn="auto" hangingPunct="1">
              <a:spcAft>
                <a:spcPts val="0"/>
              </a:spcAft>
              <a:defRPr/>
            </a:pPr>
            <a:r>
              <a:rPr lang="en-GB" b="1" dirty="0">
                <a:solidFill>
                  <a:schemeClr val="tx1"/>
                </a:solidFill>
              </a:rPr>
              <a:t>Year 6 curriculum in brief</a:t>
            </a:r>
          </a:p>
        </p:txBody>
      </p:sp>
      <p:sp>
        <p:nvSpPr>
          <p:cNvPr id="2" name="Content Placeholder 1"/>
          <p:cNvSpPr>
            <a:spLocks noGrp="1"/>
          </p:cNvSpPr>
          <p:nvPr>
            <p:ph idx="4294967295"/>
          </p:nvPr>
        </p:nvSpPr>
        <p:spPr>
          <a:xfrm>
            <a:off x="0" y="1477963"/>
            <a:ext cx="7596336" cy="4903366"/>
          </a:xfrm>
        </p:spPr>
        <p:txBody>
          <a:bodyPr vert="horz" lIns="0" tIns="45720" rIns="0" bIns="45720" rtlCol="0" anchor="t">
            <a:normAutofit/>
          </a:bodyPr>
          <a:lstStyle/>
          <a:p>
            <a:pPr marL="566928" indent="-457200" eaLnBrk="1" fontAlgn="auto" hangingPunct="1">
              <a:spcAft>
                <a:spcPts val="0"/>
              </a:spcAft>
              <a:buClr>
                <a:schemeClr val="accent3"/>
              </a:buClr>
              <a:buFont typeface="Arial" panose="020B0604020202020204" pitchFamily="34" charset="0"/>
              <a:buChar char="•"/>
              <a:defRPr/>
            </a:pPr>
            <a:endParaRPr lang="en-GB" dirty="0"/>
          </a:p>
          <a:p>
            <a:pPr marL="566928" indent="-457200" eaLnBrk="1" fontAlgn="auto" hangingPunct="1">
              <a:spcAft>
                <a:spcPts val="0"/>
              </a:spcAft>
              <a:buClr>
                <a:schemeClr val="accent3"/>
              </a:buClr>
              <a:buFont typeface="Arial" panose="020B0604020202020204" pitchFamily="34" charset="0"/>
              <a:buChar char="•"/>
              <a:defRPr/>
            </a:pPr>
            <a:r>
              <a:rPr lang="en-GB" dirty="0"/>
              <a:t>English / Maths – every morning, Monday to Friday</a:t>
            </a:r>
          </a:p>
          <a:p>
            <a:pPr marL="566928" indent="-457200" eaLnBrk="1" fontAlgn="auto" hangingPunct="1">
              <a:spcAft>
                <a:spcPts val="0"/>
              </a:spcAft>
              <a:buClr>
                <a:schemeClr val="accent3"/>
              </a:buClr>
              <a:buFont typeface="Arial" panose="020B0604020202020204" pitchFamily="34" charset="0"/>
              <a:buChar char="•"/>
              <a:defRPr/>
            </a:pPr>
            <a:r>
              <a:rPr lang="en-GB" dirty="0"/>
              <a:t>Science / Computing / History / Geography / Art / Design and Technology timetabled for the afternoons</a:t>
            </a:r>
          </a:p>
          <a:p>
            <a:pPr marL="566928" indent="-457200">
              <a:spcAft>
                <a:spcPts val="0"/>
              </a:spcAft>
              <a:buClr>
                <a:schemeClr val="accent3"/>
              </a:buClr>
              <a:buFont typeface="Arial" panose="020B0604020202020204" pitchFamily="34" charset="0"/>
              <a:buChar char="•"/>
              <a:defRPr/>
            </a:pPr>
            <a:r>
              <a:rPr lang="en-GB" dirty="0"/>
              <a:t>Religious Education – timetabled for two and half hours every week</a:t>
            </a:r>
          </a:p>
          <a:p>
            <a:pPr marL="566420" indent="-457200" eaLnBrk="1" fontAlgn="auto" hangingPunct="1">
              <a:spcAft>
                <a:spcPts val="0"/>
              </a:spcAft>
              <a:buClr>
                <a:schemeClr val="accent3"/>
              </a:buClr>
              <a:buFont typeface="Arial" panose="020B0604020202020204" pitchFamily="34" charset="0"/>
              <a:buChar char="•"/>
              <a:defRPr/>
            </a:pPr>
            <a:r>
              <a:rPr lang="en-GB" dirty="0"/>
              <a:t>Physical Education – Mr Mears / Mrs Cookson to teach PE on Monday afternoons (please bring PE kit every Monday and leave it in school all week – your child will bring it back every Friday for it to be washed)</a:t>
            </a:r>
            <a:endParaRPr lang="en-GB" dirty="0">
              <a:cs typeface="Calibri"/>
            </a:endParaRPr>
          </a:p>
          <a:p>
            <a:pPr marL="566928" indent="-457200" eaLnBrk="1" fontAlgn="auto" hangingPunct="1">
              <a:spcAft>
                <a:spcPts val="0"/>
              </a:spcAft>
              <a:buClr>
                <a:schemeClr val="accent3"/>
              </a:buClr>
              <a:buFont typeface="Arial" panose="020B0604020202020204" pitchFamily="34" charset="0"/>
              <a:buChar char="•"/>
              <a:defRPr/>
            </a:pPr>
            <a:r>
              <a:rPr lang="en-GB" dirty="0"/>
              <a:t>Music – Mrs Winter leads Music every Wednesday</a:t>
            </a:r>
          </a:p>
          <a:p>
            <a:pPr marL="566420" indent="-457200" eaLnBrk="1" fontAlgn="auto" hangingPunct="1">
              <a:spcAft>
                <a:spcPts val="0"/>
              </a:spcAft>
              <a:buClr>
                <a:schemeClr val="accent3"/>
              </a:buClr>
              <a:buFont typeface="Arial" panose="020B0604020202020204" pitchFamily="34" charset="0"/>
              <a:buChar char="•"/>
              <a:defRPr/>
            </a:pPr>
            <a:r>
              <a:rPr lang="en-GB" dirty="0"/>
              <a:t>French – Mrs Quilliam leads French every Wednesday</a:t>
            </a:r>
            <a:endParaRPr lang="en-GB" dirty="0">
              <a:cs typeface="Calibri" panose="020F0502020204030204"/>
            </a:endParaRPr>
          </a:p>
          <a:p>
            <a:pPr marL="365760" indent="-256032" eaLnBrk="1" fontAlgn="auto" hangingPunct="1">
              <a:spcAft>
                <a:spcPts val="0"/>
              </a:spcAft>
              <a:buClr>
                <a:schemeClr val="accent3"/>
              </a:buClr>
              <a:buFont typeface="Wingdings 3"/>
              <a:buChar char=""/>
              <a:defRPr/>
            </a:pPr>
            <a:endParaRPr lang="en-GB" dirty="0"/>
          </a:p>
          <a:p>
            <a:pPr marL="365760" indent="-256032" eaLnBrk="1" fontAlgn="auto" hangingPunct="1">
              <a:spcAft>
                <a:spcPts val="0"/>
              </a:spcAft>
              <a:buClr>
                <a:schemeClr val="accent3"/>
              </a:buClr>
              <a:buFont typeface="Wingdings 3"/>
              <a:buChar char=""/>
              <a:defRPr/>
            </a:pPr>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18331"/>
            <a:ext cx="7543800" cy="1450757"/>
          </a:xfrm>
        </p:spPr>
        <p:txBody>
          <a:bodyPr/>
          <a:lstStyle/>
          <a:p>
            <a:r>
              <a:rPr lang="en-GB" b="1" dirty="0"/>
              <a:t>English (Reading)</a:t>
            </a:r>
          </a:p>
        </p:txBody>
      </p:sp>
      <p:sp>
        <p:nvSpPr>
          <p:cNvPr id="3" name="Content Placeholder 2"/>
          <p:cNvSpPr>
            <a:spLocks noGrp="1"/>
          </p:cNvSpPr>
          <p:nvPr>
            <p:ph idx="1"/>
          </p:nvPr>
        </p:nvSpPr>
        <p:spPr>
          <a:xfrm>
            <a:off x="291780" y="1768806"/>
            <a:ext cx="8606160" cy="4896544"/>
          </a:xfrm>
        </p:spPr>
        <p:txBody>
          <a:bodyPr vert="horz" lIns="0" tIns="45720" rIns="0" bIns="45720" rtlCol="0" anchor="t">
            <a:normAutofit/>
          </a:bodyPr>
          <a:lstStyle/>
          <a:p>
            <a:pPr marL="365760" indent="-255905">
              <a:buFont typeface="Wingdings 3"/>
              <a:buChar char=""/>
              <a:defRPr/>
            </a:pPr>
            <a:r>
              <a:rPr lang="en-GB" sz="2800" dirty="0"/>
              <a:t>There are many reading opportunities every day in Year 6 which include:</a:t>
            </a:r>
            <a:endParaRPr lang="en-US" dirty="0"/>
          </a:p>
          <a:p>
            <a:pPr marL="685800" lvl="1" indent="-256032">
              <a:buClr>
                <a:schemeClr val="accent3"/>
              </a:buClr>
              <a:buFont typeface="Wingdings 3"/>
              <a:buChar char=""/>
              <a:defRPr/>
            </a:pPr>
            <a:r>
              <a:rPr lang="en-GB" sz="2400" dirty="0"/>
              <a:t>Home reading</a:t>
            </a:r>
          </a:p>
          <a:p>
            <a:pPr marL="685800" lvl="1" indent="-256032">
              <a:buClr>
                <a:schemeClr val="accent3"/>
              </a:buClr>
              <a:buFont typeface="Wingdings 3"/>
              <a:buChar char=""/>
              <a:defRPr/>
            </a:pPr>
            <a:r>
              <a:rPr lang="en-GB" sz="2400" dirty="0"/>
              <a:t>Silent reading </a:t>
            </a:r>
          </a:p>
          <a:p>
            <a:pPr marL="685800" lvl="1" indent="-256032">
              <a:buClr>
                <a:schemeClr val="accent3"/>
              </a:buClr>
              <a:buFont typeface="Wingdings 3"/>
              <a:buChar char=""/>
              <a:defRPr/>
            </a:pPr>
            <a:r>
              <a:rPr lang="en-GB" sz="2400" dirty="0"/>
              <a:t>Guided reading (in small groups)</a:t>
            </a:r>
          </a:p>
          <a:p>
            <a:pPr marL="685800" lvl="1" indent="-256032">
              <a:buClr>
                <a:schemeClr val="accent3"/>
              </a:buClr>
              <a:buFont typeface="Wingdings 3"/>
              <a:buChar char=""/>
              <a:defRPr/>
            </a:pPr>
            <a:r>
              <a:rPr lang="en-GB" sz="2400" dirty="0"/>
              <a:t>Class novel</a:t>
            </a:r>
          </a:p>
          <a:p>
            <a:pPr marL="685800" lvl="1" indent="-255905">
              <a:buClr>
                <a:schemeClr val="accent3"/>
              </a:buClr>
              <a:buFont typeface="Wingdings 3"/>
              <a:buChar char=""/>
              <a:defRPr/>
            </a:pPr>
            <a:r>
              <a:rPr lang="en-GB" sz="2400" dirty="0"/>
              <a:t>Class Library</a:t>
            </a:r>
            <a:endParaRPr lang="en-GB" sz="2400" dirty="0">
              <a:cs typeface="Calibri"/>
            </a:endParaRPr>
          </a:p>
          <a:p>
            <a:pPr marL="685800" lvl="1" indent="-256032">
              <a:buClr>
                <a:schemeClr val="accent3"/>
              </a:buClr>
              <a:buFont typeface="Wingdings 3"/>
              <a:buChar char=""/>
              <a:defRPr/>
            </a:pPr>
            <a:r>
              <a:rPr lang="en-GB" sz="2400" dirty="0"/>
              <a:t>In Year 6 we are developing stamina as a reader and accessing a wide range of authors and texts</a:t>
            </a:r>
          </a:p>
          <a:p>
            <a:pPr marL="685800" lvl="1" indent="-256032">
              <a:buClr>
                <a:schemeClr val="accent3"/>
              </a:buClr>
              <a:buFont typeface="Wingdings 3"/>
              <a:buChar char=""/>
              <a:defRPr/>
            </a:pPr>
            <a:r>
              <a:rPr lang="en-GB" sz="2400" dirty="0"/>
              <a:t>Regular reading helps to develop vocabulary, improve spellings and the ability to read at pace and with understanding. </a:t>
            </a:r>
          </a:p>
          <a:p>
            <a:pPr marL="685800" lvl="1" indent="-256032">
              <a:buClr>
                <a:schemeClr val="accent3"/>
              </a:buClr>
              <a:buFont typeface="Wingdings 3"/>
              <a:buChar char=""/>
              <a:defRPr/>
            </a:pPr>
            <a:endParaRPr lang="en-GB" sz="2400" dirty="0"/>
          </a:p>
        </p:txBody>
      </p:sp>
      <p:pic>
        <p:nvPicPr>
          <p:cNvPr id="1026" name="Picture 2" descr="The Complete Guide to Effective Reading | by Maarten van Doorn | 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1594" y="2204864"/>
            <a:ext cx="3556346" cy="23665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English (Writing)</a:t>
            </a:r>
          </a:p>
        </p:txBody>
      </p:sp>
      <p:sp>
        <p:nvSpPr>
          <p:cNvPr id="3" name="Content Placeholder 2"/>
          <p:cNvSpPr>
            <a:spLocks noGrp="1"/>
          </p:cNvSpPr>
          <p:nvPr>
            <p:ph idx="1"/>
          </p:nvPr>
        </p:nvSpPr>
        <p:spPr>
          <a:xfrm>
            <a:off x="395536" y="1988840"/>
            <a:ext cx="7543801" cy="4023360"/>
          </a:xfrm>
        </p:spPr>
        <p:txBody>
          <a:bodyPr vert="horz" lIns="0" tIns="45720" rIns="0" bIns="45720" rtlCol="0" anchor="t">
            <a:normAutofit/>
          </a:bodyPr>
          <a:lstStyle/>
          <a:p>
            <a:pPr marL="365760" indent="-255905">
              <a:buFont typeface="Wingdings 3"/>
              <a:buChar char=""/>
              <a:defRPr/>
            </a:pPr>
            <a:r>
              <a:rPr lang="en-GB" sz="2800" dirty="0"/>
              <a:t>In Year 6, we write every day :</a:t>
            </a:r>
            <a:endParaRPr lang="en-GB" dirty="0">
              <a:cs typeface="Calibri" panose="020F0502020204030204"/>
            </a:endParaRPr>
          </a:p>
          <a:p>
            <a:pPr marL="685800" lvl="1" indent="-256032">
              <a:buClr>
                <a:schemeClr val="accent3"/>
              </a:buClr>
              <a:buFont typeface="Wingdings 3"/>
              <a:buChar char=""/>
              <a:defRPr/>
            </a:pPr>
            <a:r>
              <a:rPr lang="en-GB" sz="2400" dirty="0"/>
              <a:t>English lessons, where we teach</a:t>
            </a:r>
          </a:p>
          <a:p>
            <a:pPr marL="868680" lvl="2" indent="-256032">
              <a:buClr>
                <a:schemeClr val="accent3"/>
              </a:buClr>
              <a:buFont typeface="Wingdings 3"/>
              <a:buChar char=""/>
              <a:defRPr/>
            </a:pPr>
            <a:r>
              <a:rPr lang="en-GB" sz="2000" dirty="0"/>
              <a:t>Range of genres (fiction / non-fiction)</a:t>
            </a:r>
          </a:p>
          <a:p>
            <a:pPr marL="868680" lvl="2" indent="-256032">
              <a:buClr>
                <a:schemeClr val="accent3"/>
              </a:buClr>
              <a:buFont typeface="Wingdings 3"/>
              <a:buChar char=""/>
              <a:defRPr/>
            </a:pPr>
            <a:r>
              <a:rPr lang="en-GB" sz="2000" dirty="0"/>
              <a:t>Grammar (</a:t>
            </a:r>
            <a:r>
              <a:rPr lang="en-GB" sz="2000" dirty="0" err="1"/>
              <a:t>SPaG</a:t>
            </a:r>
            <a:r>
              <a:rPr lang="en-GB" sz="2000" dirty="0"/>
              <a:t>)</a:t>
            </a:r>
          </a:p>
          <a:p>
            <a:pPr marL="868680" lvl="2" indent="-256032">
              <a:buClr>
                <a:schemeClr val="accent3"/>
              </a:buClr>
              <a:buFont typeface="Wingdings 3"/>
              <a:buChar char=""/>
              <a:defRPr/>
            </a:pPr>
            <a:r>
              <a:rPr lang="en-GB" sz="2000" dirty="0"/>
              <a:t>Handwriting</a:t>
            </a:r>
          </a:p>
          <a:p>
            <a:pPr marL="685800" lvl="1" indent="-256032">
              <a:buClr>
                <a:schemeClr val="accent3"/>
              </a:buClr>
              <a:buFont typeface="Wingdings 3"/>
              <a:buChar char=""/>
              <a:defRPr/>
            </a:pPr>
            <a:r>
              <a:rPr lang="en-GB" sz="2400" dirty="0"/>
              <a:t>Writing across the curriculum</a:t>
            </a:r>
          </a:p>
          <a:p>
            <a:pPr marL="868680" lvl="2" indent="-256032">
              <a:buClr>
                <a:schemeClr val="accent3"/>
              </a:buClr>
              <a:buFont typeface="Wingdings 3"/>
              <a:buChar char=""/>
              <a:defRPr/>
            </a:pPr>
            <a:r>
              <a:rPr lang="en-GB" sz="2000" dirty="0"/>
              <a:t>Science, Geography, RE, History</a:t>
            </a:r>
          </a:p>
          <a:p>
            <a:pPr marL="685800" lvl="1" indent="-256032">
              <a:buClr>
                <a:schemeClr val="accent3"/>
              </a:buClr>
              <a:buFont typeface="Wingdings 3"/>
              <a:buChar char=""/>
              <a:defRPr/>
            </a:pPr>
            <a:r>
              <a:rPr lang="en-GB" sz="2400" dirty="0"/>
              <a:t>Handwriting – all handwriting should be joined and legible</a:t>
            </a:r>
          </a:p>
          <a:p>
            <a:pPr marL="685800" lvl="1" indent="-256032">
              <a:buClr>
                <a:schemeClr val="accent3"/>
              </a:buClr>
              <a:buFont typeface="Wingdings 3"/>
              <a:buChar char=""/>
              <a:defRPr/>
            </a:pPr>
            <a:r>
              <a:rPr lang="en-GB" sz="2400" dirty="0"/>
              <a:t>Good readers = Good writers</a:t>
            </a:r>
          </a:p>
          <a:p>
            <a:pPr marL="685800" lvl="1" indent="-256032">
              <a:buClr>
                <a:schemeClr val="accent3"/>
              </a:buClr>
              <a:buFont typeface="Wingdings 3"/>
              <a:buChar char=""/>
              <a:defRPr/>
            </a:pPr>
            <a:endParaRPr lang="en-GB" sz="2400" dirty="0"/>
          </a:p>
          <a:p>
            <a:endParaRPr lang="en-GB" dirty="0"/>
          </a:p>
        </p:txBody>
      </p:sp>
      <p:pic>
        <p:nvPicPr>
          <p:cNvPr id="2050" name="Picture 2" descr="18 Motivational Quotes To Bring Out The Writer In You. | by Roshane De  Silva | The Writing Cooperativ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2120" y="2564904"/>
            <a:ext cx="3240360" cy="19695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Spelling</a:t>
            </a:r>
          </a:p>
        </p:txBody>
      </p:sp>
      <p:sp>
        <p:nvSpPr>
          <p:cNvPr id="3" name="Content Placeholder 2"/>
          <p:cNvSpPr>
            <a:spLocks noGrp="1"/>
          </p:cNvSpPr>
          <p:nvPr>
            <p:ph idx="1"/>
          </p:nvPr>
        </p:nvSpPr>
        <p:spPr>
          <a:xfrm>
            <a:off x="251520" y="2204864"/>
            <a:ext cx="8229600" cy="4389120"/>
          </a:xfrm>
        </p:spPr>
        <p:txBody>
          <a:bodyPr vert="horz" lIns="0" tIns="45720" rIns="0" bIns="45720" rtlCol="0" anchor="t">
            <a:normAutofit/>
          </a:bodyPr>
          <a:lstStyle/>
          <a:p>
            <a:pPr marL="365760" indent="-256032">
              <a:buFont typeface="Wingdings 3"/>
              <a:buChar char=""/>
              <a:defRPr/>
            </a:pPr>
            <a:r>
              <a:rPr lang="en-GB" sz="2400" dirty="0"/>
              <a:t>We focus on a different spelling pattern or spelling rule each week </a:t>
            </a:r>
          </a:p>
          <a:p>
            <a:pPr marL="365760" indent="-256032">
              <a:buFont typeface="Wingdings 3"/>
              <a:buChar char=""/>
              <a:defRPr/>
            </a:pPr>
            <a:r>
              <a:rPr lang="en-GB" sz="2400" dirty="0"/>
              <a:t>Spellings handed out on Friday, test on the following Friday</a:t>
            </a:r>
          </a:p>
          <a:p>
            <a:pPr marL="365760" indent="-255905">
              <a:buFont typeface="Wingdings 3"/>
              <a:buChar char=""/>
              <a:defRPr/>
            </a:pPr>
            <a:r>
              <a:rPr lang="en-GB" sz="2400" dirty="0"/>
              <a:t>Main Spelling Strategies:</a:t>
            </a:r>
            <a:endParaRPr lang="en-GB" sz="2400" dirty="0">
              <a:cs typeface="Calibri"/>
            </a:endParaRPr>
          </a:p>
          <a:p>
            <a:pPr marL="685800" lvl="1" indent="-256032">
              <a:buClr>
                <a:schemeClr val="accent3"/>
              </a:buClr>
              <a:buFont typeface="Wingdings 3"/>
              <a:buChar char=""/>
              <a:defRPr/>
            </a:pPr>
            <a:r>
              <a:rPr lang="en-GB" sz="2000" dirty="0"/>
              <a:t>1. Does it look right?</a:t>
            </a:r>
          </a:p>
          <a:p>
            <a:pPr marL="685800" lvl="1" indent="-256032">
              <a:buClr>
                <a:schemeClr val="accent3"/>
              </a:buClr>
              <a:buFont typeface="Wingdings 3"/>
              <a:buChar char=""/>
              <a:defRPr/>
            </a:pPr>
            <a:r>
              <a:rPr lang="en-GB" sz="2000" dirty="0"/>
              <a:t>2. Rhyming words</a:t>
            </a:r>
          </a:p>
          <a:p>
            <a:pPr marL="685800" lvl="1" indent="-256032">
              <a:buClr>
                <a:schemeClr val="accent3"/>
              </a:buClr>
              <a:buFont typeface="Wingdings 3"/>
              <a:buChar char=""/>
              <a:defRPr/>
            </a:pPr>
            <a:r>
              <a:rPr lang="en-GB" sz="2000" dirty="0"/>
              <a:t>3. Syllables</a:t>
            </a:r>
          </a:p>
          <a:p>
            <a:pPr marL="685800" lvl="1" indent="-256032">
              <a:buClr>
                <a:schemeClr val="accent3"/>
              </a:buClr>
              <a:buFont typeface="Wingdings 3"/>
              <a:buChar char=""/>
              <a:defRPr/>
            </a:pPr>
            <a:r>
              <a:rPr lang="en-GB" sz="2000" dirty="0"/>
              <a:t>4. Mnemonics</a:t>
            </a:r>
          </a:p>
          <a:p>
            <a:pPr marL="685800" lvl="1" indent="-256032">
              <a:buClr>
                <a:schemeClr val="accent3"/>
              </a:buClr>
              <a:buFont typeface="Wingdings 3"/>
              <a:buChar char=""/>
              <a:defRPr/>
            </a:pPr>
            <a:r>
              <a:rPr lang="en-GB" sz="2000" dirty="0"/>
              <a:t>5. Look, Say, Write, Cover, Write, Check</a:t>
            </a:r>
          </a:p>
          <a:p>
            <a:endParaRPr lang="en-GB" dirty="0"/>
          </a:p>
        </p:txBody>
      </p:sp>
      <p:pic>
        <p:nvPicPr>
          <p:cNvPr id="4098" name="Picture 2" descr="Homeschooling - How to Teach Your Child Spelling Words – Reading Egg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14182" y="3573016"/>
            <a:ext cx="3405176" cy="22674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Maths</a:t>
            </a:r>
          </a:p>
        </p:txBody>
      </p:sp>
      <p:sp>
        <p:nvSpPr>
          <p:cNvPr id="3" name="Content Placeholder 2"/>
          <p:cNvSpPr>
            <a:spLocks noGrp="1"/>
          </p:cNvSpPr>
          <p:nvPr>
            <p:ph idx="1"/>
          </p:nvPr>
        </p:nvSpPr>
        <p:spPr>
          <a:xfrm>
            <a:off x="480060" y="2132856"/>
            <a:ext cx="8229600" cy="4389120"/>
          </a:xfrm>
        </p:spPr>
        <p:txBody>
          <a:bodyPr>
            <a:normAutofit fontScale="92500" lnSpcReduction="20000"/>
          </a:bodyPr>
          <a:lstStyle/>
          <a:p>
            <a:pPr marL="365760" indent="-256032">
              <a:buFont typeface="Wingdings 3"/>
              <a:buChar char=""/>
              <a:defRPr/>
            </a:pPr>
            <a:r>
              <a:rPr lang="en-GB" sz="2400" dirty="0"/>
              <a:t>We use a range of strategies in Year 6:</a:t>
            </a:r>
          </a:p>
          <a:p>
            <a:pPr marL="658368" lvl="1" indent="-256032">
              <a:buFont typeface="Wingdings 3"/>
              <a:buChar char=""/>
              <a:defRPr/>
            </a:pPr>
            <a:r>
              <a:rPr lang="en-GB" sz="2200" dirty="0"/>
              <a:t>Mental methods – the ability to recall and calculate at pace</a:t>
            </a:r>
          </a:p>
          <a:p>
            <a:pPr marL="658368" lvl="1" indent="-256032">
              <a:buFont typeface="Wingdings 3"/>
              <a:buChar char=""/>
              <a:defRPr/>
            </a:pPr>
            <a:r>
              <a:rPr lang="en-GB" sz="2200" dirty="0"/>
              <a:t>Written methods – we practice formal method followed in our ‘Written Calculations Policy’</a:t>
            </a:r>
            <a:endParaRPr lang="en-GB" sz="2400" dirty="0"/>
          </a:p>
          <a:p>
            <a:pPr marL="365760" indent="-256032">
              <a:buFont typeface="Wingdings 3"/>
              <a:buChar char=""/>
              <a:defRPr/>
            </a:pPr>
            <a:r>
              <a:rPr lang="en-GB" sz="2400" dirty="0"/>
              <a:t>Problem Solving / Reasoning – every lesson has some challenge so everyone can use their Maths skills to apply them to a range of contexts</a:t>
            </a:r>
          </a:p>
          <a:p>
            <a:pPr marL="365760" indent="-256032">
              <a:buFont typeface="Wingdings 3"/>
              <a:buChar char=""/>
              <a:defRPr/>
            </a:pPr>
            <a:r>
              <a:rPr lang="en-GB" sz="2400" dirty="0"/>
              <a:t>Table Facts </a:t>
            </a:r>
          </a:p>
          <a:p>
            <a:pPr marL="658368" lvl="1" indent="-256032">
              <a:buFont typeface="Wingdings 3"/>
              <a:buChar char=""/>
              <a:defRPr/>
            </a:pPr>
            <a:r>
              <a:rPr lang="en-GB" sz="2200" dirty="0"/>
              <a:t>It is important that everyone knows their table facts forwards and backward, multiplications and divisions, fluently)</a:t>
            </a:r>
          </a:p>
          <a:p>
            <a:pPr marL="685800" lvl="1" indent="-256032">
              <a:buClr>
                <a:schemeClr val="accent3"/>
              </a:buClr>
              <a:buFont typeface="Wingdings 3"/>
              <a:buChar char=""/>
              <a:defRPr/>
            </a:pPr>
            <a:r>
              <a:rPr lang="en-GB" sz="2000" dirty="0"/>
              <a:t>x2 – x12</a:t>
            </a:r>
          </a:p>
          <a:p>
            <a:pPr marL="365760" indent="-256032">
              <a:buFont typeface="Wingdings 3"/>
              <a:buChar char=""/>
              <a:defRPr/>
            </a:pPr>
            <a:r>
              <a:rPr lang="en-GB" sz="2400" dirty="0"/>
              <a:t>Number Facts (to 1, 10, 100, 1000)</a:t>
            </a:r>
          </a:p>
          <a:p>
            <a:pPr marL="658368" lvl="1" indent="-256032">
              <a:buFont typeface="Wingdings 3"/>
              <a:buChar char=""/>
              <a:defRPr/>
            </a:pPr>
            <a:r>
              <a:rPr lang="en-GB" sz="2200" dirty="0"/>
              <a:t>This is being able to recall that 6 + 4 = 10, so therefore 0.6 + 0.4 = 1, 60 + 40 = 100, 600 + 400 = 1000, </a:t>
            </a:r>
            <a:r>
              <a:rPr lang="en-GB" sz="2200" dirty="0" err="1"/>
              <a:t>etc</a:t>
            </a:r>
            <a:r>
              <a:rPr lang="en-GB" sz="2200" dirty="0"/>
              <a:t>)</a:t>
            </a:r>
          </a:p>
          <a:p>
            <a:endParaRPr lang="en-GB" dirty="0"/>
          </a:p>
        </p:txBody>
      </p:sp>
      <p:pic>
        <p:nvPicPr>
          <p:cNvPr id="3074" name="Picture 2" descr="A new way of teaching maths in schoo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1177" y="188640"/>
            <a:ext cx="2688483" cy="22986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lstStyle/>
          <a:p>
            <a:r>
              <a:rPr lang="en-GB" b="1" dirty="0"/>
              <a:t>RE</a:t>
            </a:r>
          </a:p>
        </p:txBody>
      </p:sp>
      <p:pic>
        <p:nvPicPr>
          <p:cNvPr id="4" name="Picture 9" descr="http://www.mccrimmons.com/uploads/products/2134_1.jpg"/>
          <p:cNvPicPr>
            <a:picLocks noChangeAspect="1" noChangeArrowheads="1"/>
          </p:cNvPicPr>
          <p:nvPr/>
        </p:nvPicPr>
        <p:blipFill>
          <a:blip r:embed="rId2" cstate="print"/>
          <a:srcRect/>
          <a:stretch>
            <a:fillRect/>
          </a:stretch>
        </p:blipFill>
        <p:spPr bwMode="auto">
          <a:xfrm>
            <a:off x="5652120" y="1844824"/>
            <a:ext cx="3024188" cy="4273550"/>
          </a:xfrm>
          <a:prstGeom prst="rect">
            <a:avLst/>
          </a:prstGeom>
          <a:noFill/>
          <a:ln w="9525">
            <a:noFill/>
            <a:miter lim="800000"/>
            <a:headEnd/>
            <a:tailEnd/>
          </a:ln>
        </p:spPr>
      </p:pic>
      <p:sp>
        <p:nvSpPr>
          <p:cNvPr id="5" name="TextBox 4"/>
          <p:cNvSpPr txBox="1">
            <a:spLocks noChangeArrowheads="1"/>
          </p:cNvSpPr>
          <p:nvPr/>
        </p:nvSpPr>
        <p:spPr bwMode="auto">
          <a:xfrm>
            <a:off x="324099" y="1754585"/>
            <a:ext cx="7921625" cy="1477328"/>
          </a:xfrm>
          <a:prstGeom prst="rect">
            <a:avLst/>
          </a:prstGeom>
          <a:noFill/>
          <a:ln w="9525">
            <a:noFill/>
            <a:miter lim="800000"/>
            <a:headEnd/>
            <a:tailEnd/>
          </a:ln>
        </p:spPr>
        <p:txBody>
          <a:bodyPr>
            <a:spAutoFit/>
          </a:bodyPr>
          <a:lstStyle/>
          <a:p>
            <a:pPr eaLnBrk="1" hangingPunct="1"/>
            <a:r>
              <a:rPr lang="en-GB" altLang="en-US" sz="3600" dirty="0"/>
              <a:t>Autumn Term</a:t>
            </a:r>
            <a:r>
              <a:rPr lang="en-GB" altLang="en-US" dirty="0"/>
              <a:t> </a:t>
            </a:r>
          </a:p>
          <a:p>
            <a:pPr lvl="2" eaLnBrk="1" hangingPunct="1">
              <a:buFont typeface="Arial" charset="0"/>
              <a:buChar char="•"/>
            </a:pPr>
            <a:r>
              <a:rPr lang="en-GB" altLang="en-US" dirty="0"/>
              <a:t> Loving</a:t>
            </a:r>
          </a:p>
          <a:p>
            <a:pPr lvl="2" eaLnBrk="1" hangingPunct="1">
              <a:buFont typeface="Arial" charset="0"/>
              <a:buChar char="•"/>
            </a:pPr>
            <a:r>
              <a:rPr lang="en-GB" altLang="en-US" dirty="0"/>
              <a:t> Vocation and Commitment</a:t>
            </a:r>
          </a:p>
          <a:p>
            <a:pPr lvl="2" eaLnBrk="1" hangingPunct="1">
              <a:buFont typeface="Arial" charset="0"/>
              <a:buChar char="•"/>
            </a:pPr>
            <a:r>
              <a:rPr lang="en-GB" altLang="en-US" dirty="0"/>
              <a:t> Expectations</a:t>
            </a:r>
          </a:p>
        </p:txBody>
      </p:sp>
      <p:sp>
        <p:nvSpPr>
          <p:cNvPr id="6" name="TextBox 5"/>
          <p:cNvSpPr txBox="1">
            <a:spLocks noChangeArrowheads="1"/>
          </p:cNvSpPr>
          <p:nvPr/>
        </p:nvSpPr>
        <p:spPr bwMode="auto">
          <a:xfrm>
            <a:off x="315566" y="3158123"/>
            <a:ext cx="7920037" cy="1477328"/>
          </a:xfrm>
          <a:prstGeom prst="rect">
            <a:avLst/>
          </a:prstGeom>
          <a:noFill/>
          <a:ln w="9525">
            <a:noFill/>
            <a:miter lim="800000"/>
            <a:headEnd/>
            <a:tailEnd/>
          </a:ln>
        </p:spPr>
        <p:txBody>
          <a:bodyPr>
            <a:spAutoFit/>
          </a:bodyPr>
          <a:lstStyle/>
          <a:p>
            <a:pPr eaLnBrk="1" hangingPunct="1"/>
            <a:r>
              <a:rPr lang="en-GB" altLang="en-US" sz="3600" dirty="0"/>
              <a:t>Spring Term</a:t>
            </a:r>
          </a:p>
          <a:p>
            <a:pPr lvl="2" eaLnBrk="1" hangingPunct="1">
              <a:buFont typeface="Arial" charset="0"/>
              <a:buChar char="•"/>
            </a:pPr>
            <a:r>
              <a:rPr lang="en-GB" altLang="en-US" dirty="0"/>
              <a:t> Sources</a:t>
            </a:r>
          </a:p>
          <a:p>
            <a:pPr lvl="2" eaLnBrk="1" hangingPunct="1">
              <a:buFont typeface="Arial" charset="0"/>
              <a:buChar char="•"/>
            </a:pPr>
            <a:r>
              <a:rPr lang="en-GB" altLang="en-US" dirty="0"/>
              <a:t> Unity</a:t>
            </a:r>
          </a:p>
          <a:p>
            <a:pPr lvl="2" eaLnBrk="1" hangingPunct="1">
              <a:buFont typeface="Arial" charset="0"/>
              <a:buChar char="•"/>
            </a:pPr>
            <a:r>
              <a:rPr lang="en-GB" altLang="en-US" dirty="0"/>
              <a:t> Death and Life</a:t>
            </a:r>
          </a:p>
        </p:txBody>
      </p:sp>
      <p:sp>
        <p:nvSpPr>
          <p:cNvPr id="7" name="TextBox 6"/>
          <p:cNvSpPr txBox="1">
            <a:spLocks noChangeArrowheads="1"/>
          </p:cNvSpPr>
          <p:nvPr/>
        </p:nvSpPr>
        <p:spPr bwMode="auto">
          <a:xfrm>
            <a:off x="315566" y="4731285"/>
            <a:ext cx="6408141" cy="1477328"/>
          </a:xfrm>
          <a:prstGeom prst="rect">
            <a:avLst/>
          </a:prstGeom>
          <a:noFill/>
          <a:ln w="9525">
            <a:noFill/>
            <a:miter lim="800000"/>
            <a:headEnd/>
            <a:tailEnd/>
          </a:ln>
        </p:spPr>
        <p:txBody>
          <a:bodyPr wrap="square">
            <a:spAutoFit/>
          </a:bodyPr>
          <a:lstStyle/>
          <a:p>
            <a:pPr eaLnBrk="1" hangingPunct="1"/>
            <a:r>
              <a:rPr lang="en-GB" altLang="en-US" sz="3600" dirty="0"/>
              <a:t>Summer Term</a:t>
            </a:r>
            <a:endParaRPr lang="en-GB" altLang="en-US" dirty="0"/>
          </a:p>
          <a:p>
            <a:pPr lvl="2" eaLnBrk="1" hangingPunct="1">
              <a:buFont typeface="Arial" charset="0"/>
              <a:buChar char="•"/>
            </a:pPr>
            <a:r>
              <a:rPr lang="en-GB" altLang="en-US" dirty="0"/>
              <a:t> Witnesses</a:t>
            </a:r>
          </a:p>
          <a:p>
            <a:pPr lvl="2" eaLnBrk="1" hangingPunct="1">
              <a:buFont typeface="Arial" charset="0"/>
              <a:buChar char="•"/>
            </a:pPr>
            <a:r>
              <a:rPr lang="en-GB" altLang="en-US" dirty="0"/>
              <a:t> Healing</a:t>
            </a:r>
          </a:p>
          <a:p>
            <a:pPr lvl="2" eaLnBrk="1" hangingPunct="1">
              <a:buFont typeface="Arial" charset="0"/>
              <a:buChar char="•"/>
            </a:pPr>
            <a:r>
              <a:rPr lang="en-GB" altLang="en-US" dirty="0"/>
              <a:t> Common Good</a:t>
            </a:r>
          </a:p>
        </p:txBody>
      </p:sp>
    </p:spTree>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50608CA2200DF45A4D9CE298E20B6FB" ma:contentTypeVersion="13" ma:contentTypeDescription="Create a new document." ma:contentTypeScope="" ma:versionID="1b06af8c52c5b81069b4503c9264d582">
  <xsd:schema xmlns:xsd="http://www.w3.org/2001/XMLSchema" xmlns:xs="http://www.w3.org/2001/XMLSchema" xmlns:p="http://schemas.microsoft.com/office/2006/metadata/properties" xmlns:ns3="593f91e3-ac3f-4e10-8b1f-0696a7f1f8be" xmlns:ns4="5759cccb-a7f8-4aed-b9dd-96de8545fd4b" targetNamespace="http://schemas.microsoft.com/office/2006/metadata/properties" ma:root="true" ma:fieldsID="20e39a04e498a0ecd8baf303da42ac71" ns3:_="" ns4:_="">
    <xsd:import namespace="593f91e3-ac3f-4e10-8b1f-0696a7f1f8be"/>
    <xsd:import namespace="5759cccb-a7f8-4aed-b9dd-96de8545fd4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3f91e3-ac3f-4e10-8b1f-0696a7f1f8b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759cccb-a7f8-4aed-b9dd-96de8545fd4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FC41007-53B7-4125-AB94-97C40A60343D}">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593f91e3-ac3f-4e10-8b1f-0696a7f1f8be"/>
    <ds:schemaRef ds:uri="5759cccb-a7f8-4aed-b9dd-96de8545fd4b"/>
    <ds:schemaRef ds:uri="http://www.w3.org/XML/1998/namespace"/>
  </ds:schemaRefs>
</ds:datastoreItem>
</file>

<file path=customXml/itemProps2.xml><?xml version="1.0" encoding="utf-8"?>
<ds:datastoreItem xmlns:ds="http://schemas.openxmlformats.org/officeDocument/2006/customXml" ds:itemID="{BD745721-6BF6-41E7-BB38-33190CF46154}">
  <ds:schemaRefs>
    <ds:schemaRef ds:uri="http://schemas.microsoft.com/sharepoint/v3/contenttype/forms"/>
  </ds:schemaRefs>
</ds:datastoreItem>
</file>

<file path=customXml/itemProps3.xml><?xml version="1.0" encoding="utf-8"?>
<ds:datastoreItem xmlns:ds="http://schemas.openxmlformats.org/officeDocument/2006/customXml" ds:itemID="{126EB7CE-7FD1-49BD-8FBD-BC007698C0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3f91e3-ac3f-4e10-8b1f-0696a7f1f8be"/>
    <ds:schemaRef ds:uri="5759cccb-a7f8-4aed-b9dd-96de8545fd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Retrospect</Template>
  <TotalTime>1987</TotalTime>
  <Words>1133</Words>
  <Application>Microsoft Office PowerPoint</Application>
  <PresentationFormat>On-screen Show (4:3)</PresentationFormat>
  <Paragraphs>172</Paragraphs>
  <Slides>21</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Calibri Light</vt:lpstr>
      <vt:lpstr>Tw Cen MT</vt:lpstr>
      <vt:lpstr>Wingdings</vt:lpstr>
      <vt:lpstr>Wingdings 2</vt:lpstr>
      <vt:lpstr>Wingdings 3</vt:lpstr>
      <vt:lpstr>Retrospect</vt:lpstr>
      <vt:lpstr>Welcome to Year 6</vt:lpstr>
      <vt:lpstr>Vision for the year</vt:lpstr>
      <vt:lpstr>How we learn in Year 6?</vt:lpstr>
      <vt:lpstr>Year 6 curriculum in brief</vt:lpstr>
      <vt:lpstr>English (Reading)</vt:lpstr>
      <vt:lpstr>English (Writing)</vt:lpstr>
      <vt:lpstr>Spelling</vt:lpstr>
      <vt:lpstr>Maths</vt:lpstr>
      <vt:lpstr>RE</vt:lpstr>
      <vt:lpstr>Home Reading books</vt:lpstr>
      <vt:lpstr>Home Practice</vt:lpstr>
      <vt:lpstr>Home Practice</vt:lpstr>
      <vt:lpstr>How can you help?  </vt:lpstr>
      <vt:lpstr>Safeguarding routines</vt:lpstr>
      <vt:lpstr>Online Safety</vt:lpstr>
      <vt:lpstr>PowerPoint Presentation</vt:lpstr>
      <vt:lpstr>Physical Education</vt:lpstr>
      <vt:lpstr>Statements of a super Learner</vt:lpstr>
      <vt:lpstr>Expectations of the Pupils</vt:lpstr>
      <vt:lpstr>Expectations of the Pupils</vt:lpstr>
      <vt:lpstr>Finally...........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5</dc:title>
  <dc:creator>user</dc:creator>
  <cp:lastModifiedBy>J Campbell</cp:lastModifiedBy>
  <cp:revision>136</cp:revision>
  <cp:lastPrinted>2017-09-21T14:17:22Z</cp:lastPrinted>
  <dcterms:created xsi:type="dcterms:W3CDTF">2009-09-16T08:24:39Z</dcterms:created>
  <dcterms:modified xsi:type="dcterms:W3CDTF">2020-09-18T15:44:27Z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0x010100150608CA2200DF45A4D9CE298E20B6FB</vt:lpwstr>
  </property>
</Properties>
</file>