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65" r:id="rId5"/>
    <p:sldId id="266" r:id="rId6"/>
    <p:sldId id="267" r:id="rId7"/>
    <p:sldId id="268" r:id="rId8"/>
    <p:sldId id="269" r:id="rId9"/>
    <p:sldId id="258" r:id="rId10"/>
    <p:sldId id="261" r:id="rId11"/>
    <p:sldId id="270" r:id="rId12"/>
    <p:sldId id="271" r:id="rId13"/>
    <p:sldId id="272" r:id="rId14"/>
    <p:sldId id="273" r:id="rId15"/>
    <p:sldId id="257" r:id="rId16"/>
    <p:sldId id="260" r:id="rId17"/>
    <p:sldId id="275" r:id="rId18"/>
    <p:sldId id="276" r:id="rId19"/>
    <p:sldId id="277" r:id="rId20"/>
    <p:sldId id="278" r:id="rId21"/>
    <p:sldId id="279" r:id="rId22"/>
    <p:sldId id="281" r:id="rId23"/>
    <p:sldId id="282" r:id="rId24"/>
    <p:sldId id="283" r:id="rId25"/>
    <p:sldId id="284" r:id="rId26"/>
    <p:sldId id="259" r:id="rId27"/>
    <p:sldId id="262" r:id="rId28"/>
    <p:sldId id="285" r:id="rId29"/>
    <p:sldId id="286" r:id="rId30"/>
    <p:sldId id="287" r:id="rId31"/>
    <p:sldId id="290" r:id="rId32"/>
    <p:sldId id="288" r:id="rId33"/>
    <p:sldId id="289" r:id="rId34"/>
    <p:sldId id="291" r:id="rId35"/>
    <p:sldId id="292" r:id="rId3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96" y="12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C470965-0BA3-4CF8-A8F1-7E7D7D8C04F5}" type="datetimeFigureOut">
              <a:rPr lang="en-GB" smtClean="0"/>
              <a:t>08/01/2026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681389-653A-4D9D-8387-5A459AFEDAB9}" type="slidenum">
              <a:rPr lang="en-GB" smtClean="0"/>
              <a:t>‹#›</a:t>
            </a:fld>
            <a:endParaRPr lang="en-GB"/>
          </a:p>
        </p:txBody>
      </p:sp>
    </p:spTree>
    <p:extLst>
      <p:ext uri="{BB962C8B-B14F-4D97-AF65-F5344CB8AC3E}">
        <p14:creationId xmlns:p14="http://schemas.microsoft.com/office/powerpoint/2010/main" val="976031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C470965-0BA3-4CF8-A8F1-7E7D7D8C04F5}" type="datetimeFigureOut">
              <a:rPr lang="en-GB" smtClean="0"/>
              <a:t>08/01/2026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681389-653A-4D9D-8387-5A459AFEDAB9}" type="slidenum">
              <a:rPr lang="en-GB" smtClean="0"/>
              <a:t>‹#›</a:t>
            </a:fld>
            <a:endParaRPr lang="en-GB"/>
          </a:p>
        </p:txBody>
      </p:sp>
    </p:spTree>
    <p:extLst>
      <p:ext uri="{BB962C8B-B14F-4D97-AF65-F5344CB8AC3E}">
        <p14:creationId xmlns:p14="http://schemas.microsoft.com/office/powerpoint/2010/main" val="1657082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C470965-0BA3-4CF8-A8F1-7E7D7D8C04F5}" type="datetimeFigureOut">
              <a:rPr lang="en-GB" smtClean="0"/>
              <a:t>08/01/2026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681389-653A-4D9D-8387-5A459AFEDAB9}" type="slidenum">
              <a:rPr lang="en-GB" smtClean="0"/>
              <a:t>‹#›</a:t>
            </a:fld>
            <a:endParaRPr lang="en-GB"/>
          </a:p>
        </p:txBody>
      </p:sp>
    </p:spTree>
    <p:extLst>
      <p:ext uri="{BB962C8B-B14F-4D97-AF65-F5344CB8AC3E}">
        <p14:creationId xmlns:p14="http://schemas.microsoft.com/office/powerpoint/2010/main" val="2660690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C470965-0BA3-4CF8-A8F1-7E7D7D8C04F5}" type="datetimeFigureOut">
              <a:rPr lang="en-GB" smtClean="0"/>
              <a:t>08/01/2026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681389-653A-4D9D-8387-5A459AFEDAB9}" type="slidenum">
              <a:rPr lang="en-GB" smtClean="0"/>
              <a:t>‹#›</a:t>
            </a:fld>
            <a:endParaRPr lang="en-GB"/>
          </a:p>
        </p:txBody>
      </p:sp>
    </p:spTree>
    <p:extLst>
      <p:ext uri="{BB962C8B-B14F-4D97-AF65-F5344CB8AC3E}">
        <p14:creationId xmlns:p14="http://schemas.microsoft.com/office/powerpoint/2010/main" val="3093915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470965-0BA3-4CF8-A8F1-7E7D7D8C04F5}" type="datetimeFigureOut">
              <a:rPr lang="en-GB" smtClean="0"/>
              <a:t>08/01/2026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681389-653A-4D9D-8387-5A459AFEDAB9}" type="slidenum">
              <a:rPr lang="en-GB" smtClean="0"/>
              <a:t>‹#›</a:t>
            </a:fld>
            <a:endParaRPr lang="en-GB"/>
          </a:p>
        </p:txBody>
      </p:sp>
    </p:spTree>
    <p:extLst>
      <p:ext uri="{BB962C8B-B14F-4D97-AF65-F5344CB8AC3E}">
        <p14:creationId xmlns:p14="http://schemas.microsoft.com/office/powerpoint/2010/main" val="3344486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C470965-0BA3-4CF8-A8F1-7E7D7D8C04F5}" type="datetimeFigureOut">
              <a:rPr lang="en-GB" smtClean="0"/>
              <a:t>08/01/2026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681389-653A-4D9D-8387-5A459AFEDAB9}" type="slidenum">
              <a:rPr lang="en-GB" smtClean="0"/>
              <a:t>‹#›</a:t>
            </a:fld>
            <a:endParaRPr lang="en-GB"/>
          </a:p>
        </p:txBody>
      </p:sp>
    </p:spTree>
    <p:extLst>
      <p:ext uri="{BB962C8B-B14F-4D97-AF65-F5344CB8AC3E}">
        <p14:creationId xmlns:p14="http://schemas.microsoft.com/office/powerpoint/2010/main" val="3058093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C470965-0BA3-4CF8-A8F1-7E7D7D8C04F5}" type="datetimeFigureOut">
              <a:rPr lang="en-GB" smtClean="0"/>
              <a:t>08/01/2026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C681389-653A-4D9D-8387-5A459AFEDAB9}" type="slidenum">
              <a:rPr lang="en-GB" smtClean="0"/>
              <a:t>‹#›</a:t>
            </a:fld>
            <a:endParaRPr lang="en-GB"/>
          </a:p>
        </p:txBody>
      </p:sp>
    </p:spTree>
    <p:extLst>
      <p:ext uri="{BB962C8B-B14F-4D97-AF65-F5344CB8AC3E}">
        <p14:creationId xmlns:p14="http://schemas.microsoft.com/office/powerpoint/2010/main" val="3481733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C470965-0BA3-4CF8-A8F1-7E7D7D8C04F5}" type="datetimeFigureOut">
              <a:rPr lang="en-GB" smtClean="0"/>
              <a:t>08/01/2026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C681389-653A-4D9D-8387-5A459AFEDAB9}" type="slidenum">
              <a:rPr lang="en-GB" smtClean="0"/>
              <a:t>‹#›</a:t>
            </a:fld>
            <a:endParaRPr lang="en-GB"/>
          </a:p>
        </p:txBody>
      </p:sp>
    </p:spTree>
    <p:extLst>
      <p:ext uri="{BB962C8B-B14F-4D97-AF65-F5344CB8AC3E}">
        <p14:creationId xmlns:p14="http://schemas.microsoft.com/office/powerpoint/2010/main" val="4185220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470965-0BA3-4CF8-A8F1-7E7D7D8C04F5}" type="datetimeFigureOut">
              <a:rPr lang="en-GB" smtClean="0"/>
              <a:t>08/01/2026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C681389-653A-4D9D-8387-5A459AFEDAB9}" type="slidenum">
              <a:rPr lang="en-GB" smtClean="0"/>
              <a:t>‹#›</a:t>
            </a:fld>
            <a:endParaRPr lang="en-GB"/>
          </a:p>
        </p:txBody>
      </p:sp>
    </p:spTree>
    <p:extLst>
      <p:ext uri="{BB962C8B-B14F-4D97-AF65-F5344CB8AC3E}">
        <p14:creationId xmlns:p14="http://schemas.microsoft.com/office/powerpoint/2010/main" val="1402776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470965-0BA3-4CF8-A8F1-7E7D7D8C04F5}" type="datetimeFigureOut">
              <a:rPr lang="en-GB" smtClean="0"/>
              <a:t>08/01/2026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681389-653A-4D9D-8387-5A459AFEDAB9}" type="slidenum">
              <a:rPr lang="en-GB" smtClean="0"/>
              <a:t>‹#›</a:t>
            </a:fld>
            <a:endParaRPr lang="en-GB"/>
          </a:p>
        </p:txBody>
      </p:sp>
    </p:spTree>
    <p:extLst>
      <p:ext uri="{BB962C8B-B14F-4D97-AF65-F5344CB8AC3E}">
        <p14:creationId xmlns:p14="http://schemas.microsoft.com/office/powerpoint/2010/main" val="228460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470965-0BA3-4CF8-A8F1-7E7D7D8C04F5}" type="datetimeFigureOut">
              <a:rPr lang="en-GB" smtClean="0"/>
              <a:t>08/01/2026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681389-653A-4D9D-8387-5A459AFEDAB9}" type="slidenum">
              <a:rPr lang="en-GB" smtClean="0"/>
              <a:t>‹#›</a:t>
            </a:fld>
            <a:endParaRPr lang="en-GB"/>
          </a:p>
        </p:txBody>
      </p:sp>
    </p:spTree>
    <p:extLst>
      <p:ext uri="{BB962C8B-B14F-4D97-AF65-F5344CB8AC3E}">
        <p14:creationId xmlns:p14="http://schemas.microsoft.com/office/powerpoint/2010/main" val="2270521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470965-0BA3-4CF8-A8F1-7E7D7D8C04F5}" type="datetimeFigureOut">
              <a:rPr lang="en-GB" smtClean="0"/>
              <a:t>08/01/2026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681389-653A-4D9D-8387-5A459AFEDAB9}" type="slidenum">
              <a:rPr lang="en-GB" smtClean="0"/>
              <a:t>‹#›</a:t>
            </a:fld>
            <a:endParaRPr lang="en-GB"/>
          </a:p>
        </p:txBody>
      </p:sp>
    </p:spTree>
    <p:extLst>
      <p:ext uri="{BB962C8B-B14F-4D97-AF65-F5344CB8AC3E}">
        <p14:creationId xmlns:p14="http://schemas.microsoft.com/office/powerpoint/2010/main" val="1302718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SATs 2026 </a:t>
            </a:r>
          </a:p>
        </p:txBody>
      </p:sp>
      <p:pic>
        <p:nvPicPr>
          <p:cNvPr id="7170" name="Picture 2" descr="KS2 Year 6 SATs Revision &amp; Practice Papers - SATs UK | Year S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9066" y="3688080"/>
            <a:ext cx="2883625" cy="266254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arold Court Primary School - Year 6 Re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424" y="585891"/>
            <a:ext cx="2189152" cy="3102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552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SPAG: At Home</a:t>
            </a:r>
          </a:p>
        </p:txBody>
      </p:sp>
      <p:sp>
        <p:nvSpPr>
          <p:cNvPr id="3" name="Content Placeholder 2"/>
          <p:cNvSpPr>
            <a:spLocks noGrp="1"/>
          </p:cNvSpPr>
          <p:nvPr>
            <p:ph idx="1"/>
          </p:nvPr>
        </p:nvSpPr>
        <p:spPr>
          <a:xfrm>
            <a:off x="838200" y="1825625"/>
            <a:ext cx="5493774" cy="4351338"/>
          </a:xfrm>
        </p:spPr>
        <p:txBody>
          <a:bodyPr/>
          <a:lstStyle/>
          <a:p>
            <a:r>
              <a:rPr lang="en-GB" dirty="0"/>
              <a:t>Completing the boot camp home practise.</a:t>
            </a:r>
          </a:p>
          <a:p>
            <a:r>
              <a:rPr lang="en-GB" dirty="0"/>
              <a:t>Completing the overnight home learning. There will be two evenings a week where the focus will be grammar or spelling. </a:t>
            </a:r>
          </a:p>
          <a:p>
            <a:r>
              <a:rPr lang="en-GB" dirty="0"/>
              <a:t>Learning the weekly spellings for our tests – these are the statutory words or rules that your child needs to know for their SATs. </a:t>
            </a:r>
          </a:p>
          <a:p>
            <a:endParaRPr lang="en-GB" dirty="0"/>
          </a:p>
        </p:txBody>
      </p:sp>
      <p:pic>
        <p:nvPicPr>
          <p:cNvPr id="5" name="Picture 4"/>
          <p:cNvPicPr>
            <a:picLocks noChangeAspect="1"/>
          </p:cNvPicPr>
          <p:nvPr/>
        </p:nvPicPr>
        <p:blipFill>
          <a:blip r:embed="rId2"/>
          <a:stretch>
            <a:fillRect/>
          </a:stretch>
        </p:blipFill>
        <p:spPr>
          <a:xfrm>
            <a:off x="6449962" y="1963276"/>
            <a:ext cx="5624052" cy="3163529"/>
          </a:xfrm>
          <a:prstGeom prst="rect">
            <a:avLst/>
          </a:prstGeom>
        </p:spPr>
      </p:pic>
    </p:spTree>
    <p:extLst>
      <p:ext uri="{BB962C8B-B14F-4D97-AF65-F5344CB8AC3E}">
        <p14:creationId xmlns:p14="http://schemas.microsoft.com/office/powerpoint/2010/main" val="1199323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Reading: Tuesday 12</a:t>
            </a:r>
            <a:r>
              <a:rPr lang="en-GB" b="1" baseline="30000" dirty="0"/>
              <a:t>th</a:t>
            </a:r>
            <a:r>
              <a:rPr lang="en-GB" b="1" dirty="0"/>
              <a:t> May </a:t>
            </a:r>
          </a:p>
        </p:txBody>
      </p:sp>
      <p:sp>
        <p:nvSpPr>
          <p:cNvPr id="3" name="Content Placeholder 2"/>
          <p:cNvSpPr>
            <a:spLocks noGrp="1"/>
          </p:cNvSpPr>
          <p:nvPr>
            <p:ph idx="1"/>
          </p:nvPr>
        </p:nvSpPr>
        <p:spPr>
          <a:xfrm>
            <a:off x="593103" y="1486260"/>
            <a:ext cx="10515600" cy="4351338"/>
          </a:xfrm>
        </p:spPr>
        <p:txBody>
          <a:bodyPr>
            <a:noAutofit/>
          </a:bodyPr>
          <a:lstStyle/>
          <a:p>
            <a:pPr marL="114300" lvl="0" indent="0">
              <a:lnSpc>
                <a:spcPct val="115000"/>
              </a:lnSpc>
              <a:spcBef>
                <a:spcPts val="0"/>
              </a:spcBef>
              <a:buSzPts val="1800"/>
              <a:buNone/>
            </a:pPr>
            <a:r>
              <a:rPr lang="en-GB" sz="2400" dirty="0"/>
              <a:t>There is one reading test that lasts for 60 minutes. </a:t>
            </a:r>
          </a:p>
          <a:p>
            <a:pPr marL="114300" lvl="0" indent="0">
              <a:lnSpc>
                <a:spcPct val="115000"/>
              </a:lnSpc>
              <a:spcBef>
                <a:spcPts val="0"/>
              </a:spcBef>
              <a:buSzPts val="1800"/>
              <a:buNone/>
            </a:pPr>
            <a:r>
              <a:rPr lang="en-GB" sz="2400" dirty="0"/>
              <a:t>The test is designed to measure if the children’s comprehension of age-appropriate reading material meets the national standard. There are three different set texts for children to read. These could be any combination of non-fiction, fiction and/ or poetry. </a:t>
            </a:r>
          </a:p>
          <a:p>
            <a:pPr marL="114300" lvl="0" indent="0">
              <a:lnSpc>
                <a:spcPct val="115000"/>
              </a:lnSpc>
              <a:spcBef>
                <a:spcPts val="0"/>
              </a:spcBef>
              <a:buSzPts val="1800"/>
              <a:buNone/>
            </a:pPr>
            <a:endParaRPr lang="en-GB" sz="1200" dirty="0"/>
          </a:p>
          <a:p>
            <a:pPr marL="114300" lvl="0" indent="0">
              <a:lnSpc>
                <a:spcPct val="115000"/>
              </a:lnSpc>
              <a:spcBef>
                <a:spcPts val="0"/>
              </a:spcBef>
              <a:buSzPts val="1800"/>
              <a:buNone/>
            </a:pPr>
            <a:r>
              <a:rPr lang="en-GB" sz="2400" dirty="0"/>
              <a:t>The test covers the following areas (known as Content Domains): </a:t>
            </a:r>
          </a:p>
          <a:p>
            <a:pPr marL="457200" lvl="0" indent="-342900">
              <a:lnSpc>
                <a:spcPct val="115000"/>
              </a:lnSpc>
              <a:spcBef>
                <a:spcPts val="0"/>
              </a:spcBef>
              <a:buSzPts val="1800"/>
              <a:buFont typeface="Nunito"/>
              <a:buChar char="●"/>
            </a:pPr>
            <a:r>
              <a:rPr lang="en-GB" sz="1800" dirty="0"/>
              <a:t>Give/ explain the meaning of words in context;</a:t>
            </a:r>
          </a:p>
          <a:p>
            <a:pPr marL="457200" lvl="0" indent="-342900">
              <a:lnSpc>
                <a:spcPct val="115000"/>
              </a:lnSpc>
              <a:spcBef>
                <a:spcPts val="0"/>
              </a:spcBef>
              <a:buSzPts val="1800"/>
              <a:buFont typeface="Nunito"/>
              <a:buChar char="●"/>
            </a:pPr>
            <a:r>
              <a:rPr lang="en-GB" sz="1800" dirty="0"/>
              <a:t>Retrieve and record information/ identify key details from fiction and non-fiction;</a:t>
            </a:r>
          </a:p>
          <a:p>
            <a:pPr marL="457200" lvl="0" indent="-342900">
              <a:lnSpc>
                <a:spcPct val="115000"/>
              </a:lnSpc>
              <a:spcBef>
                <a:spcPts val="0"/>
              </a:spcBef>
              <a:buSzPts val="1800"/>
              <a:buFont typeface="Nunito"/>
              <a:buChar char="●"/>
            </a:pPr>
            <a:r>
              <a:rPr lang="en-GB" sz="1800" dirty="0"/>
              <a:t>Summarise main ideas from more than one paragraph;</a:t>
            </a:r>
          </a:p>
          <a:p>
            <a:pPr marL="457200" lvl="0" indent="-342900">
              <a:lnSpc>
                <a:spcPct val="115000"/>
              </a:lnSpc>
              <a:spcBef>
                <a:spcPts val="0"/>
              </a:spcBef>
              <a:buSzPts val="1800"/>
              <a:buFont typeface="Nunito"/>
              <a:buChar char="●"/>
            </a:pPr>
            <a:r>
              <a:rPr lang="en-GB" sz="1800" dirty="0"/>
              <a:t>Make inferences from the text/ explain and justify inferences with evidence from the text;</a:t>
            </a:r>
          </a:p>
          <a:p>
            <a:pPr marL="457200" lvl="0" indent="-342900">
              <a:lnSpc>
                <a:spcPct val="115000"/>
              </a:lnSpc>
              <a:spcBef>
                <a:spcPts val="0"/>
              </a:spcBef>
              <a:buSzPts val="1800"/>
              <a:buFont typeface="Nunito"/>
              <a:buChar char="●"/>
            </a:pPr>
            <a:r>
              <a:rPr lang="en-GB" sz="1800" dirty="0"/>
              <a:t>Predict what might happen from details stated and implied;</a:t>
            </a:r>
          </a:p>
          <a:p>
            <a:pPr marL="457200" lvl="0" indent="-342900">
              <a:lnSpc>
                <a:spcPct val="115000"/>
              </a:lnSpc>
              <a:spcBef>
                <a:spcPts val="0"/>
              </a:spcBef>
              <a:buSzPts val="1800"/>
              <a:buFont typeface="Nunito"/>
              <a:buChar char="●"/>
            </a:pPr>
            <a:r>
              <a:rPr lang="en-GB" sz="1800" dirty="0"/>
              <a:t>Identify/ explain how information/ narrative content is related and contributes to meaning as a whole; </a:t>
            </a:r>
          </a:p>
          <a:p>
            <a:pPr marL="457200" lvl="0" indent="-342900">
              <a:lnSpc>
                <a:spcPct val="115000"/>
              </a:lnSpc>
              <a:spcBef>
                <a:spcPts val="0"/>
              </a:spcBef>
              <a:buSzPts val="1800"/>
              <a:buFont typeface="Nunito"/>
              <a:buChar char="●"/>
            </a:pPr>
            <a:r>
              <a:rPr lang="en-GB" sz="1800" dirty="0"/>
              <a:t>Identify/ explain how meaning is enhanced through choice of words and phrases;</a:t>
            </a:r>
          </a:p>
          <a:p>
            <a:pPr marL="457200" lvl="0" indent="-342900">
              <a:lnSpc>
                <a:spcPct val="115000"/>
              </a:lnSpc>
              <a:spcBef>
                <a:spcPts val="0"/>
              </a:spcBef>
              <a:buSzPts val="1800"/>
              <a:buFont typeface="Nunito"/>
              <a:buChar char="●"/>
            </a:pPr>
            <a:r>
              <a:rPr lang="en-GB" sz="1800" dirty="0"/>
              <a:t>Make comparisons within the text. </a:t>
            </a:r>
          </a:p>
        </p:txBody>
      </p:sp>
    </p:spTree>
    <p:extLst>
      <p:ext uri="{BB962C8B-B14F-4D97-AF65-F5344CB8AC3E}">
        <p14:creationId xmlns:p14="http://schemas.microsoft.com/office/powerpoint/2010/main" val="181386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86498" y="376054"/>
            <a:ext cx="11547835" cy="6218787"/>
          </a:xfrm>
          <a:prstGeom prst="rect">
            <a:avLst/>
          </a:prstGeom>
        </p:spPr>
      </p:pic>
      <p:sp>
        <p:nvSpPr>
          <p:cNvPr id="9" name="TextBox 8"/>
          <p:cNvSpPr txBox="1"/>
          <p:nvPr/>
        </p:nvSpPr>
        <p:spPr>
          <a:xfrm>
            <a:off x="11462994" y="6212264"/>
            <a:ext cx="471339" cy="382577"/>
          </a:xfrm>
          <a:prstGeom prst="rect">
            <a:avLst/>
          </a:prstGeom>
          <a:solidFill>
            <a:schemeClr val="bg1"/>
          </a:solidFill>
          <a:ln>
            <a:solidFill>
              <a:schemeClr val="bg1"/>
            </a:solidFill>
          </a:ln>
        </p:spPr>
        <p:txBody>
          <a:bodyPr wrap="square" rtlCol="0">
            <a:spAutoFit/>
          </a:bodyPr>
          <a:lstStyle/>
          <a:p>
            <a:endParaRPr lang="en-GB" dirty="0"/>
          </a:p>
        </p:txBody>
      </p:sp>
      <p:sp>
        <p:nvSpPr>
          <p:cNvPr id="10" name="TextBox 9"/>
          <p:cNvSpPr txBox="1"/>
          <p:nvPr/>
        </p:nvSpPr>
        <p:spPr>
          <a:xfrm>
            <a:off x="386498" y="5902751"/>
            <a:ext cx="857840" cy="692090"/>
          </a:xfrm>
          <a:prstGeom prst="rect">
            <a:avLst/>
          </a:prstGeom>
          <a:solidFill>
            <a:schemeClr val="bg1"/>
          </a:solidFill>
          <a:ln>
            <a:solidFill>
              <a:schemeClr val="bg1"/>
            </a:solidFill>
          </a:ln>
        </p:spPr>
        <p:txBody>
          <a:bodyPr wrap="square" rtlCol="0">
            <a:spAutoFit/>
          </a:bodyPr>
          <a:lstStyle/>
          <a:p>
            <a:endParaRPr lang="en-GB" dirty="0"/>
          </a:p>
        </p:txBody>
      </p:sp>
    </p:spTree>
    <p:extLst>
      <p:ext uri="{BB962C8B-B14F-4D97-AF65-F5344CB8AC3E}">
        <p14:creationId xmlns:p14="http://schemas.microsoft.com/office/powerpoint/2010/main" val="4158592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07857" y="235670"/>
            <a:ext cx="11820745" cy="6410772"/>
          </a:xfrm>
          <a:prstGeom prst="rect">
            <a:avLst/>
          </a:prstGeom>
        </p:spPr>
      </p:pic>
      <p:sp>
        <p:nvSpPr>
          <p:cNvPr id="10" name="TextBox 9"/>
          <p:cNvSpPr txBox="1"/>
          <p:nvPr/>
        </p:nvSpPr>
        <p:spPr>
          <a:xfrm>
            <a:off x="207857" y="5954352"/>
            <a:ext cx="857840" cy="692090"/>
          </a:xfrm>
          <a:prstGeom prst="rect">
            <a:avLst/>
          </a:prstGeom>
          <a:solidFill>
            <a:schemeClr val="bg1"/>
          </a:solidFill>
          <a:ln>
            <a:solidFill>
              <a:schemeClr val="bg1"/>
            </a:solidFill>
          </a:ln>
        </p:spPr>
        <p:txBody>
          <a:bodyPr wrap="square" rtlCol="0">
            <a:spAutoFit/>
          </a:bodyPr>
          <a:lstStyle/>
          <a:p>
            <a:endParaRPr lang="en-GB" dirty="0"/>
          </a:p>
        </p:txBody>
      </p:sp>
      <p:sp>
        <p:nvSpPr>
          <p:cNvPr id="11" name="TextBox 10"/>
          <p:cNvSpPr txBox="1"/>
          <p:nvPr/>
        </p:nvSpPr>
        <p:spPr>
          <a:xfrm>
            <a:off x="11368726" y="6042580"/>
            <a:ext cx="659876" cy="603861"/>
          </a:xfrm>
          <a:prstGeom prst="rect">
            <a:avLst/>
          </a:prstGeom>
          <a:solidFill>
            <a:schemeClr val="bg1"/>
          </a:solidFill>
          <a:ln>
            <a:solidFill>
              <a:schemeClr val="bg1"/>
            </a:solidFill>
          </a:ln>
        </p:spPr>
        <p:txBody>
          <a:bodyPr wrap="square" rtlCol="0">
            <a:spAutoFit/>
          </a:bodyPr>
          <a:lstStyle/>
          <a:p>
            <a:endParaRPr lang="en-GB" dirty="0"/>
          </a:p>
        </p:txBody>
      </p:sp>
    </p:spTree>
    <p:extLst>
      <p:ext uri="{BB962C8B-B14F-4D97-AF65-F5344CB8AC3E}">
        <p14:creationId xmlns:p14="http://schemas.microsoft.com/office/powerpoint/2010/main" val="310887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0"/>
            <a:ext cx="12056882" cy="6661261"/>
          </a:xfrm>
          <a:prstGeom prst="rect">
            <a:avLst/>
          </a:prstGeom>
        </p:spPr>
      </p:pic>
      <p:sp>
        <p:nvSpPr>
          <p:cNvPr id="9" name="TextBox 8"/>
          <p:cNvSpPr txBox="1"/>
          <p:nvPr/>
        </p:nvSpPr>
        <p:spPr>
          <a:xfrm>
            <a:off x="0" y="5893309"/>
            <a:ext cx="1989056" cy="767952"/>
          </a:xfrm>
          <a:prstGeom prst="rect">
            <a:avLst/>
          </a:prstGeom>
          <a:solidFill>
            <a:schemeClr val="bg1"/>
          </a:solidFill>
          <a:ln>
            <a:solidFill>
              <a:schemeClr val="bg1"/>
            </a:solidFill>
          </a:ln>
        </p:spPr>
        <p:txBody>
          <a:bodyPr wrap="square" rtlCol="0">
            <a:spAutoFit/>
          </a:bodyPr>
          <a:lstStyle/>
          <a:p>
            <a:endParaRPr lang="en-GB" dirty="0"/>
          </a:p>
        </p:txBody>
      </p:sp>
    </p:spTree>
    <p:extLst>
      <p:ext uri="{BB962C8B-B14F-4D97-AF65-F5344CB8AC3E}">
        <p14:creationId xmlns:p14="http://schemas.microsoft.com/office/powerpoint/2010/main" val="1209797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Reading: In Class</a:t>
            </a:r>
          </a:p>
        </p:txBody>
      </p:sp>
      <p:sp>
        <p:nvSpPr>
          <p:cNvPr id="3" name="Content Placeholder 2"/>
          <p:cNvSpPr>
            <a:spLocks noGrp="1"/>
          </p:cNvSpPr>
          <p:nvPr>
            <p:ph idx="1"/>
          </p:nvPr>
        </p:nvSpPr>
        <p:spPr>
          <a:xfrm>
            <a:off x="838200" y="1825625"/>
            <a:ext cx="6752303" cy="4351338"/>
          </a:xfrm>
        </p:spPr>
        <p:txBody>
          <a:bodyPr/>
          <a:lstStyle/>
          <a:p>
            <a:r>
              <a:rPr lang="en-GB" dirty="0"/>
              <a:t>In class our guided reading sessions are based on past papers. </a:t>
            </a:r>
          </a:p>
          <a:p>
            <a:r>
              <a:rPr lang="en-GB" dirty="0"/>
              <a:t>Every session, we mark and discuss the answers together, including ‘test technique’. </a:t>
            </a:r>
          </a:p>
          <a:p>
            <a:r>
              <a:rPr lang="en-GB" dirty="0"/>
              <a:t>I have been sharing the mark scheme with children so they can understand what the questions are asking them to do. </a:t>
            </a:r>
          </a:p>
          <a:p>
            <a:pPr marL="0" indent="0">
              <a:buNone/>
            </a:pPr>
            <a:endParaRPr lang="en-GB" dirty="0"/>
          </a:p>
        </p:txBody>
      </p:sp>
      <p:pic>
        <p:nvPicPr>
          <p:cNvPr id="1026" name="Picture 2" descr="Literacy Shed Plus - Literacy Shed Plus - Teaching Resources Made Eas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3930" y="1415843"/>
            <a:ext cx="3229870" cy="4568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435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Reading: At Home</a:t>
            </a:r>
          </a:p>
        </p:txBody>
      </p:sp>
      <p:sp>
        <p:nvSpPr>
          <p:cNvPr id="3" name="Content Placeholder 2"/>
          <p:cNvSpPr>
            <a:spLocks noGrp="1"/>
          </p:cNvSpPr>
          <p:nvPr>
            <p:ph idx="1"/>
          </p:nvPr>
        </p:nvSpPr>
        <p:spPr>
          <a:xfrm>
            <a:off x="838200" y="1825625"/>
            <a:ext cx="4599039" cy="4351338"/>
          </a:xfrm>
        </p:spPr>
        <p:txBody>
          <a:bodyPr/>
          <a:lstStyle/>
          <a:p>
            <a:r>
              <a:rPr lang="en-GB" dirty="0"/>
              <a:t>Read for 30 minutes each night with your child. </a:t>
            </a:r>
          </a:p>
          <a:p>
            <a:r>
              <a:rPr lang="en-GB" dirty="0"/>
              <a:t>When you read together, check understanding by questioning with the reading domains. </a:t>
            </a:r>
          </a:p>
          <a:p>
            <a:r>
              <a:rPr lang="en-GB" dirty="0"/>
              <a:t>Complete the reading comprehension home practise. </a:t>
            </a:r>
          </a:p>
          <a:p>
            <a:pPr marL="0" indent="0">
              <a:buNone/>
            </a:pPr>
            <a:endParaRPr lang="en-GB" dirty="0"/>
          </a:p>
          <a:p>
            <a:endParaRPr lang="en-GB" dirty="0"/>
          </a:p>
        </p:txBody>
      </p:sp>
      <p:pic>
        <p:nvPicPr>
          <p:cNvPr id="4" name="Picture 3"/>
          <p:cNvPicPr>
            <a:picLocks noChangeAspect="1"/>
          </p:cNvPicPr>
          <p:nvPr/>
        </p:nvPicPr>
        <p:blipFill>
          <a:blip r:embed="rId2"/>
          <a:stretch>
            <a:fillRect/>
          </a:stretch>
        </p:blipFill>
        <p:spPr>
          <a:xfrm>
            <a:off x="5437239" y="1027906"/>
            <a:ext cx="6540836" cy="4438878"/>
          </a:xfrm>
          <a:prstGeom prst="rect">
            <a:avLst/>
          </a:prstGeom>
        </p:spPr>
      </p:pic>
    </p:spTree>
    <p:extLst>
      <p:ext uri="{BB962C8B-B14F-4D97-AF65-F5344CB8AC3E}">
        <p14:creationId xmlns:p14="http://schemas.microsoft.com/office/powerpoint/2010/main" val="3482405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114300" lvl="0" indent="0">
              <a:lnSpc>
                <a:spcPct val="115000"/>
              </a:lnSpc>
              <a:spcBef>
                <a:spcPts val="0"/>
              </a:spcBef>
              <a:buSzPts val="1800"/>
              <a:buNone/>
            </a:pPr>
            <a:r>
              <a:rPr lang="en-GB" dirty="0"/>
              <a:t>Since the current testing formation for the SATs began in 2016, there has been a tendency for three types of questions to be the most popular. </a:t>
            </a:r>
          </a:p>
          <a:p>
            <a:pPr marL="114300" lvl="0" indent="0">
              <a:lnSpc>
                <a:spcPct val="115000"/>
              </a:lnSpc>
              <a:spcBef>
                <a:spcPts val="0"/>
              </a:spcBef>
              <a:buSzPts val="1800"/>
              <a:buNone/>
            </a:pPr>
            <a:endParaRPr lang="en-GB" dirty="0"/>
          </a:p>
          <a:p>
            <a:pPr marL="114300" lvl="0" indent="0">
              <a:lnSpc>
                <a:spcPct val="115000"/>
              </a:lnSpc>
              <a:spcBef>
                <a:spcPts val="0"/>
              </a:spcBef>
              <a:buSzPts val="1800"/>
              <a:buNone/>
            </a:pPr>
            <a:r>
              <a:rPr lang="en-GB" dirty="0"/>
              <a:t>In the 2025 Reading SATs paper,</a:t>
            </a:r>
          </a:p>
          <a:p>
            <a:pPr marL="457200" lvl="0" indent="-342900">
              <a:lnSpc>
                <a:spcPct val="115000"/>
              </a:lnSpc>
              <a:spcBef>
                <a:spcPts val="0"/>
              </a:spcBef>
              <a:buSzPts val="1800"/>
              <a:buFont typeface="Nunito"/>
              <a:buChar char="●"/>
            </a:pPr>
            <a:r>
              <a:rPr lang="en-GB" dirty="0"/>
              <a:t>12% of marks could be gained from answering questions involving giving and explaining the meaning of words in context;</a:t>
            </a:r>
          </a:p>
          <a:p>
            <a:pPr marL="457200" lvl="0" indent="-342900">
              <a:lnSpc>
                <a:spcPct val="115000"/>
              </a:lnSpc>
              <a:spcBef>
                <a:spcPts val="0"/>
              </a:spcBef>
              <a:buSzPts val="1800"/>
              <a:buFont typeface="Nunito"/>
              <a:buChar char="●"/>
            </a:pPr>
            <a:r>
              <a:rPr lang="en-GB" dirty="0"/>
              <a:t>30% of marks could be gained from answering questions involving retrieving and recording information or identifying key details from a text;</a:t>
            </a:r>
          </a:p>
          <a:p>
            <a:pPr marL="457200" lvl="0" indent="-342900">
              <a:lnSpc>
                <a:spcPct val="115000"/>
              </a:lnSpc>
              <a:spcBef>
                <a:spcPts val="0"/>
              </a:spcBef>
              <a:buSzPts val="1800"/>
              <a:buFont typeface="Nunito"/>
              <a:buChar char="●"/>
            </a:pPr>
            <a:r>
              <a:rPr lang="en-GB" dirty="0"/>
              <a:t>48% of marks could be gained from answering questions involving making inferences from a text and justifying inferences with text evidence. </a:t>
            </a:r>
          </a:p>
          <a:p>
            <a:pPr marL="114300" lvl="0" indent="0">
              <a:lnSpc>
                <a:spcPct val="115000"/>
              </a:lnSpc>
              <a:spcBef>
                <a:spcPts val="0"/>
              </a:spcBef>
              <a:buSzPts val="1800"/>
              <a:buNone/>
            </a:pPr>
            <a:endParaRPr lang="en-GB" dirty="0"/>
          </a:p>
          <a:p>
            <a:pPr marL="114300" lvl="0" indent="0">
              <a:lnSpc>
                <a:spcPct val="115000"/>
              </a:lnSpc>
              <a:spcBef>
                <a:spcPts val="0"/>
              </a:spcBef>
              <a:buSzPts val="1800"/>
              <a:buNone/>
            </a:pPr>
            <a:r>
              <a:rPr lang="en-GB" dirty="0"/>
              <a:t>When reading with your child at home try focusing on these types of questions. </a:t>
            </a:r>
          </a:p>
          <a:p>
            <a:endParaRPr lang="en-GB" dirty="0"/>
          </a:p>
        </p:txBody>
      </p:sp>
      <p:sp>
        <p:nvSpPr>
          <p:cNvPr id="4" name="Title 1"/>
          <p:cNvSpPr>
            <a:spLocks noGrp="1"/>
          </p:cNvSpPr>
          <p:nvPr>
            <p:ph type="title"/>
          </p:nvPr>
        </p:nvSpPr>
        <p:spPr>
          <a:xfrm>
            <a:off x="838200" y="365125"/>
            <a:ext cx="10515600" cy="1325563"/>
          </a:xfrm>
        </p:spPr>
        <p:txBody>
          <a:bodyPr/>
          <a:lstStyle/>
          <a:p>
            <a:r>
              <a:rPr lang="en-GB" b="1" dirty="0"/>
              <a:t>Reading: At Home</a:t>
            </a:r>
          </a:p>
        </p:txBody>
      </p:sp>
    </p:spTree>
    <p:extLst>
      <p:ext uri="{BB962C8B-B14F-4D97-AF65-F5344CB8AC3E}">
        <p14:creationId xmlns:p14="http://schemas.microsoft.com/office/powerpoint/2010/main" val="3559088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Maths: Wednesday 13</a:t>
            </a:r>
            <a:r>
              <a:rPr lang="en-GB" b="1" baseline="30000" dirty="0"/>
              <a:t>th</a:t>
            </a:r>
            <a:r>
              <a:rPr lang="en-GB" b="1" dirty="0"/>
              <a:t> May and Thursday 14</a:t>
            </a:r>
            <a:r>
              <a:rPr lang="en-GB" b="1" baseline="30000" dirty="0"/>
              <a:t>th</a:t>
            </a:r>
            <a:r>
              <a:rPr lang="en-GB" b="1" dirty="0"/>
              <a:t> May</a:t>
            </a:r>
          </a:p>
        </p:txBody>
      </p:sp>
      <p:sp>
        <p:nvSpPr>
          <p:cNvPr id="3" name="Content Placeholder 2"/>
          <p:cNvSpPr>
            <a:spLocks noGrp="1"/>
          </p:cNvSpPr>
          <p:nvPr>
            <p:ph idx="1"/>
          </p:nvPr>
        </p:nvSpPr>
        <p:spPr/>
        <p:txBody>
          <a:bodyPr/>
          <a:lstStyle/>
          <a:p>
            <a:pPr marL="114300" lvl="0" indent="0">
              <a:lnSpc>
                <a:spcPct val="115000"/>
              </a:lnSpc>
              <a:spcBef>
                <a:spcPts val="0"/>
              </a:spcBef>
              <a:buSzPts val="1800"/>
              <a:buNone/>
            </a:pPr>
            <a:r>
              <a:rPr lang="en-GB" dirty="0"/>
              <a:t>The maths assessments consist of three tests.</a:t>
            </a:r>
          </a:p>
          <a:p>
            <a:pPr marL="114300" lvl="0" indent="0">
              <a:lnSpc>
                <a:spcPct val="115000"/>
              </a:lnSpc>
              <a:spcBef>
                <a:spcPts val="0"/>
              </a:spcBef>
              <a:buSzPts val="1800"/>
              <a:buNone/>
            </a:pPr>
            <a:endParaRPr lang="en-GB" dirty="0"/>
          </a:p>
          <a:p>
            <a:pPr marL="457200" lvl="0" indent="-342900">
              <a:lnSpc>
                <a:spcPct val="115000"/>
              </a:lnSpc>
              <a:spcBef>
                <a:spcPts val="0"/>
              </a:spcBef>
              <a:buSzPts val="1800"/>
              <a:buFont typeface="Nunito"/>
              <a:buChar char="●"/>
            </a:pPr>
            <a:r>
              <a:rPr lang="en-GB" dirty="0"/>
              <a:t>Paper 1: Arithmetic (30 minutes) – Wednesday 13</a:t>
            </a:r>
            <a:r>
              <a:rPr lang="en-GB" baseline="30000" dirty="0"/>
              <a:t>th</a:t>
            </a:r>
            <a:r>
              <a:rPr lang="en-GB" dirty="0"/>
              <a:t> May</a:t>
            </a:r>
          </a:p>
          <a:p>
            <a:pPr marL="457200" lvl="0">
              <a:lnSpc>
                <a:spcPct val="115000"/>
              </a:lnSpc>
              <a:spcBef>
                <a:spcPts val="0"/>
              </a:spcBef>
              <a:buSzPts val="1800"/>
              <a:buNone/>
            </a:pPr>
            <a:endParaRPr lang="en-GB" dirty="0"/>
          </a:p>
          <a:p>
            <a:pPr marL="457200" lvl="0" indent="-342900">
              <a:lnSpc>
                <a:spcPct val="115000"/>
              </a:lnSpc>
              <a:spcBef>
                <a:spcPts val="0"/>
              </a:spcBef>
              <a:buSzPts val="1800"/>
              <a:buFont typeface="Nunito"/>
              <a:buChar char="●"/>
            </a:pPr>
            <a:r>
              <a:rPr lang="en-GB" dirty="0"/>
              <a:t>Paper 2: Reasoning (40 minutes) – Wednesday 13</a:t>
            </a:r>
            <a:r>
              <a:rPr lang="en-GB" baseline="30000" dirty="0"/>
              <a:t>th</a:t>
            </a:r>
            <a:r>
              <a:rPr lang="en-GB" dirty="0"/>
              <a:t> May</a:t>
            </a:r>
          </a:p>
          <a:p>
            <a:pPr marL="457200" lvl="0">
              <a:lnSpc>
                <a:spcPct val="115000"/>
              </a:lnSpc>
              <a:spcBef>
                <a:spcPts val="0"/>
              </a:spcBef>
              <a:buSzPts val="1800"/>
              <a:buNone/>
            </a:pPr>
            <a:endParaRPr lang="en-GB" dirty="0"/>
          </a:p>
          <a:p>
            <a:pPr marL="457200" lvl="0" indent="-342900">
              <a:lnSpc>
                <a:spcPct val="115000"/>
              </a:lnSpc>
              <a:spcBef>
                <a:spcPts val="0"/>
              </a:spcBef>
              <a:buSzPts val="1800"/>
              <a:buFont typeface="Nunito"/>
              <a:buChar char="●"/>
            </a:pPr>
            <a:r>
              <a:rPr lang="en-GB" dirty="0"/>
              <a:t>Paper 3: Reasoning (40 minutes) – Thursday 14</a:t>
            </a:r>
            <a:r>
              <a:rPr lang="en-GB" baseline="30000" dirty="0"/>
              <a:t>th</a:t>
            </a:r>
            <a:r>
              <a:rPr lang="en-GB" dirty="0"/>
              <a:t> May</a:t>
            </a:r>
          </a:p>
          <a:p>
            <a:endParaRPr lang="en-GB" dirty="0"/>
          </a:p>
        </p:txBody>
      </p:sp>
    </p:spTree>
    <p:extLst>
      <p:ext uri="{BB962C8B-B14F-4D97-AF65-F5344CB8AC3E}">
        <p14:creationId xmlns:p14="http://schemas.microsoft.com/office/powerpoint/2010/main" val="1820594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79013" y="113122"/>
            <a:ext cx="12034430" cy="6632007"/>
          </a:xfrm>
          <a:prstGeom prst="rect">
            <a:avLst/>
          </a:prstGeom>
        </p:spPr>
      </p:pic>
      <p:sp>
        <p:nvSpPr>
          <p:cNvPr id="9" name="TextBox 8"/>
          <p:cNvSpPr txBox="1"/>
          <p:nvPr/>
        </p:nvSpPr>
        <p:spPr>
          <a:xfrm>
            <a:off x="79013" y="5850657"/>
            <a:ext cx="1985457" cy="894472"/>
          </a:xfrm>
          <a:prstGeom prst="rect">
            <a:avLst/>
          </a:prstGeom>
          <a:solidFill>
            <a:schemeClr val="bg1"/>
          </a:solidFill>
          <a:ln>
            <a:solidFill>
              <a:schemeClr val="bg1"/>
            </a:solidFill>
          </a:ln>
        </p:spPr>
        <p:txBody>
          <a:bodyPr wrap="square" rtlCol="0">
            <a:spAutoFit/>
          </a:bodyPr>
          <a:lstStyle/>
          <a:p>
            <a:endParaRPr lang="en-GB" dirty="0"/>
          </a:p>
        </p:txBody>
      </p:sp>
      <p:sp>
        <p:nvSpPr>
          <p:cNvPr id="10" name="TextBox 9"/>
          <p:cNvSpPr txBox="1"/>
          <p:nvPr/>
        </p:nvSpPr>
        <p:spPr>
          <a:xfrm>
            <a:off x="11708091" y="5977177"/>
            <a:ext cx="405352" cy="767952"/>
          </a:xfrm>
          <a:prstGeom prst="rect">
            <a:avLst/>
          </a:prstGeom>
          <a:solidFill>
            <a:schemeClr val="bg1"/>
          </a:solidFill>
          <a:ln>
            <a:solidFill>
              <a:schemeClr val="bg1"/>
            </a:solidFill>
          </a:ln>
        </p:spPr>
        <p:txBody>
          <a:bodyPr wrap="square" rtlCol="0">
            <a:spAutoFit/>
          </a:bodyPr>
          <a:lstStyle/>
          <a:p>
            <a:endParaRPr lang="en-GB" dirty="0"/>
          </a:p>
        </p:txBody>
      </p:sp>
    </p:spTree>
    <p:extLst>
      <p:ext uri="{BB962C8B-B14F-4D97-AF65-F5344CB8AC3E}">
        <p14:creationId xmlns:p14="http://schemas.microsoft.com/office/powerpoint/2010/main" val="2968735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689" y="141843"/>
            <a:ext cx="10515600" cy="1325563"/>
          </a:xfrm>
        </p:spPr>
        <p:txBody>
          <a:bodyPr/>
          <a:lstStyle/>
          <a:p>
            <a:r>
              <a:rPr lang="en-GB" b="1" dirty="0"/>
              <a:t>What are the SATs?</a:t>
            </a:r>
          </a:p>
        </p:txBody>
      </p:sp>
      <p:sp>
        <p:nvSpPr>
          <p:cNvPr id="3" name="Content Placeholder 2"/>
          <p:cNvSpPr>
            <a:spLocks noGrp="1"/>
          </p:cNvSpPr>
          <p:nvPr>
            <p:ph idx="1"/>
          </p:nvPr>
        </p:nvSpPr>
        <p:spPr>
          <a:xfrm>
            <a:off x="432848" y="1297724"/>
            <a:ext cx="10515600" cy="5244478"/>
          </a:xfrm>
        </p:spPr>
        <p:txBody>
          <a:bodyPr>
            <a:normAutofit lnSpcReduction="10000"/>
          </a:bodyPr>
          <a:lstStyle/>
          <a:p>
            <a:pPr marL="457200" lvl="0" indent="-342900">
              <a:lnSpc>
                <a:spcPct val="115000"/>
              </a:lnSpc>
              <a:spcBef>
                <a:spcPts val="0"/>
              </a:spcBef>
              <a:buSzPts val="1800"/>
              <a:buFont typeface="Nunito"/>
              <a:buChar char="●"/>
            </a:pPr>
            <a:r>
              <a:rPr lang="en-GB" dirty="0"/>
              <a:t>SATs are the Standardised Assessment Tests that are given to children at the end of Key Stage 2. </a:t>
            </a:r>
          </a:p>
          <a:p>
            <a:pPr marL="114300" lvl="0" indent="0">
              <a:lnSpc>
                <a:spcPct val="115000"/>
              </a:lnSpc>
              <a:spcBef>
                <a:spcPts val="0"/>
              </a:spcBef>
              <a:buSzPts val="1800"/>
              <a:buNone/>
            </a:pPr>
            <a:endParaRPr lang="en-GB" dirty="0"/>
          </a:p>
          <a:p>
            <a:pPr marL="457200" lvl="0" indent="-342900">
              <a:lnSpc>
                <a:spcPct val="115000"/>
              </a:lnSpc>
              <a:spcBef>
                <a:spcPts val="0"/>
              </a:spcBef>
              <a:buSzPts val="1800"/>
              <a:buFont typeface="Nunito"/>
              <a:buChar char="●"/>
            </a:pPr>
            <a:r>
              <a:rPr lang="en-GB" dirty="0"/>
              <a:t>The SATs take place over four days, starting on </a:t>
            </a:r>
            <a:r>
              <a:rPr lang="en-GB" dirty="0">
                <a:solidFill>
                  <a:srgbClr val="00B050"/>
                </a:solidFill>
              </a:rPr>
              <a:t>Monday 11</a:t>
            </a:r>
            <a:r>
              <a:rPr lang="en-GB" baseline="30000" dirty="0">
                <a:solidFill>
                  <a:srgbClr val="00B050"/>
                </a:solidFill>
              </a:rPr>
              <a:t>th</a:t>
            </a:r>
            <a:r>
              <a:rPr lang="en-GB" dirty="0">
                <a:solidFill>
                  <a:srgbClr val="00B050"/>
                </a:solidFill>
              </a:rPr>
              <a:t> May </a:t>
            </a:r>
            <a:r>
              <a:rPr lang="en-GB" dirty="0"/>
              <a:t>ending on </a:t>
            </a:r>
            <a:r>
              <a:rPr lang="en-GB" dirty="0">
                <a:solidFill>
                  <a:srgbClr val="00B050"/>
                </a:solidFill>
              </a:rPr>
              <a:t>Thursday 14</a:t>
            </a:r>
            <a:r>
              <a:rPr lang="en-GB" baseline="30000" dirty="0">
                <a:solidFill>
                  <a:srgbClr val="00B050"/>
                </a:solidFill>
              </a:rPr>
              <a:t>th</a:t>
            </a:r>
            <a:r>
              <a:rPr lang="en-GB" dirty="0">
                <a:solidFill>
                  <a:srgbClr val="00B050"/>
                </a:solidFill>
              </a:rPr>
              <a:t> May.</a:t>
            </a:r>
          </a:p>
          <a:p>
            <a:pPr marL="457200" lvl="0" indent="-342900">
              <a:lnSpc>
                <a:spcPct val="115000"/>
              </a:lnSpc>
              <a:spcBef>
                <a:spcPts val="0"/>
              </a:spcBef>
              <a:buSzPts val="1800"/>
              <a:buFont typeface="Nunito"/>
              <a:buChar char="●"/>
            </a:pPr>
            <a:endParaRPr lang="en-GB" dirty="0">
              <a:solidFill>
                <a:srgbClr val="00B050"/>
              </a:solidFill>
            </a:endParaRPr>
          </a:p>
          <a:p>
            <a:pPr marL="457200" lvl="0" indent="-342900">
              <a:lnSpc>
                <a:spcPct val="115000"/>
              </a:lnSpc>
              <a:spcBef>
                <a:spcPts val="0"/>
              </a:spcBef>
              <a:buSzPts val="1800"/>
              <a:buFont typeface="Nunito"/>
              <a:buChar char="●"/>
            </a:pPr>
            <a:r>
              <a:rPr lang="en-GB" dirty="0"/>
              <a:t>The SATs papers consist of:</a:t>
            </a:r>
          </a:p>
          <a:p>
            <a:pPr marL="914400" lvl="1" indent="-317500">
              <a:lnSpc>
                <a:spcPct val="100000"/>
              </a:lnSpc>
              <a:spcBef>
                <a:spcPts val="0"/>
              </a:spcBef>
              <a:buSzPts val="1400"/>
              <a:buChar char="○"/>
            </a:pPr>
            <a:r>
              <a:rPr lang="en-GB" b="1" dirty="0">
                <a:ea typeface="Arial"/>
                <a:cs typeface="Arial"/>
                <a:sym typeface="Arial"/>
              </a:rPr>
              <a:t>Grammar, punctuation and spelling (Paper 1: GPS) – Monday 11</a:t>
            </a:r>
            <a:r>
              <a:rPr lang="en-GB" b="1" baseline="30000" dirty="0">
                <a:ea typeface="Arial"/>
                <a:cs typeface="Arial"/>
                <a:sym typeface="Arial"/>
              </a:rPr>
              <a:t>th</a:t>
            </a:r>
            <a:r>
              <a:rPr lang="en-GB" b="1" dirty="0">
                <a:ea typeface="Arial"/>
                <a:cs typeface="Arial"/>
                <a:sym typeface="Arial"/>
              </a:rPr>
              <a:t> May</a:t>
            </a:r>
            <a:endParaRPr lang="en-GB" b="1" dirty="0"/>
          </a:p>
          <a:p>
            <a:pPr marL="914400" lvl="1" indent="-317500">
              <a:lnSpc>
                <a:spcPct val="100000"/>
              </a:lnSpc>
              <a:spcBef>
                <a:spcPts val="0"/>
              </a:spcBef>
              <a:buSzPts val="1400"/>
              <a:buChar char="○"/>
            </a:pPr>
            <a:r>
              <a:rPr lang="en-GB" b="1" dirty="0">
                <a:ea typeface="Arial"/>
                <a:cs typeface="Arial"/>
                <a:sym typeface="Arial"/>
              </a:rPr>
              <a:t>Grammar, punctuation and spelling (Paper 2: Spelling) – Monday 11</a:t>
            </a:r>
            <a:r>
              <a:rPr lang="en-GB" b="1" baseline="30000" dirty="0">
                <a:ea typeface="Arial"/>
                <a:cs typeface="Arial"/>
                <a:sym typeface="Arial"/>
              </a:rPr>
              <a:t>th</a:t>
            </a:r>
            <a:r>
              <a:rPr lang="en-GB" b="1" dirty="0">
                <a:ea typeface="Arial"/>
                <a:cs typeface="Arial"/>
                <a:sym typeface="Arial"/>
              </a:rPr>
              <a:t> May</a:t>
            </a:r>
            <a:endParaRPr lang="en-GB" b="1" dirty="0"/>
          </a:p>
          <a:p>
            <a:pPr marL="914400" lvl="1" indent="-317500">
              <a:lnSpc>
                <a:spcPct val="100000"/>
              </a:lnSpc>
              <a:spcBef>
                <a:spcPts val="0"/>
              </a:spcBef>
              <a:buSzPts val="1400"/>
              <a:buChar char="○"/>
            </a:pPr>
            <a:r>
              <a:rPr lang="en-GB" b="1" dirty="0">
                <a:ea typeface="Arial"/>
                <a:cs typeface="Arial"/>
                <a:sym typeface="Arial"/>
              </a:rPr>
              <a:t>Reading – Tuesday 12</a:t>
            </a:r>
            <a:r>
              <a:rPr lang="en-GB" b="1" baseline="30000" dirty="0">
                <a:ea typeface="Arial"/>
                <a:cs typeface="Arial"/>
                <a:sym typeface="Arial"/>
              </a:rPr>
              <a:t>th</a:t>
            </a:r>
            <a:r>
              <a:rPr lang="en-GB" b="1" dirty="0">
                <a:ea typeface="Arial"/>
                <a:cs typeface="Arial"/>
                <a:sym typeface="Arial"/>
              </a:rPr>
              <a:t> May</a:t>
            </a:r>
            <a:endParaRPr lang="en-GB" b="1" dirty="0"/>
          </a:p>
          <a:p>
            <a:pPr marL="914400" lvl="1" indent="-317500">
              <a:lnSpc>
                <a:spcPct val="100000"/>
              </a:lnSpc>
              <a:spcBef>
                <a:spcPts val="0"/>
              </a:spcBef>
              <a:buSzPts val="1400"/>
              <a:buChar char="○"/>
            </a:pPr>
            <a:r>
              <a:rPr lang="en-GB" b="1" dirty="0">
                <a:ea typeface="Arial"/>
                <a:cs typeface="Arial"/>
                <a:sym typeface="Arial"/>
              </a:rPr>
              <a:t>Maths (Paper 1: Arithmetic) – Wednesday 13</a:t>
            </a:r>
            <a:r>
              <a:rPr lang="en-GB" b="1" baseline="30000" dirty="0">
                <a:ea typeface="Arial"/>
                <a:cs typeface="Arial"/>
                <a:sym typeface="Arial"/>
              </a:rPr>
              <a:t>th</a:t>
            </a:r>
            <a:r>
              <a:rPr lang="en-GB" b="1" dirty="0">
                <a:ea typeface="Arial"/>
                <a:cs typeface="Arial"/>
                <a:sym typeface="Arial"/>
              </a:rPr>
              <a:t> May </a:t>
            </a:r>
            <a:endParaRPr lang="en-GB" b="1" dirty="0"/>
          </a:p>
          <a:p>
            <a:pPr marL="914400" lvl="1" indent="-317500">
              <a:lnSpc>
                <a:spcPct val="100000"/>
              </a:lnSpc>
              <a:spcBef>
                <a:spcPts val="0"/>
              </a:spcBef>
              <a:buSzPts val="1400"/>
              <a:buChar char="○"/>
            </a:pPr>
            <a:r>
              <a:rPr lang="en-GB" b="1" dirty="0">
                <a:ea typeface="Arial"/>
                <a:cs typeface="Arial"/>
                <a:sym typeface="Arial"/>
              </a:rPr>
              <a:t>Maths (Paper 2: Reasoning) – Wednesday 13</a:t>
            </a:r>
            <a:r>
              <a:rPr lang="en-GB" b="1" baseline="30000" dirty="0">
                <a:ea typeface="Arial"/>
                <a:cs typeface="Arial"/>
                <a:sym typeface="Arial"/>
              </a:rPr>
              <a:t>th</a:t>
            </a:r>
            <a:r>
              <a:rPr lang="en-GB" b="1" dirty="0">
                <a:ea typeface="Arial"/>
                <a:cs typeface="Arial"/>
                <a:sym typeface="Arial"/>
              </a:rPr>
              <a:t> May </a:t>
            </a:r>
            <a:endParaRPr lang="en-GB" b="1" dirty="0"/>
          </a:p>
          <a:p>
            <a:pPr marL="914400" lvl="1" indent="-317500">
              <a:lnSpc>
                <a:spcPct val="100000"/>
              </a:lnSpc>
              <a:spcBef>
                <a:spcPts val="0"/>
              </a:spcBef>
              <a:buSzPts val="1400"/>
              <a:buChar char="○"/>
            </a:pPr>
            <a:r>
              <a:rPr lang="en-GB" b="1" dirty="0">
                <a:ea typeface="Arial"/>
                <a:cs typeface="Arial"/>
                <a:sym typeface="Arial"/>
              </a:rPr>
              <a:t>Maths (Paper 3: Reasoning) – Thursday 14</a:t>
            </a:r>
            <a:r>
              <a:rPr lang="en-GB" b="1" baseline="30000" dirty="0">
                <a:ea typeface="Arial"/>
                <a:cs typeface="Arial"/>
                <a:sym typeface="Arial"/>
              </a:rPr>
              <a:t>th</a:t>
            </a:r>
            <a:r>
              <a:rPr lang="en-GB" b="1" dirty="0">
                <a:ea typeface="Arial"/>
                <a:cs typeface="Arial"/>
                <a:sym typeface="Arial"/>
              </a:rPr>
              <a:t> May</a:t>
            </a:r>
          </a:p>
        </p:txBody>
      </p:sp>
    </p:spTree>
    <p:extLst>
      <p:ext uri="{BB962C8B-B14F-4D97-AF65-F5344CB8AC3E}">
        <p14:creationId xmlns:p14="http://schemas.microsoft.com/office/powerpoint/2010/main" val="3313133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0" y="0"/>
            <a:ext cx="12192000" cy="6231038"/>
          </a:xfrm>
          <a:prstGeom prst="rect">
            <a:avLst/>
          </a:prstGeom>
        </p:spPr>
      </p:pic>
      <p:sp>
        <p:nvSpPr>
          <p:cNvPr id="17" name="TextBox 16"/>
          <p:cNvSpPr txBox="1"/>
          <p:nvPr/>
        </p:nvSpPr>
        <p:spPr>
          <a:xfrm>
            <a:off x="0" y="5336566"/>
            <a:ext cx="599717" cy="894472"/>
          </a:xfrm>
          <a:prstGeom prst="rect">
            <a:avLst/>
          </a:prstGeom>
          <a:solidFill>
            <a:schemeClr val="bg1"/>
          </a:solidFill>
          <a:ln>
            <a:solidFill>
              <a:schemeClr val="bg1"/>
            </a:solidFill>
          </a:ln>
        </p:spPr>
        <p:txBody>
          <a:bodyPr wrap="square" rtlCol="0">
            <a:spAutoFit/>
          </a:bodyPr>
          <a:lstStyle/>
          <a:p>
            <a:endParaRPr lang="en-GB" dirty="0"/>
          </a:p>
        </p:txBody>
      </p:sp>
    </p:spTree>
    <p:extLst>
      <p:ext uri="{BB962C8B-B14F-4D97-AF65-F5344CB8AC3E}">
        <p14:creationId xmlns:p14="http://schemas.microsoft.com/office/powerpoint/2010/main" val="243836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12192000" cy="5818910"/>
          </a:xfrm>
          <a:prstGeom prst="rect">
            <a:avLst/>
          </a:prstGeom>
        </p:spPr>
      </p:pic>
    </p:spTree>
    <p:extLst>
      <p:ext uri="{BB962C8B-B14F-4D97-AF65-F5344CB8AC3E}">
        <p14:creationId xmlns:p14="http://schemas.microsoft.com/office/powerpoint/2010/main" val="2653355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Maths Papers 2 and 3 (Reasoning)</a:t>
            </a:r>
          </a:p>
        </p:txBody>
      </p:sp>
      <p:sp>
        <p:nvSpPr>
          <p:cNvPr id="3" name="Content Placeholder 2"/>
          <p:cNvSpPr>
            <a:spLocks noGrp="1"/>
          </p:cNvSpPr>
          <p:nvPr>
            <p:ph idx="1"/>
          </p:nvPr>
        </p:nvSpPr>
        <p:spPr/>
        <p:txBody>
          <a:bodyPr>
            <a:normAutofit fontScale="70000" lnSpcReduction="20000"/>
          </a:bodyPr>
          <a:lstStyle/>
          <a:p>
            <a:pPr marL="114300" lvl="0" indent="0">
              <a:lnSpc>
                <a:spcPct val="115000"/>
              </a:lnSpc>
              <a:spcBef>
                <a:spcPts val="0"/>
              </a:spcBef>
              <a:buSzPts val="1800"/>
              <a:buNone/>
            </a:pPr>
            <a:r>
              <a:rPr lang="en-GB" dirty="0"/>
              <a:t>Paper 2 will take place on Wednesday 13</a:t>
            </a:r>
            <a:r>
              <a:rPr lang="en-GB" baseline="30000" dirty="0"/>
              <a:t>th</a:t>
            </a:r>
            <a:r>
              <a:rPr lang="en-GB" dirty="0"/>
              <a:t> May and paper 3 will take place on Thursday 14</a:t>
            </a:r>
            <a:r>
              <a:rPr lang="en-GB" baseline="30000" dirty="0"/>
              <a:t>th</a:t>
            </a:r>
            <a:r>
              <a:rPr lang="en-GB" dirty="0"/>
              <a:t> May. These tests have a total of 35 marks each and lasts for 40 minutes each.  </a:t>
            </a:r>
          </a:p>
          <a:p>
            <a:pPr marL="114300" lvl="0" indent="0">
              <a:lnSpc>
                <a:spcPct val="115000"/>
              </a:lnSpc>
              <a:spcBef>
                <a:spcPts val="0"/>
              </a:spcBef>
              <a:buSzPts val="1800"/>
              <a:buNone/>
            </a:pPr>
            <a:endParaRPr lang="en-GB" dirty="0"/>
          </a:p>
          <a:p>
            <a:pPr marL="114300" lvl="0" indent="0">
              <a:lnSpc>
                <a:spcPct val="115000"/>
              </a:lnSpc>
              <a:spcBef>
                <a:spcPts val="0"/>
              </a:spcBef>
              <a:buSzPts val="1800"/>
              <a:buNone/>
            </a:pPr>
            <a:r>
              <a:rPr lang="en-GB" dirty="0"/>
              <a:t>These papers require children to demonstrate their mathematical knowledge and skills, as well as their ability to solve problems and their mathematical reasoning. They cover a wide range of mathematical topics from key stage 2 including: </a:t>
            </a:r>
          </a:p>
          <a:p>
            <a:pPr marL="457200" lvl="0" indent="-342900">
              <a:lnSpc>
                <a:spcPct val="115000"/>
              </a:lnSpc>
              <a:spcBef>
                <a:spcPts val="0"/>
              </a:spcBef>
              <a:buSzPts val="1800"/>
              <a:buFont typeface="Nunito"/>
              <a:buChar char="●"/>
            </a:pPr>
            <a:r>
              <a:rPr lang="en-GB" dirty="0"/>
              <a:t>Number and place value (including Roman numerals);</a:t>
            </a:r>
          </a:p>
          <a:p>
            <a:pPr marL="457200" lvl="0" indent="-342900">
              <a:lnSpc>
                <a:spcPct val="115000"/>
              </a:lnSpc>
              <a:spcBef>
                <a:spcPts val="0"/>
              </a:spcBef>
              <a:buSzPts val="1800"/>
              <a:buFont typeface="Nunito"/>
              <a:buChar char="●"/>
            </a:pPr>
            <a:r>
              <a:rPr lang="en-GB" dirty="0"/>
              <a:t>The four operations;</a:t>
            </a:r>
          </a:p>
          <a:p>
            <a:pPr marL="457200" lvl="0" indent="-342900">
              <a:lnSpc>
                <a:spcPct val="115000"/>
              </a:lnSpc>
              <a:spcBef>
                <a:spcPts val="0"/>
              </a:spcBef>
              <a:buSzPts val="1800"/>
              <a:buFont typeface="Nunito"/>
              <a:buChar char="●"/>
            </a:pPr>
            <a:r>
              <a:rPr lang="en-GB" dirty="0"/>
              <a:t>Geometry (properties of shape, position and direction);</a:t>
            </a:r>
          </a:p>
          <a:p>
            <a:pPr marL="457200" lvl="0" indent="-342900">
              <a:lnSpc>
                <a:spcPct val="115000"/>
              </a:lnSpc>
              <a:spcBef>
                <a:spcPts val="0"/>
              </a:spcBef>
              <a:buSzPts val="1800"/>
              <a:buFont typeface="Nunito"/>
              <a:buChar char="●"/>
            </a:pPr>
            <a:r>
              <a:rPr lang="en-GB" dirty="0"/>
              <a:t>Statistics;</a:t>
            </a:r>
          </a:p>
          <a:p>
            <a:pPr marL="457200" lvl="0" indent="-342900">
              <a:lnSpc>
                <a:spcPct val="115000"/>
              </a:lnSpc>
              <a:spcBef>
                <a:spcPts val="0"/>
              </a:spcBef>
              <a:buSzPts val="1800"/>
              <a:buFont typeface="Nunito"/>
              <a:buChar char="●"/>
            </a:pPr>
            <a:r>
              <a:rPr lang="en-GB" dirty="0"/>
              <a:t>Measurement (length, perimeter, mass, volume, time, money);</a:t>
            </a:r>
          </a:p>
          <a:p>
            <a:pPr marL="457200" lvl="0" indent="-342900">
              <a:lnSpc>
                <a:spcPct val="115000"/>
              </a:lnSpc>
              <a:spcBef>
                <a:spcPts val="0"/>
              </a:spcBef>
              <a:buSzPts val="1800"/>
              <a:buFont typeface="Nunito"/>
              <a:buChar char="●"/>
            </a:pPr>
            <a:r>
              <a:rPr lang="en-GB" dirty="0"/>
              <a:t>Algebra;</a:t>
            </a:r>
          </a:p>
          <a:p>
            <a:pPr marL="457200" lvl="0" indent="-342900">
              <a:lnSpc>
                <a:spcPct val="115000"/>
              </a:lnSpc>
              <a:spcBef>
                <a:spcPts val="0"/>
              </a:spcBef>
              <a:buSzPts val="1800"/>
              <a:buFont typeface="Nunito"/>
              <a:buChar char="●"/>
            </a:pPr>
            <a:r>
              <a:rPr lang="en-GB" dirty="0"/>
              <a:t>Ratio and proportion;</a:t>
            </a:r>
          </a:p>
          <a:p>
            <a:pPr marL="457200" lvl="0" indent="-342900">
              <a:lnSpc>
                <a:spcPct val="115000"/>
              </a:lnSpc>
              <a:spcBef>
                <a:spcPts val="0"/>
              </a:spcBef>
              <a:buSzPts val="1800"/>
              <a:buFont typeface="Nunito"/>
              <a:buChar char="●"/>
            </a:pPr>
            <a:r>
              <a:rPr lang="en-GB" dirty="0"/>
              <a:t>Fractions, decimals and percentages. </a:t>
            </a:r>
          </a:p>
          <a:p>
            <a:endParaRPr lang="en-GB" dirty="0"/>
          </a:p>
        </p:txBody>
      </p:sp>
    </p:spTree>
    <p:extLst>
      <p:ext uri="{BB962C8B-B14F-4D97-AF65-F5344CB8AC3E}">
        <p14:creationId xmlns:p14="http://schemas.microsoft.com/office/powerpoint/2010/main" val="4155266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77760" y="137570"/>
            <a:ext cx="12019972" cy="5867570"/>
          </a:xfrm>
          <a:prstGeom prst="rect">
            <a:avLst/>
          </a:prstGeom>
        </p:spPr>
      </p:pic>
      <p:sp>
        <p:nvSpPr>
          <p:cNvPr id="17" name="TextBox 16"/>
          <p:cNvSpPr txBox="1"/>
          <p:nvPr/>
        </p:nvSpPr>
        <p:spPr>
          <a:xfrm>
            <a:off x="77760" y="5110668"/>
            <a:ext cx="599717" cy="894472"/>
          </a:xfrm>
          <a:prstGeom prst="rect">
            <a:avLst/>
          </a:prstGeom>
          <a:solidFill>
            <a:schemeClr val="bg1"/>
          </a:solidFill>
          <a:ln>
            <a:solidFill>
              <a:schemeClr val="bg1"/>
            </a:solidFill>
          </a:ln>
        </p:spPr>
        <p:txBody>
          <a:bodyPr wrap="square" rtlCol="0">
            <a:spAutoFit/>
          </a:bodyPr>
          <a:lstStyle/>
          <a:p>
            <a:endParaRPr lang="en-GB" dirty="0"/>
          </a:p>
        </p:txBody>
      </p:sp>
    </p:spTree>
    <p:extLst>
      <p:ext uri="{BB962C8B-B14F-4D97-AF65-F5344CB8AC3E}">
        <p14:creationId xmlns:p14="http://schemas.microsoft.com/office/powerpoint/2010/main" val="3970147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12192000" cy="6091190"/>
          </a:xfrm>
          <a:prstGeom prst="rect">
            <a:avLst/>
          </a:prstGeom>
        </p:spPr>
      </p:pic>
      <p:sp>
        <p:nvSpPr>
          <p:cNvPr id="8" name="TextBox 7"/>
          <p:cNvSpPr txBox="1"/>
          <p:nvPr/>
        </p:nvSpPr>
        <p:spPr>
          <a:xfrm>
            <a:off x="0" y="5844618"/>
            <a:ext cx="263951" cy="246571"/>
          </a:xfrm>
          <a:prstGeom prst="rect">
            <a:avLst/>
          </a:prstGeom>
          <a:solidFill>
            <a:schemeClr val="bg1"/>
          </a:solidFill>
          <a:ln>
            <a:solidFill>
              <a:schemeClr val="bg1"/>
            </a:solidFill>
          </a:ln>
        </p:spPr>
        <p:txBody>
          <a:bodyPr wrap="square" rtlCol="0">
            <a:spAutoFit/>
          </a:bodyPr>
          <a:lstStyle/>
          <a:p>
            <a:endParaRPr lang="en-GB" dirty="0"/>
          </a:p>
        </p:txBody>
      </p:sp>
    </p:spTree>
    <p:extLst>
      <p:ext uri="{BB962C8B-B14F-4D97-AF65-F5344CB8AC3E}">
        <p14:creationId xmlns:p14="http://schemas.microsoft.com/office/powerpoint/2010/main" val="2872641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14167" y="114850"/>
            <a:ext cx="12077833" cy="6388275"/>
          </a:xfrm>
          <a:prstGeom prst="rect">
            <a:avLst/>
          </a:prstGeom>
        </p:spPr>
      </p:pic>
      <p:sp>
        <p:nvSpPr>
          <p:cNvPr id="8" name="TextBox 7"/>
          <p:cNvSpPr txBox="1"/>
          <p:nvPr/>
        </p:nvSpPr>
        <p:spPr>
          <a:xfrm>
            <a:off x="114167" y="5788057"/>
            <a:ext cx="800233" cy="715068"/>
          </a:xfrm>
          <a:prstGeom prst="rect">
            <a:avLst/>
          </a:prstGeom>
          <a:solidFill>
            <a:schemeClr val="bg1"/>
          </a:solidFill>
          <a:ln>
            <a:solidFill>
              <a:schemeClr val="bg1"/>
            </a:solidFill>
          </a:ln>
        </p:spPr>
        <p:txBody>
          <a:bodyPr wrap="square" rtlCol="0">
            <a:spAutoFit/>
          </a:bodyPr>
          <a:lstStyle/>
          <a:p>
            <a:endParaRPr lang="en-GB" dirty="0"/>
          </a:p>
        </p:txBody>
      </p:sp>
    </p:spTree>
    <p:extLst>
      <p:ext uri="{BB962C8B-B14F-4D97-AF65-F5344CB8AC3E}">
        <p14:creationId xmlns:p14="http://schemas.microsoft.com/office/powerpoint/2010/main" val="3729348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Maths: In Class</a:t>
            </a:r>
          </a:p>
        </p:txBody>
      </p:sp>
      <p:sp>
        <p:nvSpPr>
          <p:cNvPr id="3" name="Content Placeholder 2"/>
          <p:cNvSpPr>
            <a:spLocks noGrp="1"/>
          </p:cNvSpPr>
          <p:nvPr>
            <p:ph idx="1"/>
          </p:nvPr>
        </p:nvSpPr>
        <p:spPr>
          <a:xfrm>
            <a:off x="838200" y="1825625"/>
            <a:ext cx="6250757" cy="4351338"/>
          </a:xfrm>
        </p:spPr>
        <p:txBody>
          <a:bodyPr/>
          <a:lstStyle/>
          <a:p>
            <a:r>
              <a:rPr lang="en-GB" dirty="0"/>
              <a:t>In class we now have increased practise of arithmetic questions. </a:t>
            </a:r>
          </a:p>
          <a:p>
            <a:r>
              <a:rPr lang="en-GB" dirty="0"/>
              <a:t>We also begin each Maths lesson with reasoning questions from past papers. </a:t>
            </a:r>
          </a:p>
          <a:p>
            <a:r>
              <a:rPr lang="en-GB" dirty="0"/>
              <a:t>We have been learning about test technique and how to apply our learning to reasoning questions. </a:t>
            </a:r>
          </a:p>
          <a:p>
            <a:r>
              <a:rPr lang="en-GB" dirty="0"/>
              <a:t>Our times table tests continue each Friday. </a:t>
            </a:r>
          </a:p>
          <a:p>
            <a:endParaRPr lang="en-GB" dirty="0"/>
          </a:p>
        </p:txBody>
      </p:sp>
      <p:pic>
        <p:nvPicPr>
          <p:cNvPr id="6146" name="Picture 2" descr="KS2 Maths SATs - URBrainy.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140" y="1329490"/>
            <a:ext cx="3313488" cy="468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518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Maths: At Home</a:t>
            </a:r>
          </a:p>
        </p:txBody>
      </p:sp>
      <p:sp>
        <p:nvSpPr>
          <p:cNvPr id="3" name="Content Placeholder 2"/>
          <p:cNvSpPr>
            <a:spLocks noGrp="1"/>
          </p:cNvSpPr>
          <p:nvPr>
            <p:ph idx="1"/>
          </p:nvPr>
        </p:nvSpPr>
        <p:spPr>
          <a:xfrm>
            <a:off x="838200" y="1825625"/>
            <a:ext cx="6024513" cy="4351338"/>
          </a:xfrm>
        </p:spPr>
        <p:txBody>
          <a:bodyPr/>
          <a:lstStyle/>
          <a:p>
            <a:r>
              <a:rPr lang="en-GB" dirty="0"/>
              <a:t>Completing the boot camp home practise.</a:t>
            </a:r>
          </a:p>
          <a:p>
            <a:r>
              <a:rPr lang="en-GB" dirty="0"/>
              <a:t>Completing the overnight home learning. There will be two evenings a week where the focus will be arithmetic or reasoning. </a:t>
            </a:r>
          </a:p>
          <a:p>
            <a:r>
              <a:rPr lang="en-GB" dirty="0"/>
              <a:t>Practising times tables – Times Table Rock Stars. </a:t>
            </a:r>
          </a:p>
          <a:p>
            <a:r>
              <a:rPr lang="en-GB" dirty="0"/>
              <a:t>Helping your child to learn key Maths facts and formula! </a:t>
            </a:r>
          </a:p>
        </p:txBody>
      </p:sp>
      <p:pic>
        <p:nvPicPr>
          <p:cNvPr id="5122" name="Picture 2" descr="Old Boot Camps from Compare4kids | Year S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921" y="1366886"/>
            <a:ext cx="3810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7549724" y="3763362"/>
            <a:ext cx="3712197" cy="1967464"/>
          </a:xfrm>
          <a:prstGeom prst="rect">
            <a:avLst/>
          </a:prstGeom>
        </p:spPr>
      </p:pic>
    </p:spTree>
    <p:extLst>
      <p:ext uri="{BB962C8B-B14F-4D97-AF65-F5344CB8AC3E}">
        <p14:creationId xmlns:p14="http://schemas.microsoft.com/office/powerpoint/2010/main" val="1993170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Supporting your child</a:t>
            </a:r>
          </a:p>
        </p:txBody>
      </p:sp>
      <p:sp>
        <p:nvSpPr>
          <p:cNvPr id="3" name="Content Placeholder 2"/>
          <p:cNvSpPr>
            <a:spLocks noGrp="1"/>
          </p:cNvSpPr>
          <p:nvPr>
            <p:ph idx="1"/>
          </p:nvPr>
        </p:nvSpPr>
        <p:spPr/>
        <p:txBody>
          <a:bodyPr>
            <a:normAutofit fontScale="70000" lnSpcReduction="20000"/>
          </a:bodyPr>
          <a:lstStyle/>
          <a:p>
            <a:pPr marL="114300" lvl="0" indent="0">
              <a:lnSpc>
                <a:spcPct val="115000"/>
              </a:lnSpc>
              <a:spcBef>
                <a:spcPts val="0"/>
              </a:spcBef>
              <a:buSzPts val="1800"/>
              <a:buNone/>
            </a:pPr>
            <a:r>
              <a:rPr lang="en-GB" dirty="0"/>
              <a:t>Firstly, a positive attitude goes a long way. Give them as much encouragement and support as you can (but we don’t need to tell you that)!</a:t>
            </a:r>
          </a:p>
          <a:p>
            <a:pPr marL="114300" lvl="0" indent="0">
              <a:lnSpc>
                <a:spcPct val="115000"/>
              </a:lnSpc>
              <a:spcBef>
                <a:spcPts val="0"/>
              </a:spcBef>
              <a:buSzPts val="1800"/>
              <a:buNone/>
            </a:pPr>
            <a:endParaRPr lang="en-GB" dirty="0"/>
          </a:p>
          <a:p>
            <a:pPr marL="114300" lvl="0" indent="0">
              <a:lnSpc>
                <a:spcPct val="115000"/>
              </a:lnSpc>
              <a:spcBef>
                <a:spcPts val="0"/>
              </a:spcBef>
              <a:buSzPts val="1800"/>
              <a:buNone/>
            </a:pPr>
            <a:r>
              <a:rPr lang="en-GB" dirty="0"/>
              <a:t>Tips:</a:t>
            </a:r>
          </a:p>
          <a:p>
            <a:pPr marL="457200" lvl="0" indent="-342900">
              <a:lnSpc>
                <a:spcPct val="115000"/>
              </a:lnSpc>
              <a:spcBef>
                <a:spcPts val="0"/>
              </a:spcBef>
              <a:buSzPts val="1800"/>
              <a:buFont typeface="Nunito"/>
              <a:buChar char="●"/>
            </a:pPr>
            <a:r>
              <a:rPr lang="en-GB" dirty="0"/>
              <a:t>Don’t use past papers as they are used in school to prepare the children. </a:t>
            </a:r>
          </a:p>
          <a:p>
            <a:pPr marL="457200" lvl="0" indent="-342900">
              <a:lnSpc>
                <a:spcPct val="115000"/>
              </a:lnSpc>
              <a:spcBef>
                <a:spcPts val="0"/>
              </a:spcBef>
              <a:buSzPts val="1800"/>
              <a:buFont typeface="Nunito"/>
              <a:buChar char="●"/>
            </a:pPr>
            <a:r>
              <a:rPr lang="en-GB" dirty="0"/>
              <a:t>Attend any SATs meetings at school (or read any literature sent home).</a:t>
            </a:r>
          </a:p>
          <a:p>
            <a:pPr marL="457200" lvl="0" indent="-342900">
              <a:lnSpc>
                <a:spcPct val="115000"/>
              </a:lnSpc>
              <a:spcBef>
                <a:spcPts val="0"/>
              </a:spcBef>
              <a:buSzPts val="1800"/>
              <a:buFont typeface="Nunito"/>
              <a:buChar char="●"/>
            </a:pPr>
            <a:r>
              <a:rPr lang="en-GB" dirty="0"/>
              <a:t>Talk to your child’s class teacher if you have any concerns rather than worry your child.</a:t>
            </a:r>
          </a:p>
          <a:p>
            <a:pPr marL="457200" lvl="0" indent="-342900">
              <a:lnSpc>
                <a:spcPct val="115000"/>
              </a:lnSpc>
              <a:spcBef>
                <a:spcPts val="0"/>
              </a:spcBef>
              <a:buSzPts val="1800"/>
              <a:buFont typeface="Nunito"/>
              <a:buChar char="●"/>
            </a:pPr>
            <a:r>
              <a:rPr lang="en-GB" dirty="0"/>
              <a:t>Encourage your child to talk to their teacher or a trusted adult (including yourself) about their anxieties. Don’t forget that a small amount of anxiety is normal and not harmful.</a:t>
            </a:r>
          </a:p>
          <a:p>
            <a:pPr marL="457200" lvl="0" indent="-342900">
              <a:lnSpc>
                <a:spcPct val="115000"/>
              </a:lnSpc>
              <a:spcBef>
                <a:spcPts val="0"/>
              </a:spcBef>
              <a:buSzPts val="1800"/>
              <a:buFont typeface="Nunito"/>
              <a:buChar char="●"/>
            </a:pPr>
            <a:r>
              <a:rPr lang="en-GB" dirty="0"/>
              <a:t>Give your child a quiet, distraction free space to complete homework or study.</a:t>
            </a:r>
          </a:p>
          <a:p>
            <a:pPr marL="457200" lvl="0" indent="-342900">
              <a:lnSpc>
                <a:spcPct val="115000"/>
              </a:lnSpc>
              <a:spcBef>
                <a:spcPts val="0"/>
              </a:spcBef>
              <a:buSzPts val="1800"/>
              <a:buFont typeface="Nunito"/>
              <a:buChar char="●"/>
            </a:pPr>
            <a:r>
              <a:rPr lang="en-GB" dirty="0"/>
              <a:t>Give your child time to go outside and reduce screen time.</a:t>
            </a:r>
          </a:p>
          <a:p>
            <a:pPr marL="457200" lvl="0" indent="-342900">
              <a:lnSpc>
                <a:spcPct val="115000"/>
              </a:lnSpc>
              <a:spcBef>
                <a:spcPts val="0"/>
              </a:spcBef>
              <a:buSzPts val="1800"/>
              <a:buFont typeface="Nunito"/>
              <a:buChar char="●"/>
            </a:pPr>
            <a:r>
              <a:rPr lang="en-GB" dirty="0"/>
              <a:t>Ensure your child is eating and drinking well and getting a good amount of sleep.</a:t>
            </a:r>
          </a:p>
          <a:p>
            <a:pPr marL="457200" lvl="0" indent="-342900">
              <a:lnSpc>
                <a:spcPct val="115000"/>
              </a:lnSpc>
              <a:spcBef>
                <a:spcPts val="0"/>
              </a:spcBef>
              <a:buSzPts val="1800"/>
              <a:buFont typeface="Nunito"/>
              <a:buChar char="●"/>
            </a:pPr>
            <a:r>
              <a:rPr lang="en-GB" dirty="0"/>
              <a:t>Plan something nice and fun for the weekends before and after SATs. This will help them to relax before the SATs and give them something to look forward to after. </a:t>
            </a:r>
          </a:p>
          <a:p>
            <a:endParaRPr lang="en-GB" dirty="0"/>
          </a:p>
        </p:txBody>
      </p:sp>
    </p:spTree>
    <p:extLst>
      <p:ext uri="{BB962C8B-B14F-4D97-AF65-F5344CB8AC3E}">
        <p14:creationId xmlns:p14="http://schemas.microsoft.com/office/powerpoint/2010/main" val="3713787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Things to remember about SATs</a:t>
            </a:r>
          </a:p>
        </p:txBody>
      </p:sp>
      <p:sp>
        <p:nvSpPr>
          <p:cNvPr id="3" name="Content Placeholder 2"/>
          <p:cNvSpPr>
            <a:spLocks noGrp="1"/>
          </p:cNvSpPr>
          <p:nvPr>
            <p:ph idx="1"/>
          </p:nvPr>
        </p:nvSpPr>
        <p:spPr>
          <a:xfrm>
            <a:off x="649664" y="1533394"/>
            <a:ext cx="10515600" cy="4351338"/>
          </a:xfrm>
        </p:spPr>
        <p:txBody>
          <a:bodyPr>
            <a:normAutofit fontScale="77500" lnSpcReduction="20000"/>
          </a:bodyPr>
          <a:lstStyle/>
          <a:p>
            <a:pPr marL="114300" lvl="0" indent="0">
              <a:lnSpc>
                <a:spcPct val="115000"/>
              </a:lnSpc>
              <a:spcBef>
                <a:spcPts val="0"/>
              </a:spcBef>
              <a:buSzPts val="1800"/>
              <a:buNone/>
            </a:pPr>
            <a:r>
              <a:rPr lang="en-GB" dirty="0">
                <a:solidFill>
                  <a:srgbClr val="00B050"/>
                </a:solidFill>
              </a:rPr>
              <a:t>SATs focus on what children know about Maths and English. </a:t>
            </a:r>
          </a:p>
          <a:p>
            <a:pPr marL="114300" lvl="0" indent="0">
              <a:lnSpc>
                <a:spcPct val="115000"/>
              </a:lnSpc>
              <a:spcBef>
                <a:spcPts val="0"/>
              </a:spcBef>
              <a:buSzPts val="1800"/>
              <a:buNone/>
            </a:pPr>
            <a:r>
              <a:rPr lang="en-GB" dirty="0"/>
              <a:t>They will not reflect how talented they are at science, geography, art, PE…, and they certainly won’t highlight all their amazing personal characteristics.</a:t>
            </a:r>
          </a:p>
          <a:p>
            <a:pPr marL="114300" lvl="0" indent="0">
              <a:lnSpc>
                <a:spcPct val="115000"/>
              </a:lnSpc>
              <a:spcBef>
                <a:spcPts val="0"/>
              </a:spcBef>
              <a:buSzPts val="1800"/>
              <a:buNone/>
            </a:pPr>
            <a:endParaRPr lang="en-GB" dirty="0">
              <a:solidFill>
                <a:srgbClr val="00B050"/>
              </a:solidFill>
            </a:endParaRPr>
          </a:p>
          <a:p>
            <a:pPr marL="114300" lvl="0" indent="0">
              <a:lnSpc>
                <a:spcPct val="115000"/>
              </a:lnSpc>
              <a:spcBef>
                <a:spcPts val="0"/>
              </a:spcBef>
              <a:buSzPts val="1800"/>
              <a:buNone/>
            </a:pPr>
            <a:r>
              <a:rPr lang="en-GB" dirty="0">
                <a:solidFill>
                  <a:srgbClr val="00B050"/>
                </a:solidFill>
              </a:rPr>
              <a:t>SATs don’t tell the whole story.</a:t>
            </a:r>
          </a:p>
          <a:p>
            <a:pPr marL="114300" lvl="0" indent="0">
              <a:lnSpc>
                <a:spcPct val="115000"/>
              </a:lnSpc>
              <a:spcBef>
                <a:spcPts val="0"/>
              </a:spcBef>
              <a:buSzPts val="180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Your school may be able to provide you with more detailed feedback. </a:t>
            </a:r>
          </a:p>
          <a:p>
            <a:pPr marL="114300" lvl="0" indent="0">
              <a:lnSpc>
                <a:spcPct val="115000"/>
              </a:lnSpc>
              <a:spcBef>
                <a:spcPts val="0"/>
              </a:spcBef>
              <a:buSzPts val="1800"/>
              <a:buNone/>
            </a:pPr>
            <a:endParaRPr lang="en-GB" dirty="0">
              <a:solidFill>
                <a:srgbClr val="00B050"/>
              </a:solidFill>
            </a:endParaRPr>
          </a:p>
          <a:p>
            <a:pPr marL="114300" lvl="0" indent="0">
              <a:lnSpc>
                <a:spcPct val="115000"/>
              </a:lnSpc>
              <a:spcBef>
                <a:spcPts val="0"/>
              </a:spcBef>
              <a:buSzPts val="1800"/>
              <a:buNone/>
            </a:pPr>
            <a:r>
              <a:rPr lang="en-GB" dirty="0">
                <a:solidFill>
                  <a:srgbClr val="00B050"/>
                </a:solidFill>
              </a:rPr>
              <a:t>SATs are only four days out of a whole Primary School career. </a:t>
            </a:r>
          </a:p>
          <a:p>
            <a:pPr marL="114300" lvl="0" indent="0">
              <a:lnSpc>
                <a:spcPct val="115000"/>
              </a:lnSpc>
              <a:spcBef>
                <a:spcPts val="0"/>
              </a:spcBef>
              <a:buSzPts val="1800"/>
              <a:buNone/>
            </a:pPr>
            <a:r>
              <a:rPr lang="en-GB" dirty="0"/>
              <a:t>In reality, there's one or two papers each day that last 30 to 60 minutes.</a:t>
            </a:r>
          </a:p>
          <a:p>
            <a:endParaRPr lang="en-GB" dirty="0"/>
          </a:p>
        </p:txBody>
      </p:sp>
      <p:sp>
        <p:nvSpPr>
          <p:cNvPr id="4" name="TextBox 3"/>
          <p:cNvSpPr txBox="1"/>
          <p:nvPr/>
        </p:nvSpPr>
        <p:spPr>
          <a:xfrm>
            <a:off x="0" y="5844618"/>
            <a:ext cx="263951" cy="246571"/>
          </a:xfrm>
          <a:prstGeom prst="rect">
            <a:avLst/>
          </a:prstGeom>
          <a:solidFill>
            <a:schemeClr val="bg1"/>
          </a:solidFill>
          <a:ln>
            <a:solidFill>
              <a:schemeClr val="bg1"/>
            </a:solidFill>
          </a:ln>
        </p:spPr>
        <p:txBody>
          <a:bodyPr wrap="square" rtlCol="0">
            <a:spAutoFit/>
          </a:bodyPr>
          <a:lstStyle/>
          <a:p>
            <a:endParaRPr lang="en-GB" dirty="0"/>
          </a:p>
        </p:txBody>
      </p:sp>
    </p:spTree>
    <p:extLst>
      <p:ext uri="{BB962C8B-B14F-4D97-AF65-F5344CB8AC3E}">
        <p14:creationId xmlns:p14="http://schemas.microsoft.com/office/powerpoint/2010/main" val="3113095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How the SATs are administered </a:t>
            </a:r>
          </a:p>
        </p:txBody>
      </p:sp>
      <p:sp>
        <p:nvSpPr>
          <p:cNvPr id="3" name="Content Placeholder 2"/>
          <p:cNvSpPr>
            <a:spLocks noGrp="1"/>
          </p:cNvSpPr>
          <p:nvPr>
            <p:ph idx="1"/>
          </p:nvPr>
        </p:nvSpPr>
        <p:spPr>
          <a:xfrm>
            <a:off x="838200" y="1457980"/>
            <a:ext cx="10515600" cy="4351338"/>
          </a:xfrm>
        </p:spPr>
        <p:txBody>
          <a:bodyPr>
            <a:noAutofit/>
          </a:bodyPr>
          <a:lstStyle/>
          <a:p>
            <a:r>
              <a:rPr lang="en-GB" sz="2400" dirty="0"/>
              <a:t>The tests take place during normal school hours, under exam conditions. </a:t>
            </a:r>
          </a:p>
          <a:p>
            <a:r>
              <a:rPr lang="en-GB" sz="2400" dirty="0"/>
              <a:t>Children are not allowed to talk to each other from the moment the assessments are handed out until they are collected at the end of the test. </a:t>
            </a:r>
          </a:p>
          <a:p>
            <a:r>
              <a:rPr lang="en-GB" sz="2400" dirty="0"/>
              <a:t>After the tests are completed, the papers are sent away to be marked externally. </a:t>
            </a:r>
          </a:p>
          <a:p>
            <a:r>
              <a:rPr lang="en-GB" sz="2400" dirty="0"/>
              <a:t>The results are then sent to the school in July. </a:t>
            </a:r>
          </a:p>
          <a:p>
            <a:r>
              <a:rPr lang="en-GB" sz="2400" dirty="0"/>
              <a:t>Each test lasts no longer than 60 minutes: </a:t>
            </a:r>
          </a:p>
          <a:p>
            <a:r>
              <a:rPr lang="en-GB" sz="2000" b="1" dirty="0"/>
              <a:t>Spelling, punctuation and grammar (Paper 1: Grammar/ Punctuation) – 45 minutes</a:t>
            </a:r>
          </a:p>
          <a:p>
            <a:r>
              <a:rPr lang="en-GB" sz="2000" b="1" dirty="0"/>
              <a:t>Spelling, punctuation and grammar (Paper 2: Spelling) – 15 minutes</a:t>
            </a:r>
          </a:p>
          <a:p>
            <a:r>
              <a:rPr lang="en-GB" sz="2000" b="1" dirty="0"/>
              <a:t>Reading – 60 minutes </a:t>
            </a:r>
          </a:p>
          <a:p>
            <a:r>
              <a:rPr lang="en-GB" sz="2000" b="1" dirty="0"/>
              <a:t>Maths (Paper 1: Arithmetic) – 30 minutes</a:t>
            </a:r>
          </a:p>
          <a:p>
            <a:r>
              <a:rPr lang="en-GB" sz="2000" b="1" dirty="0"/>
              <a:t>Maths (Paper 2: Reasoning) – 40 minutes</a:t>
            </a:r>
          </a:p>
          <a:p>
            <a:r>
              <a:rPr lang="en-GB" sz="2000" b="1" dirty="0"/>
              <a:t>Maths (Paper 3: Reasoning) – 40 minutes</a:t>
            </a:r>
          </a:p>
          <a:p>
            <a:endParaRPr lang="en-GB" sz="2400" dirty="0"/>
          </a:p>
        </p:txBody>
      </p:sp>
    </p:spTree>
    <p:extLst>
      <p:ext uri="{BB962C8B-B14F-4D97-AF65-F5344CB8AC3E}">
        <p14:creationId xmlns:p14="http://schemas.microsoft.com/office/powerpoint/2010/main" val="4236113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3942B-BDDB-42C6-9D31-71C93D859BE7}"/>
              </a:ext>
            </a:extLst>
          </p:cNvPr>
          <p:cNvSpPr>
            <a:spLocks noGrp="1"/>
          </p:cNvSpPr>
          <p:nvPr>
            <p:ph type="title"/>
          </p:nvPr>
        </p:nvSpPr>
        <p:spPr>
          <a:xfrm>
            <a:off x="4281257" y="2149603"/>
            <a:ext cx="10515600" cy="1325563"/>
          </a:xfrm>
        </p:spPr>
        <p:txBody>
          <a:bodyPr/>
          <a:lstStyle/>
          <a:p>
            <a:r>
              <a:rPr lang="en-GB" b="1" dirty="0"/>
              <a:t>Robin Wood </a:t>
            </a:r>
          </a:p>
        </p:txBody>
      </p:sp>
      <p:sp>
        <p:nvSpPr>
          <p:cNvPr id="7" name="TextBox 6">
            <a:extLst>
              <a:ext uri="{FF2B5EF4-FFF2-40B4-BE49-F238E27FC236}">
                <a16:creationId xmlns:a16="http://schemas.microsoft.com/office/drawing/2014/main" id="{946B00B1-B252-4D81-8D8B-0440CC98856D}"/>
              </a:ext>
            </a:extLst>
          </p:cNvPr>
          <p:cNvSpPr txBox="1"/>
          <p:nvPr/>
        </p:nvSpPr>
        <p:spPr>
          <a:xfrm>
            <a:off x="3063247" y="3198167"/>
            <a:ext cx="7017588" cy="461665"/>
          </a:xfrm>
          <a:prstGeom prst="rect">
            <a:avLst/>
          </a:prstGeom>
          <a:noFill/>
        </p:spPr>
        <p:txBody>
          <a:bodyPr wrap="square">
            <a:spAutoFit/>
          </a:bodyPr>
          <a:lstStyle/>
          <a:p>
            <a:r>
              <a:rPr lang="en-GB" sz="2400" dirty="0"/>
              <a:t>Wednesday 4th to Friday 6th February  2026</a:t>
            </a:r>
          </a:p>
        </p:txBody>
      </p:sp>
    </p:spTree>
    <p:extLst>
      <p:ext uri="{BB962C8B-B14F-4D97-AF65-F5344CB8AC3E}">
        <p14:creationId xmlns:p14="http://schemas.microsoft.com/office/powerpoint/2010/main" val="1139508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D633BE-CBF9-4703-8371-83B119DAEC7F}"/>
              </a:ext>
            </a:extLst>
          </p:cNvPr>
          <p:cNvPicPr>
            <a:picLocks noChangeAspect="1"/>
          </p:cNvPicPr>
          <p:nvPr/>
        </p:nvPicPr>
        <p:blipFill>
          <a:blip r:embed="rId2"/>
          <a:stretch>
            <a:fillRect/>
          </a:stretch>
        </p:blipFill>
        <p:spPr>
          <a:xfrm>
            <a:off x="0" y="871073"/>
            <a:ext cx="12192000" cy="4217496"/>
          </a:xfrm>
          <a:prstGeom prst="rect">
            <a:avLst/>
          </a:prstGeom>
        </p:spPr>
      </p:pic>
    </p:spTree>
    <p:extLst>
      <p:ext uri="{BB962C8B-B14F-4D97-AF65-F5344CB8AC3E}">
        <p14:creationId xmlns:p14="http://schemas.microsoft.com/office/powerpoint/2010/main" val="7513125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EBC91-A193-41C9-90D2-424EB0DCB838}"/>
              </a:ext>
            </a:extLst>
          </p:cNvPr>
          <p:cNvSpPr>
            <a:spLocks noGrp="1"/>
          </p:cNvSpPr>
          <p:nvPr>
            <p:ph type="title"/>
          </p:nvPr>
        </p:nvSpPr>
        <p:spPr/>
        <p:txBody>
          <a:bodyPr/>
          <a:lstStyle/>
          <a:p>
            <a:r>
              <a:rPr lang="en-GB" b="1" dirty="0"/>
              <a:t>Kit List </a:t>
            </a:r>
          </a:p>
        </p:txBody>
      </p:sp>
      <p:pic>
        <p:nvPicPr>
          <p:cNvPr id="7" name="Picture 6">
            <a:extLst>
              <a:ext uri="{FF2B5EF4-FFF2-40B4-BE49-F238E27FC236}">
                <a16:creationId xmlns:a16="http://schemas.microsoft.com/office/drawing/2014/main" id="{89F80065-818C-4D80-BF97-0FA4CBEEC7CB}"/>
              </a:ext>
            </a:extLst>
          </p:cNvPr>
          <p:cNvPicPr>
            <a:picLocks noChangeAspect="1"/>
          </p:cNvPicPr>
          <p:nvPr/>
        </p:nvPicPr>
        <p:blipFill>
          <a:blip r:embed="rId2"/>
          <a:stretch>
            <a:fillRect/>
          </a:stretch>
        </p:blipFill>
        <p:spPr>
          <a:xfrm>
            <a:off x="237842" y="1474077"/>
            <a:ext cx="11658427" cy="4894639"/>
          </a:xfrm>
          <a:prstGeom prst="rect">
            <a:avLst/>
          </a:prstGeom>
        </p:spPr>
      </p:pic>
    </p:spTree>
    <p:extLst>
      <p:ext uri="{BB962C8B-B14F-4D97-AF65-F5344CB8AC3E}">
        <p14:creationId xmlns:p14="http://schemas.microsoft.com/office/powerpoint/2010/main" val="3926667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B7EE00-1D24-48F4-9E9D-5ED38C7F44E2}"/>
              </a:ext>
            </a:extLst>
          </p:cNvPr>
          <p:cNvPicPr>
            <a:picLocks noChangeAspect="1"/>
          </p:cNvPicPr>
          <p:nvPr/>
        </p:nvPicPr>
        <p:blipFill>
          <a:blip r:embed="rId2"/>
          <a:stretch>
            <a:fillRect/>
          </a:stretch>
        </p:blipFill>
        <p:spPr>
          <a:xfrm>
            <a:off x="773570" y="1443790"/>
            <a:ext cx="10644860" cy="3647243"/>
          </a:xfrm>
          <a:prstGeom prst="rect">
            <a:avLst/>
          </a:prstGeom>
        </p:spPr>
      </p:pic>
    </p:spTree>
    <p:extLst>
      <p:ext uri="{BB962C8B-B14F-4D97-AF65-F5344CB8AC3E}">
        <p14:creationId xmlns:p14="http://schemas.microsoft.com/office/powerpoint/2010/main" val="26353660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AC5C8-0A07-4476-8E8C-6954429CE388}"/>
              </a:ext>
            </a:extLst>
          </p:cNvPr>
          <p:cNvSpPr>
            <a:spLocks noGrp="1"/>
          </p:cNvSpPr>
          <p:nvPr>
            <p:ph type="title"/>
          </p:nvPr>
        </p:nvSpPr>
        <p:spPr/>
        <p:txBody>
          <a:bodyPr/>
          <a:lstStyle/>
          <a:p>
            <a:r>
              <a:rPr lang="en-GB" b="1" dirty="0"/>
              <a:t>Wednesday 4</a:t>
            </a:r>
            <a:r>
              <a:rPr lang="en-GB" b="1" baseline="30000" dirty="0"/>
              <a:t>th</a:t>
            </a:r>
            <a:r>
              <a:rPr lang="en-GB" b="1" dirty="0"/>
              <a:t> February </a:t>
            </a:r>
          </a:p>
        </p:txBody>
      </p:sp>
      <p:sp>
        <p:nvSpPr>
          <p:cNvPr id="3" name="Content Placeholder 2">
            <a:extLst>
              <a:ext uri="{FF2B5EF4-FFF2-40B4-BE49-F238E27FC236}">
                <a16:creationId xmlns:a16="http://schemas.microsoft.com/office/drawing/2014/main" id="{D2B9B36C-09DF-48CA-B96C-0576B2EE7322}"/>
              </a:ext>
            </a:extLst>
          </p:cNvPr>
          <p:cNvSpPr>
            <a:spLocks noGrp="1"/>
          </p:cNvSpPr>
          <p:nvPr>
            <p:ph idx="1"/>
          </p:nvPr>
        </p:nvSpPr>
        <p:spPr/>
        <p:txBody>
          <a:bodyPr/>
          <a:lstStyle/>
          <a:p>
            <a:r>
              <a:rPr lang="en-GB" dirty="0"/>
              <a:t>Come to school in your own clothes (outdoor clothes as we have a 1 mile walk to the castle!) </a:t>
            </a:r>
          </a:p>
          <a:p>
            <a:r>
              <a:rPr lang="en-GB" dirty="0"/>
              <a:t>Put your luggage next to the green room</a:t>
            </a:r>
          </a:p>
          <a:p>
            <a:r>
              <a:rPr lang="en-GB" dirty="0"/>
              <a:t>Make sure any medication is handed to Mrs Rothwell in the office on </a:t>
            </a:r>
            <a:r>
              <a:rPr lang="en-GB" b="1" dirty="0"/>
              <a:t>Tuesday 3</a:t>
            </a:r>
            <a:r>
              <a:rPr lang="en-GB" b="1" baseline="30000" dirty="0"/>
              <a:t>rd</a:t>
            </a:r>
            <a:r>
              <a:rPr lang="en-GB" b="1" dirty="0"/>
              <a:t> February </a:t>
            </a:r>
          </a:p>
          <a:p>
            <a:r>
              <a:rPr lang="en-GB" dirty="0"/>
              <a:t>We will leave school at approximately 9:30am</a:t>
            </a:r>
          </a:p>
          <a:p>
            <a:endParaRPr lang="en-GB" dirty="0"/>
          </a:p>
        </p:txBody>
      </p:sp>
    </p:spTree>
    <p:extLst>
      <p:ext uri="{BB962C8B-B14F-4D97-AF65-F5344CB8AC3E}">
        <p14:creationId xmlns:p14="http://schemas.microsoft.com/office/powerpoint/2010/main" val="14850742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17429-775D-4F4E-8312-68595E73F28A}"/>
              </a:ext>
            </a:extLst>
          </p:cNvPr>
          <p:cNvSpPr>
            <a:spLocks noGrp="1"/>
          </p:cNvSpPr>
          <p:nvPr>
            <p:ph type="title"/>
          </p:nvPr>
        </p:nvSpPr>
        <p:spPr/>
        <p:txBody>
          <a:bodyPr/>
          <a:lstStyle/>
          <a:p>
            <a:r>
              <a:rPr lang="en-GB" b="1" dirty="0"/>
              <a:t>Friday 6</a:t>
            </a:r>
            <a:r>
              <a:rPr lang="en-GB" b="1" baseline="30000" dirty="0"/>
              <a:t>th</a:t>
            </a:r>
            <a:r>
              <a:rPr lang="en-GB" b="1" dirty="0"/>
              <a:t> February </a:t>
            </a:r>
          </a:p>
        </p:txBody>
      </p:sp>
      <p:sp>
        <p:nvSpPr>
          <p:cNvPr id="3" name="Content Placeholder 2">
            <a:extLst>
              <a:ext uri="{FF2B5EF4-FFF2-40B4-BE49-F238E27FC236}">
                <a16:creationId xmlns:a16="http://schemas.microsoft.com/office/drawing/2014/main" id="{1C396E72-070B-483C-A595-DA930B88C75F}"/>
              </a:ext>
            </a:extLst>
          </p:cNvPr>
          <p:cNvSpPr>
            <a:spLocks noGrp="1"/>
          </p:cNvSpPr>
          <p:nvPr>
            <p:ph idx="1"/>
          </p:nvPr>
        </p:nvSpPr>
        <p:spPr/>
        <p:txBody>
          <a:bodyPr/>
          <a:lstStyle/>
          <a:p>
            <a:r>
              <a:rPr lang="en-GB" dirty="0"/>
              <a:t>We will return to school at approximately 3.00/3.15pm </a:t>
            </a:r>
          </a:p>
        </p:txBody>
      </p:sp>
    </p:spTree>
    <p:extLst>
      <p:ext uri="{BB962C8B-B14F-4D97-AF65-F5344CB8AC3E}">
        <p14:creationId xmlns:p14="http://schemas.microsoft.com/office/powerpoint/2010/main" val="4198957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SATs Results</a:t>
            </a:r>
          </a:p>
        </p:txBody>
      </p:sp>
      <p:sp>
        <p:nvSpPr>
          <p:cNvPr id="3" name="Content Placeholder 2"/>
          <p:cNvSpPr>
            <a:spLocks noGrp="1"/>
          </p:cNvSpPr>
          <p:nvPr>
            <p:ph idx="1"/>
          </p:nvPr>
        </p:nvSpPr>
        <p:spPr>
          <a:xfrm>
            <a:off x="838200" y="1486260"/>
            <a:ext cx="10515600" cy="4351338"/>
          </a:xfrm>
        </p:spPr>
        <p:txBody>
          <a:bodyPr>
            <a:normAutofit fontScale="77500" lnSpcReduction="20000"/>
          </a:bodyPr>
          <a:lstStyle/>
          <a:p>
            <a:r>
              <a:rPr lang="en-GB" dirty="0"/>
              <a:t>Tests are marked externally. Once marked, the tests will be given the following scores:</a:t>
            </a:r>
          </a:p>
          <a:p>
            <a:r>
              <a:rPr lang="en-GB" dirty="0"/>
              <a:t>A raw score (total number of marks achieved for each paper);</a:t>
            </a:r>
          </a:p>
          <a:p>
            <a:r>
              <a:rPr lang="en-GB" dirty="0"/>
              <a:t>A scaled score;</a:t>
            </a:r>
          </a:p>
          <a:p>
            <a:r>
              <a:rPr lang="en-GB" dirty="0"/>
              <a:t>A judgement on if the National Standard has been met. </a:t>
            </a:r>
          </a:p>
          <a:p>
            <a:pPr marL="0" indent="0">
              <a:buNone/>
            </a:pPr>
            <a:endParaRPr lang="en-GB" dirty="0"/>
          </a:p>
          <a:p>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endParaRPr lang="en-GB" dirty="0"/>
          </a:p>
          <a:p>
            <a:r>
              <a:rPr lang="en-GB" dirty="0"/>
              <a:t>Scaled scores range from 80 to 120. </a:t>
            </a:r>
          </a:p>
          <a:p>
            <a:r>
              <a:rPr lang="en-GB" dirty="0"/>
              <a:t>A scaled score of 100 or more shows the pupil is meeting the National Standard. </a:t>
            </a:r>
          </a:p>
          <a:p>
            <a:r>
              <a:rPr lang="en-GB" dirty="0"/>
              <a:t>A scaled score of 110 shows that the pupil has achieved greater depth at the standard. </a:t>
            </a:r>
          </a:p>
          <a:p>
            <a:endParaRPr lang="en-GB" dirty="0"/>
          </a:p>
        </p:txBody>
      </p:sp>
    </p:spTree>
    <p:extLst>
      <p:ext uri="{BB962C8B-B14F-4D97-AF65-F5344CB8AC3E}">
        <p14:creationId xmlns:p14="http://schemas.microsoft.com/office/powerpoint/2010/main" val="1088140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Grammar, Punctuation and Spelling: Monday 11</a:t>
            </a:r>
            <a:r>
              <a:rPr lang="en-GB" b="1" baseline="30000" dirty="0"/>
              <a:t>th</a:t>
            </a:r>
            <a:r>
              <a:rPr lang="en-GB" b="1" dirty="0"/>
              <a:t> May</a:t>
            </a:r>
          </a:p>
        </p:txBody>
      </p:sp>
      <p:sp>
        <p:nvSpPr>
          <p:cNvPr id="3" name="Content Placeholder 2"/>
          <p:cNvSpPr>
            <a:spLocks noGrp="1"/>
          </p:cNvSpPr>
          <p:nvPr>
            <p:ph idx="1"/>
          </p:nvPr>
        </p:nvSpPr>
        <p:spPr/>
        <p:txBody>
          <a:bodyPr/>
          <a:lstStyle/>
          <a:p>
            <a:r>
              <a:rPr lang="en-GB" dirty="0"/>
              <a:t>Grammar, punctuation and spelling consists of two papers.</a:t>
            </a:r>
          </a:p>
          <a:p>
            <a:endParaRPr lang="en-GB" dirty="0"/>
          </a:p>
          <a:p>
            <a:r>
              <a:rPr lang="en-GB" dirty="0"/>
              <a:t>Paper 1 focuses on all three elements (grammar, punctuation and spelling or GPS). The paper lasts for 45 minutes. </a:t>
            </a:r>
          </a:p>
          <a:p>
            <a:endParaRPr lang="en-GB" dirty="0"/>
          </a:p>
          <a:p>
            <a:r>
              <a:rPr lang="en-GB" dirty="0"/>
              <a:t>Paper 2 consists of a spelling test only. It should take approximately 15 minutes, although this is not a set amount of time (pupils should be given as much time as they need to complete the test).</a:t>
            </a:r>
          </a:p>
          <a:p>
            <a:endParaRPr lang="en-GB" dirty="0"/>
          </a:p>
        </p:txBody>
      </p:sp>
    </p:spTree>
    <p:extLst>
      <p:ext uri="{BB962C8B-B14F-4D97-AF65-F5344CB8AC3E}">
        <p14:creationId xmlns:p14="http://schemas.microsoft.com/office/powerpoint/2010/main" val="3741529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SPAG </a:t>
            </a:r>
          </a:p>
        </p:txBody>
      </p:sp>
      <p:sp>
        <p:nvSpPr>
          <p:cNvPr id="3" name="Content Placeholder 2"/>
          <p:cNvSpPr>
            <a:spLocks noGrp="1"/>
          </p:cNvSpPr>
          <p:nvPr>
            <p:ph idx="1"/>
          </p:nvPr>
        </p:nvSpPr>
        <p:spPr/>
        <p:txBody>
          <a:bodyPr>
            <a:normAutofit fontScale="92500" lnSpcReduction="20000"/>
          </a:bodyPr>
          <a:lstStyle/>
          <a:p>
            <a:r>
              <a:rPr lang="en-GB" dirty="0"/>
              <a:t>This test focuses on:</a:t>
            </a:r>
          </a:p>
          <a:p>
            <a:r>
              <a:rPr lang="en-GB" dirty="0"/>
              <a:t>Grammatical terms/ word classes;</a:t>
            </a:r>
          </a:p>
          <a:p>
            <a:r>
              <a:rPr lang="en-GB" dirty="0"/>
              <a:t>Functions of sentences;</a:t>
            </a:r>
          </a:p>
          <a:p>
            <a:r>
              <a:rPr lang="en-GB" dirty="0"/>
              <a:t>Combining words, phrases and clauses;</a:t>
            </a:r>
          </a:p>
          <a:p>
            <a:r>
              <a:rPr lang="en-GB" dirty="0"/>
              <a:t>Verb forms, tenses and consistency;</a:t>
            </a:r>
          </a:p>
          <a:p>
            <a:r>
              <a:rPr lang="en-GB" dirty="0"/>
              <a:t>Punctuation;</a:t>
            </a:r>
          </a:p>
          <a:p>
            <a:r>
              <a:rPr lang="en-GB" dirty="0"/>
              <a:t>Vocabulary;</a:t>
            </a:r>
          </a:p>
          <a:p>
            <a:r>
              <a:rPr lang="en-GB" dirty="0"/>
              <a:t>Standard English and formality.</a:t>
            </a:r>
          </a:p>
          <a:p>
            <a:endParaRPr lang="en-GB" dirty="0"/>
          </a:p>
          <a:p>
            <a:r>
              <a:rPr lang="en-GB" dirty="0"/>
              <a:t>This test requires a range of answer types but does not require longer formal answers. </a:t>
            </a:r>
          </a:p>
          <a:p>
            <a:endParaRPr lang="en-GB" dirty="0"/>
          </a:p>
        </p:txBody>
      </p:sp>
    </p:spTree>
    <p:extLst>
      <p:ext uri="{BB962C8B-B14F-4D97-AF65-F5344CB8AC3E}">
        <p14:creationId xmlns:p14="http://schemas.microsoft.com/office/powerpoint/2010/main" val="2066080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406055" y="463839"/>
            <a:ext cx="11333489" cy="4768037"/>
          </a:xfrm>
          <a:prstGeom prst="rect">
            <a:avLst/>
          </a:prstGeom>
        </p:spPr>
      </p:pic>
    </p:spTree>
    <p:extLst>
      <p:ext uri="{BB962C8B-B14F-4D97-AF65-F5344CB8AC3E}">
        <p14:creationId xmlns:p14="http://schemas.microsoft.com/office/powerpoint/2010/main" val="1664036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54309" y="461913"/>
            <a:ext cx="10874673" cy="4724922"/>
          </a:xfrm>
          <a:prstGeom prst="rect">
            <a:avLst/>
          </a:prstGeom>
        </p:spPr>
      </p:pic>
    </p:spTree>
    <p:extLst>
      <p:ext uri="{BB962C8B-B14F-4D97-AF65-F5344CB8AC3E}">
        <p14:creationId xmlns:p14="http://schemas.microsoft.com/office/powerpoint/2010/main" val="569487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SPAG: In Class</a:t>
            </a:r>
          </a:p>
        </p:txBody>
      </p:sp>
      <p:sp>
        <p:nvSpPr>
          <p:cNvPr id="3" name="Content Placeholder 2"/>
          <p:cNvSpPr>
            <a:spLocks noGrp="1"/>
          </p:cNvSpPr>
          <p:nvPr>
            <p:ph idx="1"/>
          </p:nvPr>
        </p:nvSpPr>
        <p:spPr>
          <a:xfrm>
            <a:off x="838200" y="1825625"/>
            <a:ext cx="5385619" cy="4351338"/>
          </a:xfrm>
        </p:spPr>
        <p:txBody>
          <a:bodyPr>
            <a:normAutofit fontScale="92500"/>
          </a:bodyPr>
          <a:lstStyle/>
          <a:p>
            <a:r>
              <a:rPr lang="en-GB" dirty="0"/>
              <a:t>We are revising our SPAG knowledge with SATs boot camp. </a:t>
            </a:r>
          </a:p>
          <a:p>
            <a:pPr marL="0" indent="0">
              <a:buNone/>
            </a:pPr>
            <a:endParaRPr lang="en-GB" dirty="0"/>
          </a:p>
          <a:p>
            <a:r>
              <a:rPr lang="en-GB" dirty="0"/>
              <a:t>We have two SPAG sessions and one spelling session weekly to revise key grammar and spelling rules. </a:t>
            </a:r>
          </a:p>
          <a:p>
            <a:endParaRPr lang="en-GB" dirty="0"/>
          </a:p>
          <a:p>
            <a:r>
              <a:rPr lang="en-GB" dirty="0"/>
              <a:t>Children are learning test technique as part of these sessions. </a:t>
            </a:r>
          </a:p>
        </p:txBody>
      </p:sp>
      <p:pic>
        <p:nvPicPr>
          <p:cNvPr id="3074" name="Picture 2" descr="KS2 English Grammar Papers - URBrainy.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6581" y="1352370"/>
            <a:ext cx="3142441" cy="4438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211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956</TotalTime>
  <Words>1738</Words>
  <Application>Microsoft Office PowerPoint</Application>
  <PresentationFormat>Widescreen</PresentationFormat>
  <Paragraphs>154</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Nunito</vt:lpstr>
      <vt:lpstr>Office Theme</vt:lpstr>
      <vt:lpstr>SATs 2026 </vt:lpstr>
      <vt:lpstr>What are the SATs?</vt:lpstr>
      <vt:lpstr>How the SATs are administered </vt:lpstr>
      <vt:lpstr>SATs Results</vt:lpstr>
      <vt:lpstr>Grammar, Punctuation and Spelling: Monday 11th May</vt:lpstr>
      <vt:lpstr>SPAG </vt:lpstr>
      <vt:lpstr>PowerPoint Presentation</vt:lpstr>
      <vt:lpstr>PowerPoint Presentation</vt:lpstr>
      <vt:lpstr>SPAG: In Class</vt:lpstr>
      <vt:lpstr>SPAG: At Home</vt:lpstr>
      <vt:lpstr>Reading: Tuesday 12th May </vt:lpstr>
      <vt:lpstr>PowerPoint Presentation</vt:lpstr>
      <vt:lpstr>PowerPoint Presentation</vt:lpstr>
      <vt:lpstr>PowerPoint Presentation</vt:lpstr>
      <vt:lpstr>Reading: In Class</vt:lpstr>
      <vt:lpstr>Reading: At Home</vt:lpstr>
      <vt:lpstr>Reading: At Home</vt:lpstr>
      <vt:lpstr>Maths: Wednesday 13th May and Thursday 14th May</vt:lpstr>
      <vt:lpstr>PowerPoint Presentation</vt:lpstr>
      <vt:lpstr>PowerPoint Presentation</vt:lpstr>
      <vt:lpstr>PowerPoint Presentation</vt:lpstr>
      <vt:lpstr>Maths Papers 2 and 3 (Reasoning)</vt:lpstr>
      <vt:lpstr>PowerPoint Presentation</vt:lpstr>
      <vt:lpstr>PowerPoint Presentation</vt:lpstr>
      <vt:lpstr>PowerPoint Presentation</vt:lpstr>
      <vt:lpstr>Maths: In Class</vt:lpstr>
      <vt:lpstr>Maths: At Home</vt:lpstr>
      <vt:lpstr>Supporting your child</vt:lpstr>
      <vt:lpstr>Things to remember about SATs</vt:lpstr>
      <vt:lpstr>Robin Wood </vt:lpstr>
      <vt:lpstr>PowerPoint Presentation</vt:lpstr>
      <vt:lpstr>Kit List </vt:lpstr>
      <vt:lpstr>PowerPoint Presentation</vt:lpstr>
      <vt:lpstr>Wednesday 4th February </vt:lpstr>
      <vt:lpstr>Friday 6th February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SATs Meeting</dc:title>
  <dc:creator>h.orme@outlook.com</dc:creator>
  <cp:lastModifiedBy>H Orme</cp:lastModifiedBy>
  <cp:revision>58</cp:revision>
  <cp:lastPrinted>2026-01-08T11:50:52Z</cp:lastPrinted>
  <dcterms:created xsi:type="dcterms:W3CDTF">2025-01-19T12:48:09Z</dcterms:created>
  <dcterms:modified xsi:type="dcterms:W3CDTF">2026-01-08T11:50:53Z</dcterms:modified>
</cp:coreProperties>
</file>