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85" r:id="rId4"/>
    <p:sldId id="270" r:id="rId5"/>
    <p:sldId id="261" r:id="rId6"/>
    <p:sldId id="258" r:id="rId7"/>
    <p:sldId id="287" r:id="rId8"/>
    <p:sldId id="269" r:id="rId9"/>
    <p:sldId id="288" r:id="rId10"/>
    <p:sldId id="259" r:id="rId11"/>
    <p:sldId id="271" r:id="rId12"/>
    <p:sldId id="267" r:id="rId13"/>
    <p:sldId id="262" r:id="rId14"/>
    <p:sldId id="265" r:id="rId15"/>
    <p:sldId id="289" r:id="rId16"/>
    <p:sldId id="280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5" autoAdjust="0"/>
    <p:restoredTop sz="86470" autoAdjust="0"/>
  </p:normalViewPr>
  <p:slideViewPr>
    <p:cSldViewPr>
      <p:cViewPr varScale="1">
        <p:scale>
          <a:sx n="62" d="100"/>
          <a:sy n="62" d="100"/>
        </p:scale>
        <p:origin x="10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04C1-C47B-48D0-942E-C2F63CC12FFB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A605D-49E9-486D-9F5A-AB8F121CB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605D-49E9-486D-9F5A-AB8F121CB4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9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605D-49E9-486D-9F5A-AB8F121CB4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89647-752C-4D62-B22F-268690CCA740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gton-st-oswalds.lancs.sch.uk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mestables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ongton-st-oswalds.lancs.sch.uk/page/safeguarding/122783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docstoccdn.com/thumb/orig/6185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338" y="2852936"/>
            <a:ext cx="7200800" cy="1944216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itchFamily="66" charset="0"/>
              </a:rPr>
            </a:br>
            <a:r>
              <a:rPr lang="en-GB" sz="8800" dirty="0">
                <a:latin typeface="Avenir Next LT Pro" panose="020B0504020202020204" pitchFamily="34" charset="0"/>
              </a:rPr>
              <a:t>Welcome to Year 4</a:t>
            </a:r>
            <a:endParaRPr lang="en-US" sz="8800" dirty="0">
              <a:latin typeface="Avenir Next LT Pro" panose="020B05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522" y="4628228"/>
            <a:ext cx="7535114" cy="2160240"/>
          </a:xfrm>
        </p:spPr>
        <p:txBody>
          <a:bodyPr>
            <a:noAutofit/>
          </a:bodyPr>
          <a:lstStyle/>
          <a:p>
            <a:endParaRPr lang="en-GB" sz="48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r>
              <a:rPr lang="en-GB" sz="3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Mrs Tipping       Miss Whiting</a:t>
            </a:r>
          </a:p>
          <a:p>
            <a:r>
              <a:rPr lang="en-GB" sz="3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Mrs Mulgrew   Miss Wiggins</a:t>
            </a:r>
            <a:endParaRPr lang="en-US" sz="36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3" y="-26572"/>
            <a:ext cx="3998368" cy="5191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RE </a:t>
            </a:r>
            <a:br>
              <a:rPr lang="en-US" b="1" dirty="0">
                <a:latin typeface="Avenir Next LT Pro" panose="020B0504020202020204" pitchFamily="34" charset="0"/>
              </a:rPr>
            </a:br>
            <a:r>
              <a:rPr lang="en-US" sz="3100" b="1" dirty="0">
                <a:latin typeface="Avenir Next LT Pro" panose="020B0504020202020204" pitchFamily="34" charset="0"/>
              </a:rPr>
              <a:t>To Know You More Clearly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556792"/>
            <a:ext cx="8229600" cy="51571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800" b="1" dirty="0">
                <a:latin typeface="Avenir Next LT Pro" panose="020B0504020202020204" pitchFamily="34" charset="0"/>
              </a:rPr>
              <a:t>Autumn Term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Creation and Covenant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Prophecy and Promise</a:t>
            </a:r>
          </a:p>
          <a:p>
            <a:pPr marL="0" indent="0" algn="ctr">
              <a:buNone/>
            </a:pPr>
            <a:endParaRPr lang="en-GB" sz="2800" dirty="0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latin typeface="Avenir Next LT Pro" panose="020B0504020202020204" pitchFamily="34" charset="0"/>
              </a:rPr>
              <a:t>Spring Term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Galilee to Jerusalem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Desert Garden</a:t>
            </a:r>
          </a:p>
          <a:p>
            <a:pPr algn="ctr">
              <a:buFont typeface="Courier New" panose="02070309020205020404" pitchFamily="49" charset="0"/>
              <a:buChar char="o"/>
            </a:pPr>
            <a:endParaRPr lang="en-GB" sz="2800" dirty="0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latin typeface="Avenir Next LT Pro" panose="020B0504020202020204" pitchFamily="34" charset="0"/>
              </a:rPr>
              <a:t>Summer Term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To the Ends of the Earth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Dialogue and Encounter</a:t>
            </a:r>
          </a:p>
          <a:p>
            <a:pPr marL="0" indent="0" algn="r">
              <a:buNone/>
            </a:pPr>
            <a:endParaRPr lang="en-US" sz="2800" dirty="0"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ng child playing hopscotch">
            <a:extLst>
              <a:ext uri="{FF2B5EF4-FFF2-40B4-BE49-F238E27FC236}">
                <a16:creationId xmlns:a16="http://schemas.microsoft.com/office/drawing/2014/main" id="{FE6B86E8-D42F-4D00-84C5-AABA70C58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42" y="238336"/>
            <a:ext cx="2952189" cy="234887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-1620688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venir Next LT Pro" panose="020B0504020202020204" pitchFamily="34" charset="0"/>
              </a:rPr>
              <a:t>Daily Routines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29021"/>
            <a:ext cx="8579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venir Next LT Pro" panose="020B0504020202020204" pitchFamily="34" charset="0"/>
              </a:rPr>
              <a:t>A warm, waterproof coat should</a:t>
            </a:r>
          </a:p>
          <a:p>
            <a:r>
              <a:rPr lang="en-GB" sz="2400" dirty="0">
                <a:latin typeface="Avenir Next LT Pro" panose="020B0504020202020204" pitchFamily="34" charset="0"/>
              </a:rPr>
              <a:t>   be brought into school every day.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venir Next LT Pro" panose="020B0504020202020204" pitchFamily="34" charset="0"/>
              </a:rPr>
              <a:t>Water bottle with a sports top.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venir Next LT Pro" panose="020B0504020202020204" pitchFamily="34" charset="0"/>
              </a:rPr>
              <a:t>Fruit.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venir Next LT Pro" panose="020B0504020202020204" pitchFamily="34" charset="0"/>
              </a:rPr>
              <a:t>Your child should bring their reading book into school every day.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venir Next LT Pro" panose="020B0504020202020204" pitchFamily="34" charset="0"/>
              </a:rPr>
              <a:t>Packed lunch (if not having a school dinner) which includes a drink.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venir Next LT Pro" panose="020B0504020202020204" pitchFamily="34" charset="0"/>
              </a:rPr>
              <a:t>PE kit should be kept in school. They will be sent home at half term for washing.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venir Next LT Pro" panose="020B0504020202020204" pitchFamily="34" charset="0"/>
              </a:rPr>
              <a:t>Please make sure your child’s name is on all their property!</a:t>
            </a:r>
          </a:p>
        </p:txBody>
      </p:sp>
    </p:spTree>
    <p:extLst>
      <p:ext uri="{BB962C8B-B14F-4D97-AF65-F5344CB8AC3E}">
        <p14:creationId xmlns:p14="http://schemas.microsoft.com/office/powerpoint/2010/main" val="413841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74" y="4688994"/>
            <a:ext cx="2990825" cy="2155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137" y="119623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Next LT Pro" panose="020B0504020202020204" pitchFamily="34" charset="0"/>
              </a:rPr>
              <a:t>Weekly blog and Home Practice</a:t>
            </a:r>
            <a:endParaRPr lang="en-US" sz="3600" b="1" dirty="0"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6792"/>
            <a:ext cx="8915399" cy="45693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A weekly blog will be uploaded to the school website on a Friday afternoon.  This can be found under ‘Classes’, ‘Year 4’, ‘Blog items’.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The blog will give a brief summary of some of the learning during the week and may include some photos.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Home Practice can also be found on the Year 4 Blog.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 </a:t>
            </a:r>
            <a:r>
              <a:rPr lang="en-GB" sz="2800" dirty="0">
                <a:latin typeface="Avenir Next LT Pro" panose="020B0504020202020204" pitchFamily="34" charset="0"/>
                <a:hlinkClick r:id="rId3"/>
              </a:rPr>
              <a:t>St Oswald’s webpage</a:t>
            </a:r>
            <a:endParaRPr lang="en-GB" sz="2800" dirty="0">
              <a:latin typeface="Avenir Next LT Pro" panose="020B05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sz="28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8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800" dirty="0"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4" y="1"/>
            <a:ext cx="6964268" cy="206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277889"/>
            <a:ext cx="8229600" cy="1143000"/>
          </a:xfrm>
        </p:spPr>
        <p:txBody>
          <a:bodyPr/>
          <a:lstStyle/>
          <a:p>
            <a:r>
              <a:rPr lang="en-GB" b="1" dirty="0">
                <a:latin typeface="Avenir Next LT Pro" panose="020B0504020202020204" pitchFamily="34" charset="0"/>
              </a:rPr>
              <a:t>Home Practice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2066528"/>
            <a:ext cx="871296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>
                <a:latin typeface="Avenir Next LT Pro" panose="020B0504020202020204" pitchFamily="34" charset="0"/>
              </a:rPr>
              <a:t>Home Practice will usually comprise:</a:t>
            </a:r>
          </a:p>
          <a:p>
            <a:pPr>
              <a:buFont typeface="Courier New" pitchFamily="49" charset="0"/>
              <a:buChar char="o"/>
            </a:pPr>
            <a:r>
              <a:rPr lang="en-GB" sz="2600" dirty="0">
                <a:latin typeface="Avenir Next LT Pro" panose="020B0504020202020204" pitchFamily="34" charset="0"/>
              </a:rPr>
              <a:t>Reading (20 minutes every night).</a:t>
            </a:r>
          </a:p>
          <a:p>
            <a:pPr>
              <a:buFont typeface="Courier New" pitchFamily="49" charset="0"/>
              <a:buChar char="o"/>
            </a:pPr>
            <a:r>
              <a:rPr lang="en-GB" sz="2600" dirty="0">
                <a:latin typeface="Avenir Next LT Pro" panose="020B0504020202020204" pitchFamily="34" charset="0"/>
              </a:rPr>
              <a:t>A list of the weekly spellings.</a:t>
            </a:r>
          </a:p>
          <a:p>
            <a:pPr>
              <a:buFont typeface="Courier New" pitchFamily="49" charset="0"/>
              <a:buChar char="o"/>
            </a:pPr>
            <a:r>
              <a:rPr lang="en-GB" sz="2600" dirty="0">
                <a:latin typeface="Avenir Next LT Pro" panose="020B0504020202020204" pitchFamily="34" charset="0"/>
              </a:rPr>
              <a:t>Times tables practice – children have a Times Tables Rockstars login and they child should know their individual target</a:t>
            </a:r>
          </a:p>
          <a:p>
            <a:pPr>
              <a:buFont typeface="Courier New" pitchFamily="49" charset="0"/>
              <a:buChar char="o"/>
            </a:pPr>
            <a:r>
              <a:rPr lang="en-GB" sz="2600" dirty="0">
                <a:latin typeface="Avenir Next LT Pro" panose="020B0504020202020204" pitchFamily="34" charset="0"/>
                <a:hlinkClick r:id="rId3"/>
              </a:rPr>
              <a:t>https://www.topmarks.co.uk/maths-games/hit-the-button</a:t>
            </a:r>
            <a:r>
              <a:rPr lang="en-GB" sz="2600" dirty="0">
                <a:latin typeface="Avenir Next LT Pro" panose="020B0504020202020204" pitchFamily="34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GB" sz="2600" dirty="0">
                <a:latin typeface="Avenir Next LT Pro" panose="020B0504020202020204" pitchFamily="34" charset="0"/>
                <a:hlinkClick r:id="rId4"/>
              </a:rPr>
              <a:t>https://www.timestables.co.uk/</a:t>
            </a:r>
            <a:r>
              <a:rPr lang="en-GB" sz="2600" dirty="0">
                <a:latin typeface="Avenir Next LT Pro" panose="020B0504020202020204" pitchFamily="34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GB" sz="2600" dirty="0">
                <a:latin typeface="Avenir Next LT Pro" panose="020B0504020202020204" pitchFamily="34" charset="0"/>
              </a:rPr>
              <a:t>Counting practice</a:t>
            </a:r>
          </a:p>
          <a:p>
            <a:pPr>
              <a:buFont typeface="Courier New" pitchFamily="49" charset="0"/>
              <a:buChar char="o"/>
            </a:pPr>
            <a:r>
              <a:rPr lang="en-GB" sz="2600" dirty="0">
                <a:latin typeface="Avenir Next LT Pro" panose="020B0504020202020204" pitchFamily="34" charset="0"/>
              </a:rPr>
              <a:t>A maths challenge set on </a:t>
            </a:r>
            <a:r>
              <a:rPr lang="en-GB" sz="2600" dirty="0" err="1">
                <a:latin typeface="Avenir Next LT Pro" panose="020B0504020202020204" pitchFamily="34" charset="0"/>
              </a:rPr>
              <a:t>Sumdog</a:t>
            </a:r>
            <a:r>
              <a:rPr lang="en-GB" sz="2600" dirty="0">
                <a:latin typeface="Avenir Next LT Pro" panose="020B0504020202020204" pitchFamily="34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GB" sz="2600" dirty="0">
                <a:latin typeface="Avenir Next LT Pro" panose="020B0504020202020204" pitchFamily="34" charset="0"/>
              </a:rPr>
              <a:t>A spelling challenge set on </a:t>
            </a:r>
            <a:r>
              <a:rPr lang="en-GB" sz="2600" dirty="0" err="1">
                <a:latin typeface="Avenir Next LT Pro" panose="020B0504020202020204" pitchFamily="34" charset="0"/>
              </a:rPr>
              <a:t>Sumdog</a:t>
            </a:r>
            <a:r>
              <a:rPr lang="en-GB" sz="2600" dirty="0">
                <a:latin typeface="Avenir Next LT Pro" panose="020B0504020202020204" pitchFamily="34" charset="0"/>
              </a:rPr>
              <a:t> (related to the weekly spellings).</a:t>
            </a:r>
          </a:p>
          <a:p>
            <a:pPr>
              <a:buNone/>
            </a:pPr>
            <a:endParaRPr lang="en-US" sz="2800" dirty="0"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63499"/>
            <a:ext cx="8229600" cy="1143000"/>
          </a:xfrm>
        </p:spPr>
        <p:txBody>
          <a:bodyPr/>
          <a:lstStyle/>
          <a:p>
            <a:r>
              <a:rPr lang="en-GB" b="1" dirty="0">
                <a:latin typeface="Avenir Next LT Pro" panose="020B0504020202020204" pitchFamily="34" charset="0"/>
              </a:rPr>
              <a:t>Behaviour Expectations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64" y="1244452"/>
            <a:ext cx="5260532" cy="5040560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Pupils are expected to follow the class rules at all times and the Golden Rules of the school.</a:t>
            </a:r>
          </a:p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Rewards</a:t>
            </a:r>
          </a:p>
          <a:p>
            <a:pPr lvl="2"/>
            <a:r>
              <a:rPr lang="en-GB" sz="2800" dirty="0">
                <a:latin typeface="Avenir Next LT Pro" panose="020B0504020202020204" pitchFamily="34" charset="0"/>
              </a:rPr>
              <a:t>House points</a:t>
            </a:r>
          </a:p>
          <a:p>
            <a:pPr lvl="2"/>
            <a:r>
              <a:rPr lang="en-GB" sz="2800" dirty="0">
                <a:latin typeface="Avenir Next LT Pro" panose="020B0504020202020204" pitchFamily="34" charset="0"/>
              </a:rPr>
              <a:t>Table points</a:t>
            </a:r>
          </a:p>
          <a:p>
            <a:pPr lvl="2"/>
            <a:r>
              <a:rPr lang="en-GB" sz="2800" dirty="0">
                <a:latin typeface="Avenir Next LT Pro" panose="020B0504020202020204" pitchFamily="34" charset="0"/>
              </a:rPr>
              <a:t>Class rules</a:t>
            </a:r>
          </a:p>
          <a:p>
            <a:pPr lvl="2"/>
            <a:r>
              <a:rPr lang="en-GB" sz="2800" dirty="0">
                <a:latin typeface="Avenir Next LT Pro" panose="020B0504020202020204" pitchFamily="34" charset="0"/>
              </a:rPr>
              <a:t>Stickers</a:t>
            </a:r>
          </a:p>
          <a:p>
            <a:pPr lvl="2"/>
            <a:r>
              <a:rPr lang="en-GB" sz="2800" dirty="0">
                <a:latin typeface="Avenir Next LT Pro" panose="020B0504020202020204" pitchFamily="34" charset="0"/>
              </a:rPr>
              <a:t>Golden Assembly</a:t>
            </a:r>
          </a:p>
          <a:p>
            <a:pPr lvl="2"/>
            <a:r>
              <a:rPr lang="en-GB" sz="2800" dirty="0">
                <a:latin typeface="Avenir Next LT Pro" panose="020B0504020202020204" pitchFamily="34" charset="0"/>
              </a:rPr>
              <a:t>Gold / double gold / triple gold / quadruple gold</a:t>
            </a:r>
          </a:p>
          <a:p>
            <a:pPr lvl="2"/>
            <a:r>
              <a:rPr lang="en-GB" sz="2800" dirty="0">
                <a:latin typeface="Avenir Next LT Pro" panose="020B0504020202020204" pitchFamily="34" charset="0"/>
              </a:rPr>
              <a:t>Star cushion / Golden cushion</a:t>
            </a:r>
          </a:p>
          <a:p>
            <a:pPr marL="914400" lvl="2" indent="0">
              <a:buNone/>
            </a:pPr>
            <a:endParaRPr lang="en-GB" sz="2800" dirty="0">
              <a:latin typeface="Kristen ITC" panose="03050502040202030202" pitchFamily="66" charset="0"/>
            </a:endParaRPr>
          </a:p>
          <a:p>
            <a:pPr lvl="2"/>
            <a:endParaRPr lang="en-GB" sz="2800" dirty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3499"/>
            <a:ext cx="1732140" cy="1553152"/>
          </a:xfrm>
          <a:prstGeom prst="rect">
            <a:avLst/>
          </a:prstGeom>
        </p:spPr>
      </p:pic>
      <p:pic>
        <p:nvPicPr>
          <p:cNvPr id="4" name="Picture 2" descr="http://www.craylands.kent.sch.uk/UserFiles/image/golden%20rules.jpg">
            <a:extLst>
              <a:ext uri="{FF2B5EF4-FFF2-40B4-BE49-F238E27FC236}">
                <a16:creationId xmlns:a16="http://schemas.microsoft.com/office/drawing/2014/main" id="{51D64919-E641-8E66-E0A2-CCBE1F98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884" y="1716651"/>
            <a:ext cx="374441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956" y="980728"/>
            <a:ext cx="8974044" cy="427363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venir Next LT Pro" panose="020B0504020202020204" pitchFamily="34" charset="0"/>
              </a:rPr>
              <a:t>Our Online safety curriculum is taught throughout the year alongside our PSHE Curriculum.</a:t>
            </a:r>
          </a:p>
          <a:p>
            <a:r>
              <a:rPr lang="en-GB" sz="2000" dirty="0">
                <a:solidFill>
                  <a:schemeClr val="tx1"/>
                </a:solidFill>
                <a:latin typeface="Avenir Next LT Pro" panose="020B0504020202020204" pitchFamily="34" charset="0"/>
              </a:rPr>
              <a:t> We teach the children safe online behaviours in these areas.</a:t>
            </a:r>
          </a:p>
          <a:p>
            <a:endParaRPr lang="en-GB" sz="13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25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3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endParaRPr lang="en-GB" sz="13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We also teach the children how to behave when online.This includes when gaming or when engaging in social media (most platforms are not suitable for primary aged children).</a:t>
            </a:r>
          </a:p>
          <a:p>
            <a:endParaRPr lang="en-GB" sz="18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School and home have a joint responsibility to safeguard your children against all online harm. </a:t>
            </a:r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  <a:hlinkClick r:id="rId2"/>
              </a:rPr>
              <a:t>See our parental controls guidance on our Safeguarding page.</a:t>
            </a:r>
            <a:endParaRPr lang="en-GB" sz="18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endParaRPr lang="en-GB" sz="18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Our online safety updates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venir Next LT Pro" panose="020B0504020202020204" pitchFamily="34" charset="0"/>
              </a:rPr>
              <a:t>and guides will keep you updated on how you can keep your home a safe space when it comes to letting your children access the internet.</a:t>
            </a: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825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5612F7-CFC7-1129-09D6-7D1DCC9B3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07" y="2123728"/>
            <a:ext cx="5913741" cy="17062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4FB07C8-B6F6-43AC-A800-C75963A8A4C2}"/>
              </a:ext>
            </a:extLst>
          </p:cNvPr>
          <p:cNvSpPr txBox="1">
            <a:spLocks/>
          </p:cNvSpPr>
          <p:nvPr/>
        </p:nvSpPr>
        <p:spPr>
          <a:xfrm>
            <a:off x="685800" y="47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venir Next LT Pro" panose="020B0504020202020204" pitchFamily="34" charset="0"/>
              </a:rPr>
              <a:t>Safeguarding – Online Safety</a:t>
            </a:r>
            <a:endParaRPr lang="en-US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3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6948264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Avenir Next LT Pro" panose="020B0504020202020204" pitchFamily="34" charset="0"/>
              </a:rPr>
              <a:t>Safeguarding Routines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35606"/>
            <a:ext cx="5328592" cy="4369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Please ensure you have completed the End of Day form.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Collect and Go is in operation at the end of the day. Children should be collected from the playground.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Children should not be asked to wait in the car park.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If there is an emergency or a problem at collection time, please ring the school as soon as possible and then we are aware of it - we will keep your child until you arrive.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C688D-1DF9-4C5C-97F4-7C42D8549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8" r="27326"/>
          <a:stretch/>
        </p:blipFill>
        <p:spPr>
          <a:xfrm>
            <a:off x="5358393" y="1052736"/>
            <a:ext cx="3785607" cy="580526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506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2" b="909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9398" y="40431"/>
            <a:ext cx="4964858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Avenir Next LT Pro" panose="020B0504020202020204" pitchFamily="34" charset="0"/>
                <a:ea typeface="+mj-ea"/>
                <a:cs typeface="+mj-cs"/>
              </a:rPr>
              <a:t>And Finally...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63" y="980728"/>
            <a:ext cx="5398329" cy="4265973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600" dirty="0">
                <a:latin typeface="Avenir Next LT Pro" panose="020B0504020202020204" pitchFamily="34" charset="0"/>
              </a:rPr>
              <a:t>Please ensure your child’s medication is in school.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latin typeface="Avenir Next LT Pro" panose="020B0504020202020204" pitchFamily="34" charset="0"/>
              </a:rPr>
              <a:t>Thank you for your support. 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latin typeface="Avenir Next LT Pro" panose="020B0504020202020204" pitchFamily="34" charset="0"/>
              </a:rPr>
              <a:t>We hope that together we can encourage the children in Year 4 to carry out everything they do to the best of their ability and do their very best in all aspects of school life.  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latin typeface="Avenir Next LT Pro" panose="020B0504020202020204" pitchFamily="34" charset="0"/>
              </a:rPr>
              <a:t>Should you </a:t>
            </a:r>
            <a:r>
              <a:rPr lang="en-US" sz="2600">
                <a:latin typeface="Avenir Next LT Pro" panose="020B0504020202020204" pitchFamily="34" charset="0"/>
              </a:rPr>
              <a:t>have queries, </a:t>
            </a:r>
            <a:r>
              <a:rPr lang="en-US" sz="2600" dirty="0">
                <a:latin typeface="Avenir Next LT Pro" panose="020B0504020202020204" pitchFamily="34" charset="0"/>
              </a:rPr>
              <a:t>please contact school by email or telephone and we will get back to you as soon as we are able.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hmag.com/wp-content/uploads/2015/02/School-Supplies-Educ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" y="0"/>
            <a:ext cx="91448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86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latin typeface="Avenir Next LT Pro" panose="020B0504020202020204" pitchFamily="34" charset="0"/>
              </a:rPr>
              <a:t>Vision for the </a:t>
            </a:r>
            <a:br>
              <a:rPr lang="en-GB" sz="3600" b="1" dirty="0">
                <a:latin typeface="Avenir Next LT Pro" panose="020B0504020202020204" pitchFamily="34" charset="0"/>
              </a:rPr>
            </a:br>
            <a:r>
              <a:rPr lang="en-GB" sz="3600" b="1" dirty="0">
                <a:latin typeface="Avenir Next LT Pro" panose="020B0504020202020204" pitchFamily="34" charset="0"/>
              </a:rPr>
              <a:t>year</a:t>
            </a:r>
            <a:endParaRPr lang="en-US" sz="3600" b="1" dirty="0"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1" y="213285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dirty="0">
                <a:latin typeface="Avenir Next LT Pro" panose="020B0504020202020204" pitchFamily="34" charset="0"/>
              </a:rPr>
              <a:t>For each child to:</a:t>
            </a:r>
          </a:p>
          <a:p>
            <a:pPr marL="0" indent="0">
              <a:buNone/>
            </a:pPr>
            <a:endParaRPr lang="en-GB" sz="28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achieve the very best that </a:t>
            </a:r>
            <a:br>
              <a:rPr lang="en-GB" sz="2800" dirty="0">
                <a:latin typeface="Avenir Next LT Pro" panose="020B0504020202020204" pitchFamily="34" charset="0"/>
              </a:rPr>
            </a:br>
            <a:r>
              <a:rPr lang="en-GB" sz="2800" dirty="0">
                <a:latin typeface="Avenir Next LT Pro" panose="020B0504020202020204" pitchFamily="34" charset="0"/>
              </a:rPr>
              <a:t>they can.</a:t>
            </a:r>
          </a:p>
          <a:p>
            <a:pPr>
              <a:buFont typeface="Courier New" pitchFamily="49" charset="0"/>
              <a:buChar char="o"/>
            </a:pPr>
            <a:endParaRPr lang="en-GB" sz="28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become independent and </a:t>
            </a:r>
          </a:p>
          <a:p>
            <a:pPr marL="0" indent="0">
              <a:buNone/>
            </a:pPr>
            <a:r>
              <a:rPr lang="en-GB" sz="2800" dirty="0">
                <a:latin typeface="Avenir Next LT Pro" panose="020B0504020202020204" pitchFamily="34" charset="0"/>
              </a:rPr>
              <a:t>confident learners.</a:t>
            </a:r>
          </a:p>
          <a:p>
            <a:pPr>
              <a:buFont typeface="Courier New" pitchFamily="49" charset="0"/>
              <a:buChar char="o"/>
            </a:pPr>
            <a:endParaRPr lang="en-GB" sz="2800" dirty="0">
              <a:latin typeface="Kristen ITC" panose="03050502040202030202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Avenir Next LT Pro" panose="020B0504020202020204" pitchFamily="34" charset="0"/>
              </a:rPr>
              <a:t>enjoy their learning.</a:t>
            </a:r>
          </a:p>
          <a:p>
            <a:pPr marL="0" indent="0">
              <a:buNone/>
            </a:pPr>
            <a:endParaRPr lang="en-GB" sz="2800" dirty="0">
              <a:latin typeface="Kristen ITC" panose="03050502040202030202" pitchFamily="66" charset="0"/>
            </a:endParaRPr>
          </a:p>
          <a:p>
            <a:pPr>
              <a:buFont typeface="Courier New" pitchFamily="49" charset="0"/>
              <a:buChar char="o"/>
            </a:pPr>
            <a:endParaRPr lang="en-GB" sz="2800" dirty="0">
              <a:latin typeface="Kristen ITC" panose="03050502040202030202" pitchFamily="66" charset="0"/>
            </a:endParaRPr>
          </a:p>
          <a:p>
            <a:pPr>
              <a:buNone/>
            </a:pPr>
            <a:endParaRPr lang="en-US" sz="2800" dirty="0"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ed pencil for education slide">
            <a:extLst>
              <a:ext uri="{FF2B5EF4-FFF2-40B4-BE49-F238E27FC236}">
                <a16:creationId xmlns:a16="http://schemas.microsoft.com/office/drawing/2014/main" id="{06038ACA-A1D6-6A67-E98F-2220CF22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29"/>
            <a:ext cx="9211370" cy="69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DCFB37-891A-FB4D-B067-D7C81B281E5B}"/>
              </a:ext>
            </a:extLst>
          </p:cNvPr>
          <p:cNvSpPr txBox="1"/>
          <p:nvPr/>
        </p:nvSpPr>
        <p:spPr>
          <a:xfrm>
            <a:off x="2771800" y="276728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venir Next LT Pro" panose="020B0504020202020204" pitchFamily="34" charset="0"/>
              </a:rPr>
              <a:t>How we learn in Year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78A37-448F-3D3F-A9BE-9E171ADCF2D0}"/>
              </a:ext>
            </a:extLst>
          </p:cNvPr>
          <p:cNvSpPr txBox="1"/>
          <p:nvPr/>
        </p:nvSpPr>
        <p:spPr>
          <a:xfrm>
            <a:off x="539552" y="422108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venir Next LT Pro" panose="020B0504020202020204" pitchFamily="34" charset="0"/>
              </a:rPr>
              <a:t>Listen attentively</a:t>
            </a:r>
          </a:p>
          <a:p>
            <a:r>
              <a:rPr lang="en-GB" sz="2800" dirty="0">
                <a:latin typeface="Avenir Next LT Pro" panose="020B0504020202020204" pitchFamily="34" charset="0"/>
              </a:rPr>
              <a:t>Share ideas</a:t>
            </a:r>
          </a:p>
          <a:p>
            <a:r>
              <a:rPr lang="en-GB" sz="2800" dirty="0">
                <a:latin typeface="Avenir Next LT Pro" panose="020B0504020202020204" pitchFamily="34" charset="0"/>
              </a:rPr>
              <a:t>Take part in group work</a:t>
            </a:r>
          </a:p>
          <a:p>
            <a:r>
              <a:rPr lang="en-GB" sz="2800" dirty="0">
                <a:latin typeface="Avenir Next LT Pro" panose="020B0504020202020204" pitchFamily="34" charset="0"/>
              </a:rPr>
              <a:t>Complete individual tasks</a:t>
            </a:r>
          </a:p>
          <a:p>
            <a:r>
              <a:rPr lang="en-GB" sz="2800" dirty="0">
                <a:latin typeface="Avenir Next LT Pro" panose="020B0504020202020204" pitchFamily="34" charset="0"/>
              </a:rPr>
              <a:t>Read and carry out research</a:t>
            </a:r>
          </a:p>
          <a:p>
            <a:r>
              <a:rPr lang="en-GB" sz="2800" dirty="0">
                <a:latin typeface="Avenir Next LT Pro" panose="020B0504020202020204" pitchFamily="34" charset="0"/>
              </a:rPr>
              <a:t>Set and achieve own personal targets</a:t>
            </a:r>
          </a:p>
        </p:txBody>
      </p:sp>
    </p:spTree>
    <p:extLst>
      <p:ext uri="{BB962C8B-B14F-4D97-AF65-F5344CB8AC3E}">
        <p14:creationId xmlns:p14="http://schemas.microsoft.com/office/powerpoint/2010/main" val="116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15816" y="116632"/>
            <a:ext cx="916570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latin typeface="Avenir Next LT Pro" panose="020B0504020202020204" pitchFamily="34" charset="0"/>
              </a:rPr>
              <a:t>Year 4 Curriculum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95"/>
            <a:ext cx="2915816" cy="4668931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339752" y="1021404"/>
            <a:ext cx="6804248" cy="5071892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English – Kensuke’s Kingdom 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Maths – Red Rose Mastery Scheme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Science - Living things and their habitats 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History – Romans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Geography – Rivers 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Computing – </a:t>
            </a:r>
            <a:r>
              <a:rPr lang="en-GB" sz="7200" dirty="0" err="1">
                <a:latin typeface="Avenir Next LT Pro" panose="020B0504020202020204" pitchFamily="34" charset="0"/>
              </a:rPr>
              <a:t>Powerpoint</a:t>
            </a:r>
            <a:r>
              <a:rPr lang="en-GB" sz="7200" dirty="0">
                <a:latin typeface="Avenir Next LT Pro" panose="020B0504020202020204" pitchFamily="34" charset="0"/>
              </a:rPr>
              <a:t> /Keynote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Art – storytelling through drawing  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Design and Technology – Electrical product  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PE – Invasion games (netball) 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RE – Creation and Covenant 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PSHE (Personal, Social, Health, Economic Education) </a:t>
            </a:r>
          </a:p>
          <a:p>
            <a:pPr marL="0" indent="0">
              <a:buNone/>
            </a:pPr>
            <a:r>
              <a:rPr lang="en-GB" sz="7200" dirty="0">
                <a:latin typeface="Avenir Next LT Pro" panose="020B0504020202020204" pitchFamily="34" charset="0"/>
              </a:rPr>
              <a:t>      My Happy Mind – Meet your brain</a:t>
            </a:r>
          </a:p>
          <a:p>
            <a:pPr marL="0" indent="0">
              <a:buNone/>
            </a:pPr>
            <a:endParaRPr lang="en-GB" sz="72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Music </a:t>
            </a:r>
            <a:r>
              <a:rPr lang="en-GB" sz="7200">
                <a:latin typeface="Avenir Next LT Pro" panose="020B0504020202020204" pitchFamily="34" charset="0"/>
              </a:rPr>
              <a:t>– Mrs </a:t>
            </a:r>
            <a:r>
              <a:rPr lang="en-GB" sz="7200" dirty="0">
                <a:latin typeface="Avenir Next LT Pro" panose="020B0504020202020204" pitchFamily="34" charset="0"/>
              </a:rPr>
              <a:t>Campbell</a:t>
            </a: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French – Miss Whiting</a:t>
            </a:r>
          </a:p>
          <a:p>
            <a:pPr>
              <a:buFont typeface="Courier New" pitchFamily="49" charset="0"/>
              <a:buChar char="o"/>
            </a:pPr>
            <a:endParaRPr lang="en-GB" sz="72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7200" dirty="0">
                <a:latin typeface="Avenir Next LT Pro" panose="020B0504020202020204" pitchFamily="34" charset="0"/>
              </a:rPr>
              <a:t>End of year expectations for reading, writing and maths are on the school website.</a:t>
            </a:r>
          </a:p>
          <a:p>
            <a:pPr marL="0" indent="0">
              <a:buFont typeface="Arial" pitchFamily="34" charset="0"/>
              <a:buNone/>
            </a:pPr>
            <a:br>
              <a:rPr lang="en-GB" sz="2800" dirty="0">
                <a:latin typeface="Kristen ITC" panose="03050502040202030202" pitchFamily="66" charset="0"/>
              </a:rPr>
            </a:br>
            <a:endParaRPr lang="en-GB" sz="2800" dirty="0">
              <a:latin typeface="Kristen ITC" panose="03050502040202030202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GB" sz="2800" dirty="0">
              <a:latin typeface="Kristen ITC" panose="03050502040202030202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GB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77" y="-189475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Avenir Next LT Pro" panose="020B0504020202020204" pitchFamily="34" charset="0"/>
              </a:rPr>
              <a:t>Timetable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202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8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venir Next LT Pro" panose="020B0504020202020204" pitchFamily="34" charset="0"/>
              </a:rPr>
              <a:t>English and Maths are taught daily</a:t>
            </a:r>
          </a:p>
          <a:p>
            <a:pPr marL="0" indent="0">
              <a:buNone/>
            </a:pPr>
            <a:endParaRPr lang="en-GB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venir Next LT Pro" panose="020B0504020202020204" pitchFamily="34" charset="0"/>
              </a:rPr>
              <a:t>RE is taught throughout the week</a:t>
            </a:r>
          </a:p>
          <a:p>
            <a:pPr marL="0" indent="0">
              <a:buNone/>
            </a:pPr>
            <a:endParaRPr lang="en-GB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venir Next LT Pro" panose="020B0504020202020204" pitchFamily="34" charset="0"/>
              </a:rPr>
              <a:t>Science, PSHE, PE, French, Music, Computing and Art are taught once a week</a:t>
            </a:r>
          </a:p>
          <a:p>
            <a:pPr marL="0" indent="0">
              <a:buNone/>
            </a:pPr>
            <a:endParaRPr lang="en-GB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venir Next LT Pro" panose="020B0504020202020204" pitchFamily="34" charset="0"/>
              </a:rPr>
              <a:t>History and Geography are taught on alternate weeks </a:t>
            </a:r>
          </a:p>
          <a:p>
            <a:pPr marL="0" indent="0">
              <a:buNone/>
            </a:pPr>
            <a:endParaRPr lang="en-GB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venir Next LT Pro" panose="020B0504020202020204" pitchFamily="34" charset="0"/>
              </a:rPr>
              <a:t>DT is taught once a term </a:t>
            </a:r>
          </a:p>
          <a:p>
            <a:pPr marL="0" indent="0">
              <a:buNone/>
            </a:pPr>
            <a:endParaRPr lang="en-GB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GB" sz="2100" dirty="0">
                <a:latin typeface="Avenir Next LT Pro" panose="020B0504020202020204" pitchFamily="34" charset="0"/>
              </a:rPr>
              <a:t>PE is usually on a Monday afternoon – please ensure your child’s PE kit is kept in school.  PE kits will be sent home at half term to be washed unless they need washing beforehand!</a:t>
            </a:r>
          </a:p>
          <a:p>
            <a:pPr marL="0" indent="0">
              <a:buNone/>
            </a:pPr>
            <a:endParaRPr lang="en-GB" sz="2800" dirty="0">
              <a:latin typeface="Kristen ITC" panose="03050502040202030202" pitchFamily="66" charset="0"/>
            </a:endParaRPr>
          </a:p>
        </p:txBody>
      </p:sp>
      <p:pic>
        <p:nvPicPr>
          <p:cNvPr id="6" name="Picture 5" descr="Toy plastic numbers">
            <a:extLst>
              <a:ext uri="{FF2B5EF4-FFF2-40B4-BE49-F238E27FC236}">
                <a16:creationId xmlns:a16="http://schemas.microsoft.com/office/drawing/2014/main" id="{420E4E9F-D5F8-4B2C-8F2D-DD7B007BE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4" y="5038591"/>
            <a:ext cx="2436630" cy="1624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3" y="0"/>
            <a:ext cx="2342853" cy="2102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latin typeface="Avenir Next LT Pro" panose="020B0504020202020204" pitchFamily="34" charset="0"/>
              </a:rPr>
              <a:t>English Reading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20" y="1567415"/>
            <a:ext cx="8820980" cy="396044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buFont typeface="Courier New" pitchFamily="49" charset="0"/>
              <a:buChar char="o"/>
            </a:pPr>
            <a:endParaRPr lang="en-GB" sz="6400" dirty="0">
              <a:latin typeface="Kristen ITC" panose="03050502040202030202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9600" dirty="0">
                <a:latin typeface="Avenir Next LT Pro" panose="020B0504020202020204" pitchFamily="34" charset="0"/>
              </a:rPr>
              <a:t>Your child will usually be heard reading in school at some point during the week / biweekly.</a:t>
            </a:r>
          </a:p>
          <a:p>
            <a:pPr>
              <a:buFont typeface="Courier New" pitchFamily="49" charset="0"/>
              <a:buChar char="o"/>
            </a:pPr>
            <a:r>
              <a:rPr lang="en-GB" sz="9600" dirty="0">
                <a:latin typeface="Avenir Next LT Pro" panose="020B0504020202020204" pitchFamily="34" charset="0"/>
              </a:rPr>
              <a:t>Children may change their book as and when. They are responsible for changing their books when they have finished. Mrs Mulgrew is always there to help.</a:t>
            </a:r>
          </a:p>
          <a:p>
            <a:pPr>
              <a:buFont typeface="Courier New" pitchFamily="49" charset="0"/>
              <a:buChar char="o"/>
            </a:pPr>
            <a:r>
              <a:rPr lang="en-GB" sz="9600" dirty="0">
                <a:latin typeface="Avenir Next LT Pro" panose="020B0504020202020204" pitchFamily="34" charset="0"/>
              </a:rPr>
              <a:t>Please ensure the reading diary is signed.</a:t>
            </a:r>
          </a:p>
          <a:p>
            <a:pPr>
              <a:buFont typeface="Courier New" pitchFamily="49" charset="0"/>
              <a:buChar char="o"/>
            </a:pPr>
            <a:r>
              <a:rPr lang="en-GB" sz="9600" dirty="0">
                <a:latin typeface="Avenir Next LT Pro" panose="020B0504020202020204" pitchFamily="34" charset="0"/>
              </a:rPr>
              <a:t>Please make sure your child’s book is in their book bag </a:t>
            </a:r>
            <a:r>
              <a:rPr lang="en-GB" sz="9600" u="sng" dirty="0">
                <a:latin typeface="Avenir Next LT Pro" panose="020B0504020202020204" pitchFamily="34" charset="0"/>
              </a:rPr>
              <a:t>every day</a:t>
            </a:r>
            <a:r>
              <a:rPr lang="en-GB" sz="9600" dirty="0">
                <a:latin typeface="Avenir Next LT Pro" panose="020B0504020202020204" pitchFamily="34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endParaRPr lang="en-GB" sz="96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9600" dirty="0">
                <a:latin typeface="Avenir Next LT Pro" panose="020B0504020202020204" pitchFamily="34" charset="0"/>
              </a:rPr>
              <a:t>Please read with your child at home for 20 minutes each evening.</a:t>
            </a:r>
          </a:p>
          <a:p>
            <a:pPr>
              <a:buFont typeface="Courier New" pitchFamily="49" charset="0"/>
              <a:buChar char="o"/>
            </a:pPr>
            <a:r>
              <a:rPr lang="en-GB" sz="9600" dirty="0">
                <a:latin typeface="Avenir Next LT Pro" panose="020B0504020202020204" pitchFamily="34" charset="0"/>
              </a:rPr>
              <a:t>Please talk about what they have read, the characters, the meanings of words and what they think might happen next. </a:t>
            </a:r>
          </a:p>
          <a:p>
            <a:pPr>
              <a:buFont typeface="Courier New" pitchFamily="49" charset="0"/>
              <a:buChar char="o"/>
            </a:pPr>
            <a:r>
              <a:rPr lang="en-GB" sz="9600" dirty="0">
                <a:latin typeface="Avenir Next LT Pro" panose="020B0504020202020204" pitchFamily="34" charset="0"/>
              </a:rPr>
              <a:t>Discussion with adults is important as it aids comprehension and understanding of what has been read.</a:t>
            </a:r>
            <a:endParaRPr lang="en-GB" sz="96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br>
              <a:rPr lang="en-GB" sz="2800" dirty="0">
                <a:latin typeface="Kristen ITC" panose="03050502040202030202" pitchFamily="66" charset="0"/>
              </a:rPr>
            </a:br>
            <a:endParaRPr lang="en-GB" sz="28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GB" sz="2800" dirty="0">
              <a:latin typeface="Kristen ITC" panose="03050502040202030202" pitchFamily="66" charset="0"/>
            </a:endParaRPr>
          </a:p>
          <a:p>
            <a:pPr marL="0" indent="0" algn="ctr">
              <a:buNone/>
            </a:pPr>
            <a:endParaRPr lang="en-GB" sz="2800" dirty="0"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7917A6-BBCE-C160-F355-8EAE8410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46850" y="0"/>
            <a:ext cx="1997147" cy="45091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BD3629-D047-CC94-F634-3D4C2C93BB1E}"/>
              </a:ext>
            </a:extLst>
          </p:cNvPr>
          <p:cNvSpPr txBox="1">
            <a:spLocks/>
          </p:cNvSpPr>
          <p:nvPr/>
        </p:nvSpPr>
        <p:spPr>
          <a:xfrm>
            <a:off x="179512" y="491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latin typeface="Avenir Next LT Pro" panose="020B0504020202020204" pitchFamily="34" charset="0"/>
              </a:rPr>
              <a:t>English Writing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D5EEBC-59A6-676B-7332-70EC9AC17CDE}"/>
              </a:ext>
            </a:extLst>
          </p:cNvPr>
          <p:cNvSpPr txBox="1">
            <a:spLocks/>
          </p:cNvSpPr>
          <p:nvPr/>
        </p:nvSpPr>
        <p:spPr>
          <a:xfrm>
            <a:off x="179512" y="310344"/>
            <a:ext cx="8229600" cy="6237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6400" dirty="0">
              <a:latin typeface="Avenir Next LT Pro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sz="80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English is taught through our class novel.</a:t>
            </a:r>
          </a:p>
          <a:p>
            <a:pPr marL="0" indent="0">
              <a:buFont typeface="Arial" pitchFamily="34" charset="0"/>
              <a:buNone/>
            </a:pPr>
            <a:endParaRPr lang="en-GB" sz="80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Writing is related to the class novel and is also cross curricular, linked to our topics. (Science / History / Geography / RE / PSHE)</a:t>
            </a:r>
          </a:p>
          <a:p>
            <a:pPr marL="0" indent="0">
              <a:buFont typeface="Arial" pitchFamily="34" charset="0"/>
              <a:buNone/>
            </a:pPr>
            <a:r>
              <a:rPr lang="en-GB" sz="8000" dirty="0">
                <a:latin typeface="Avenir Next LT Pro" panose="020B0504020202020204" pitchFamily="34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Grammar and punctuation is taught explicitly during the week.</a:t>
            </a:r>
          </a:p>
          <a:p>
            <a:pPr>
              <a:buFont typeface="Courier New" pitchFamily="49" charset="0"/>
              <a:buChar char="o"/>
            </a:pPr>
            <a:endParaRPr lang="en-GB" sz="80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Handwriting will be taught explicitly and practised during the week.</a:t>
            </a:r>
          </a:p>
          <a:p>
            <a:pPr>
              <a:buFont typeface="Courier New" pitchFamily="49" charset="0"/>
              <a:buChar char="o"/>
            </a:pPr>
            <a:endParaRPr lang="en-GB" sz="80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Spellings will be taught explicitly during the week. We focus on a different pattern or spelling rule each week.</a:t>
            </a: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Spellings are usually handed out on a Thursday and tested the following Wednesday.</a:t>
            </a:r>
          </a:p>
          <a:p>
            <a:pPr>
              <a:buFont typeface="Courier New" pitchFamily="49" charset="0"/>
              <a:buChar char="o"/>
            </a:pPr>
            <a:endParaRPr lang="en-GB" sz="8000" dirty="0">
              <a:latin typeface="Avenir Next LT Pro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8000" dirty="0">
                <a:latin typeface="Avenir Next LT Pro" panose="020B0504020202020204" pitchFamily="34" charset="0"/>
              </a:rPr>
              <a:t>Children will need to practise their spellings at home in preparation for the test. They will also be given the opportunity to practise their spellings in class. </a:t>
            </a:r>
          </a:p>
          <a:p>
            <a:pPr marL="0" indent="0">
              <a:buFont typeface="Arial" pitchFamily="34" charset="0"/>
              <a:buNone/>
            </a:pPr>
            <a:r>
              <a:rPr lang="en-GB" sz="8000" dirty="0">
                <a:latin typeface="Avenir Next LT Pro" panose="020B0504020202020204" pitchFamily="34" charset="0"/>
              </a:rPr>
              <a:t>Please use the look, say, cover, write, check strategy – your child should be familiar with this from class.</a:t>
            </a:r>
          </a:p>
          <a:p>
            <a:pPr marL="0" indent="0">
              <a:buFont typeface="Arial" pitchFamily="34" charset="0"/>
              <a:buNone/>
            </a:pPr>
            <a:br>
              <a:rPr lang="en-GB" sz="2800" dirty="0">
                <a:latin typeface="Kristen ITC" panose="03050502040202030202" pitchFamily="66" charset="0"/>
              </a:rPr>
            </a:br>
            <a:endParaRPr lang="en-GB" sz="2800" dirty="0">
              <a:latin typeface="Kristen ITC" panose="03050502040202030202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GB" sz="2800" dirty="0">
              <a:latin typeface="Kristen ITC" panose="03050502040202030202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GB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0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016732"/>
            <a:ext cx="8964488" cy="5148572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Red Rose Mastery Scheme</a:t>
            </a:r>
          </a:p>
          <a:p>
            <a:pPr marL="0" indent="0">
              <a:buNone/>
            </a:pPr>
            <a:endParaRPr lang="en-GB" sz="80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GB" sz="8000" dirty="0">
                <a:latin typeface="Avenir Next LT Pro" panose="020B0504020202020204" pitchFamily="34" charset="0"/>
              </a:rPr>
              <a:t>This term the topics we will be focusing on are:</a:t>
            </a: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Place Value</a:t>
            </a: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Length and perimeter</a:t>
            </a: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Statistics</a:t>
            </a: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Addition and subtraction</a:t>
            </a:r>
          </a:p>
          <a:p>
            <a:pPr>
              <a:buFont typeface="Courier New" pitchFamily="49" charset="0"/>
              <a:buChar char="o"/>
            </a:pPr>
            <a:endParaRPr lang="en-GB" sz="80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Mental strategies </a:t>
            </a: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Written methods</a:t>
            </a: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Problem solving / Deeper learning</a:t>
            </a: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Number facts</a:t>
            </a:r>
          </a:p>
          <a:p>
            <a:pPr>
              <a:buFont typeface="Courier New" pitchFamily="49" charset="0"/>
              <a:buChar char="o"/>
            </a:pPr>
            <a:r>
              <a:rPr lang="en-GB" sz="8000" dirty="0">
                <a:latin typeface="Avenir Next LT Pro" panose="020B0504020202020204" pitchFamily="34" charset="0"/>
              </a:rPr>
              <a:t>Table facts</a:t>
            </a:r>
          </a:p>
          <a:p>
            <a:pPr marL="0" indent="0">
              <a:buNone/>
            </a:pPr>
            <a:endParaRPr lang="en-GB" sz="80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GB" sz="8000" dirty="0">
                <a:latin typeface="Avenir Next LT Pro" panose="020B0504020202020204" pitchFamily="34" charset="0"/>
              </a:rPr>
              <a:t>    Your child will be given an individual table target. </a:t>
            </a:r>
          </a:p>
          <a:p>
            <a:pPr marL="0" indent="0">
              <a:buNone/>
            </a:pPr>
            <a:r>
              <a:rPr lang="en-GB" sz="8000" dirty="0">
                <a:latin typeface="Avenir Next LT Pro" panose="020B0504020202020204" pitchFamily="34" charset="0"/>
              </a:rPr>
              <a:t>     They will be tested on this on a Wednesday.</a:t>
            </a:r>
          </a:p>
          <a:p>
            <a:pPr marL="0" indent="0">
              <a:buNone/>
            </a:pPr>
            <a:endParaRPr lang="en-GB" sz="8000" dirty="0">
              <a:latin typeface="Avenir Next LT Pro" panose="020B0504020202020204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sz="3400" dirty="0">
              <a:latin typeface="Kristen ITC" panose="03050502040202030202" pitchFamily="66" charset="0"/>
            </a:endParaRPr>
          </a:p>
          <a:p>
            <a:pPr marL="0" indent="0">
              <a:buFont typeface="Arial" pitchFamily="34" charset="0"/>
              <a:buNone/>
            </a:pPr>
            <a:br>
              <a:rPr lang="en-GB" sz="2800" dirty="0">
                <a:latin typeface="Kristen ITC" panose="03050502040202030202" pitchFamily="66" charset="0"/>
              </a:rPr>
            </a:br>
            <a:endParaRPr lang="en-GB" sz="2800" dirty="0">
              <a:latin typeface="Kristen ITC" panose="03050502040202030202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GB" sz="2800" dirty="0">
              <a:latin typeface="Kristen ITC" panose="03050502040202030202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GB" sz="2800" dirty="0">
              <a:latin typeface="Kristen ITC" panose="03050502040202030202" pitchFamily="66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79512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latin typeface="Avenir Next LT Pro" panose="020B0504020202020204" pitchFamily="34" charset="0"/>
              </a:rPr>
              <a:t>Maths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757686" cy="27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754D00-0A07-4FDF-AED0-B0767CD2ADDE}"/>
              </a:ext>
            </a:extLst>
          </p:cNvPr>
          <p:cNvSpPr txBox="1"/>
          <p:nvPr/>
        </p:nvSpPr>
        <p:spPr>
          <a:xfrm>
            <a:off x="251792" y="1715520"/>
            <a:ext cx="82295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Avenir Next LT Pro" panose="020B0504020202020204" pitchFamily="34" charset="0"/>
              </a:rPr>
              <a:t>In </a:t>
            </a:r>
            <a:r>
              <a:rPr lang="en-GB" sz="1800" dirty="0">
                <a:latin typeface="Avenir Next LT Pro" panose="020B0504020202020204" pitchFamily="34" charset="0"/>
              </a:rPr>
              <a:t>June 2026, </a:t>
            </a:r>
            <a:r>
              <a:rPr lang="en-GB" dirty="0">
                <a:latin typeface="Avenir Next LT Pro" panose="020B0504020202020204" pitchFamily="34" charset="0"/>
              </a:rPr>
              <a:t>Year 4 </a:t>
            </a:r>
            <a:r>
              <a:rPr lang="en-GB" sz="1800" dirty="0">
                <a:latin typeface="Avenir Next LT Pro" panose="020B0504020202020204" pitchFamily="34" charset="0"/>
              </a:rPr>
              <a:t>children will be tested on </a:t>
            </a:r>
            <a:r>
              <a:rPr lang="en-GB" sz="1800" u="sng" dirty="0">
                <a:latin typeface="Avenir Next LT Pro" panose="020B0504020202020204" pitchFamily="34" charset="0"/>
              </a:rPr>
              <a:t>all</a:t>
            </a:r>
            <a:r>
              <a:rPr lang="en-GB" sz="1800" dirty="0">
                <a:latin typeface="Avenir Next LT Pro" panose="020B0504020202020204" pitchFamily="34" charset="0"/>
              </a:rPr>
              <a:t> their tables in the Multiplication Tables Check.</a:t>
            </a:r>
          </a:p>
          <a:p>
            <a:pPr marL="0" indent="0">
              <a:buNone/>
            </a:pPr>
            <a:endParaRPr lang="en-GB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venir Next LT Pro" panose="020B0504020202020204" pitchFamily="34" charset="0"/>
              </a:rPr>
              <a:t>The children are given 25 questions and 6 seconds to answer each question.</a:t>
            </a:r>
          </a:p>
          <a:p>
            <a:pPr marL="0" indent="0">
              <a:buNone/>
            </a:pPr>
            <a:endParaRPr lang="en-GB" dirty="0">
              <a:latin typeface="Avenir Next LT Pro" panose="020B0504020202020204" pitchFamily="34" charset="0"/>
            </a:endParaRPr>
          </a:p>
          <a:p>
            <a:r>
              <a:rPr lang="en-GB" sz="1800" dirty="0">
                <a:latin typeface="Avenir Next LT Pro" panose="020B0504020202020204" pitchFamily="34" charset="0"/>
              </a:rPr>
              <a:t>The children will need to be able to recall </a:t>
            </a:r>
            <a:r>
              <a:rPr lang="en-GB" sz="1800" u="sng" dirty="0">
                <a:latin typeface="Avenir Next LT Pro" panose="020B0504020202020204" pitchFamily="34" charset="0"/>
              </a:rPr>
              <a:t>all</a:t>
            </a:r>
            <a:r>
              <a:rPr lang="en-GB" sz="1800" dirty="0">
                <a:latin typeface="Avenir Next LT Pro" panose="020B0504020202020204" pitchFamily="34" charset="0"/>
              </a:rPr>
              <a:t> their times tables up to 12 x 12 quickly, accurately and at random.</a:t>
            </a:r>
          </a:p>
          <a:p>
            <a:pPr marL="0" indent="0">
              <a:buNone/>
            </a:pPr>
            <a:endParaRPr lang="en-GB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venir Next LT Pro" panose="020B05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90A164-C703-44BC-84FF-AAC7DDD9DDF1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617818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latin typeface="Avenir Next LT Pro" panose="020B0504020202020204" pitchFamily="34" charset="0"/>
              </a:rPr>
              <a:t>Maths – Multiplication Tables Check</a:t>
            </a:r>
            <a:endParaRPr lang="en-US" b="1" dirty="0"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CE333-E517-4E9C-B70F-9E9FEEBE497D}"/>
              </a:ext>
            </a:extLst>
          </p:cNvPr>
          <p:cNvSpPr txBox="1"/>
          <p:nvPr/>
        </p:nvSpPr>
        <p:spPr>
          <a:xfrm>
            <a:off x="5436096" y="3573016"/>
            <a:ext cx="4011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u="sng" dirty="0"/>
              <a:t>Results in June 2023</a:t>
            </a:r>
          </a:p>
          <a:p>
            <a:r>
              <a:rPr lang="en-GB" dirty="0"/>
              <a:t>National average score 20.2</a:t>
            </a:r>
          </a:p>
          <a:p>
            <a:r>
              <a:rPr lang="en-GB" dirty="0"/>
              <a:t>St Oswald’s average score 21.1</a:t>
            </a:r>
          </a:p>
          <a:p>
            <a:r>
              <a:rPr lang="en-GB" dirty="0"/>
              <a:t>29% of our children scored 25/25</a:t>
            </a:r>
          </a:p>
          <a:p>
            <a:r>
              <a:rPr lang="en-GB" dirty="0"/>
              <a:t>68% scored 20 or more out of 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CF0D7-52D7-4DAB-AA44-D11864236DCF}"/>
              </a:ext>
            </a:extLst>
          </p:cNvPr>
          <p:cNvSpPr txBox="1"/>
          <p:nvPr/>
        </p:nvSpPr>
        <p:spPr>
          <a:xfrm>
            <a:off x="5436096" y="5177550"/>
            <a:ext cx="4011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u="sng" dirty="0"/>
              <a:t>Results in June 2022</a:t>
            </a:r>
          </a:p>
          <a:p>
            <a:r>
              <a:rPr lang="en-GB" dirty="0"/>
              <a:t>National average score 19.8</a:t>
            </a:r>
          </a:p>
          <a:p>
            <a:r>
              <a:rPr lang="en-GB" dirty="0"/>
              <a:t>St Oswald’s average score 21</a:t>
            </a:r>
          </a:p>
          <a:p>
            <a:r>
              <a:rPr lang="en-GB" dirty="0"/>
              <a:t>31% of our children scored 25/25</a:t>
            </a:r>
          </a:p>
          <a:p>
            <a:r>
              <a:rPr lang="en-GB" dirty="0"/>
              <a:t>80% scored 20 or more out of 25</a:t>
            </a:r>
          </a:p>
        </p:txBody>
      </p:sp>
      <p:pic>
        <p:nvPicPr>
          <p:cNvPr id="1026" name="Picture 2" descr="TIMES TABLES POSTER MATHS KIDS EDUCATIONAL WALL CHART Math Poster A4 A3 A2  A1 | eBay">
            <a:extLst>
              <a:ext uri="{FF2B5EF4-FFF2-40B4-BE49-F238E27FC236}">
                <a16:creationId xmlns:a16="http://schemas.microsoft.com/office/drawing/2014/main" id="{981E247F-EE4E-4770-ADC0-0A6750630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52317"/>
            <a:ext cx="1776343" cy="17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FDA288-5FA9-428C-BF21-11C519E761BD}"/>
              </a:ext>
            </a:extLst>
          </p:cNvPr>
          <p:cNvSpPr txBox="1"/>
          <p:nvPr/>
        </p:nvSpPr>
        <p:spPr>
          <a:xfrm>
            <a:off x="171400" y="5177550"/>
            <a:ext cx="4195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u="sng" dirty="0"/>
              <a:t>Results in June 2024</a:t>
            </a:r>
          </a:p>
          <a:p>
            <a:r>
              <a:rPr lang="en-GB" dirty="0"/>
              <a:t>National average score 20.6</a:t>
            </a:r>
          </a:p>
          <a:p>
            <a:r>
              <a:rPr lang="en-GB" dirty="0"/>
              <a:t>St Oswald’s average score 21.7</a:t>
            </a:r>
          </a:p>
          <a:p>
            <a:r>
              <a:rPr lang="en-GB" dirty="0"/>
              <a:t>39% of our children scored 25/25</a:t>
            </a:r>
          </a:p>
          <a:p>
            <a:r>
              <a:rPr lang="en-GB" dirty="0"/>
              <a:t>83% scored 20 or more out of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1FDC2-4B6D-4866-A757-10130244B36A}"/>
              </a:ext>
            </a:extLst>
          </p:cNvPr>
          <p:cNvSpPr txBox="1"/>
          <p:nvPr/>
        </p:nvSpPr>
        <p:spPr>
          <a:xfrm>
            <a:off x="179761" y="3573016"/>
            <a:ext cx="4195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u="sng" dirty="0"/>
              <a:t>Results in June 2025</a:t>
            </a:r>
          </a:p>
          <a:p>
            <a:r>
              <a:rPr lang="en-GB" dirty="0"/>
              <a:t>National average score (not available yet)</a:t>
            </a:r>
          </a:p>
          <a:p>
            <a:r>
              <a:rPr lang="en-GB" dirty="0"/>
              <a:t>St Oswald’s average score 22.1</a:t>
            </a:r>
          </a:p>
          <a:p>
            <a:r>
              <a:rPr lang="en-GB" dirty="0"/>
              <a:t>41% of our children scored 25/25</a:t>
            </a:r>
          </a:p>
          <a:p>
            <a:r>
              <a:rPr lang="en-GB" dirty="0"/>
              <a:t>82% scored 20 or more out of 25</a:t>
            </a:r>
          </a:p>
        </p:txBody>
      </p:sp>
    </p:spTree>
    <p:extLst>
      <p:ext uri="{BB962C8B-B14F-4D97-AF65-F5344CB8AC3E}">
        <p14:creationId xmlns:p14="http://schemas.microsoft.com/office/powerpoint/2010/main" val="12712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2054</TotalTime>
  <Words>1377</Words>
  <Application>Microsoft Office PowerPoint</Application>
  <PresentationFormat>On-screen Show (4:3)</PresentationFormat>
  <Paragraphs>212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Calibri</vt:lpstr>
      <vt:lpstr>Comic Sans MS</vt:lpstr>
      <vt:lpstr>Courier New</vt:lpstr>
      <vt:lpstr>Kristen ITC</vt:lpstr>
      <vt:lpstr>Office Theme</vt:lpstr>
      <vt:lpstr> Welcome to Year 4</vt:lpstr>
      <vt:lpstr>Vision for the  year</vt:lpstr>
      <vt:lpstr>PowerPoint Presentation</vt:lpstr>
      <vt:lpstr>PowerPoint Presentation</vt:lpstr>
      <vt:lpstr>Timetable</vt:lpstr>
      <vt:lpstr>English Reading</vt:lpstr>
      <vt:lpstr>PowerPoint Presentation</vt:lpstr>
      <vt:lpstr>PowerPoint Presentation</vt:lpstr>
      <vt:lpstr>PowerPoint Presentation</vt:lpstr>
      <vt:lpstr>RE  To Know You More Clearly</vt:lpstr>
      <vt:lpstr>PowerPoint Presentation</vt:lpstr>
      <vt:lpstr>Weekly blog and Home Practice</vt:lpstr>
      <vt:lpstr>Home Practice</vt:lpstr>
      <vt:lpstr>Behaviour Expectations</vt:lpstr>
      <vt:lpstr>PowerPoint Presentation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Your User Name</dc:creator>
  <cp:lastModifiedBy>Alison Tipping</cp:lastModifiedBy>
  <cp:revision>300</cp:revision>
  <dcterms:created xsi:type="dcterms:W3CDTF">2012-09-16T17:31:14Z</dcterms:created>
  <dcterms:modified xsi:type="dcterms:W3CDTF">2025-09-20T08:00:37Z</dcterms:modified>
</cp:coreProperties>
</file>