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0" r:id="rId3"/>
    <p:sldId id="287" r:id="rId4"/>
    <p:sldId id="289" r:id="rId5"/>
    <p:sldId id="262" r:id="rId6"/>
    <p:sldId id="263" r:id="rId7"/>
    <p:sldId id="266" r:id="rId8"/>
    <p:sldId id="267" r:id="rId9"/>
    <p:sldId id="284" r:id="rId10"/>
    <p:sldId id="269" r:id="rId11"/>
    <p:sldId id="274" r:id="rId12"/>
    <p:sldId id="277" r:id="rId13"/>
    <p:sldId id="278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37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50346-5A73-4BB0-BAFD-C10BB2308499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69501-1433-4B43-A2A2-17496BD0F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0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69501-1433-4B43-A2A2-17496BD0F4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8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0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43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7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0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0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5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0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3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6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E54-73C5-475B-B8EB-FD42EB826B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8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ongton-st-oswalds.lancs.sch.uk/page/safeguarding/122783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longton-st-oswalds.lancs.sch.u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E5367C-1436-486C-B0B0-1B5D4B3F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8" y="764704"/>
            <a:ext cx="8578666" cy="6093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30CF27-0117-35CE-E1E7-CA8499C3B6E8}"/>
              </a:ext>
            </a:extLst>
          </p:cNvPr>
          <p:cNvSpPr txBox="1"/>
          <p:nvPr/>
        </p:nvSpPr>
        <p:spPr>
          <a:xfrm>
            <a:off x="5076056" y="1"/>
            <a:ext cx="3528392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Team: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Mrs Whitworth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Mrs Dexter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Miss Dineen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Amazing children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8911" y="5719171"/>
            <a:ext cx="5820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Year 5 </a:t>
            </a:r>
          </a:p>
        </p:txBody>
      </p:sp>
    </p:spTree>
    <p:extLst>
      <p:ext uri="{BB962C8B-B14F-4D97-AF65-F5344CB8AC3E}">
        <p14:creationId xmlns:p14="http://schemas.microsoft.com/office/powerpoint/2010/main" val="193597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516" y="116632"/>
            <a:ext cx="8712968" cy="653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Weekly Blog and Home Practice</a:t>
            </a:r>
          </a:p>
          <a:p>
            <a:pPr marL="457200" indent="-4572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Uploaded every Friday. </a:t>
            </a:r>
          </a:p>
          <a:p>
            <a:pPr marL="457200" indent="-4572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Summary of learning from the week. </a:t>
            </a:r>
          </a:p>
          <a:p>
            <a:pPr marL="457200" indent="-4572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Spellings, counting, times tables, reading.</a:t>
            </a:r>
          </a:p>
          <a:p>
            <a:pPr marL="457200" indent="-4572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Golden stars of </a:t>
            </a:r>
            <a:r>
              <a:rPr lang="en-GB" sz="2000">
                <a:latin typeface="Comic Sans MS" panose="030F0702030302020204" pitchFamily="66" charset="0"/>
              </a:rPr>
              <a:t>the week.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u="sng" dirty="0">
                <a:latin typeface="Comic Sans MS" panose="030F0702030302020204" pitchFamily="66" charset="0"/>
              </a:rPr>
              <a:t>Tests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Wednesdays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New spellings and tables targets will be practised in school as well as at home. 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u="sng" dirty="0" err="1">
                <a:latin typeface="Comic Sans MS" panose="030F0702030302020204" pitchFamily="66" charset="0"/>
              </a:rPr>
              <a:t>Sumdog</a:t>
            </a:r>
            <a:r>
              <a:rPr lang="en-GB" sz="2000" dirty="0">
                <a:latin typeface="Comic Sans MS" panose="030F0702030302020204" pitchFamily="66" charset="0"/>
              </a:rPr>
              <a:t>                                </a:t>
            </a:r>
            <a:r>
              <a:rPr lang="en-GB" sz="2000" u="sng" dirty="0">
                <a:latin typeface="Comic Sans MS" panose="030F0702030302020204" pitchFamily="66" charset="0"/>
              </a:rPr>
              <a:t>Times Tables Rock Stars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1 maths                                 1 maths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1 spelling </a:t>
            </a:r>
          </a:p>
        </p:txBody>
      </p:sp>
      <p:pic>
        <p:nvPicPr>
          <p:cNvPr id="6" name="Picture 2" descr="http://www.sherwoodridge-p.schoolwebsites.com.au/Sites/srps/CMS/Images/spelling_b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793898" cy="1793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12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404664"/>
            <a:ext cx="8640960" cy="604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GB" sz="3200" u="sng" dirty="0">
                <a:solidFill>
                  <a:prstClr val="black"/>
                </a:solidFill>
                <a:latin typeface="Comic Sans MS" pitchFamily="66" charset="0"/>
              </a:rPr>
              <a:t>Safeguarding Routines</a:t>
            </a:r>
          </a:p>
          <a:p>
            <a:pPr lvl="0">
              <a:spcAft>
                <a:spcPts val="1200"/>
              </a:spcAft>
            </a:pPr>
            <a:endParaRPr lang="en-GB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spcAft>
                <a:spcPts val="1200"/>
              </a:spcAft>
            </a:pPr>
            <a:r>
              <a:rPr lang="en-GB" sz="2400" b="1" dirty="0">
                <a:solidFill>
                  <a:prstClr val="black"/>
                </a:solidFill>
                <a:latin typeface="Comic Sans MS" pitchFamily="66" charset="0"/>
              </a:rPr>
              <a:t>End of day</a:t>
            </a: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End of day form. </a:t>
            </a:r>
          </a:p>
          <a:p>
            <a:pPr marL="457200" lvl="0" indent="-457200">
              <a:lnSpc>
                <a:spcPct val="150000"/>
              </a:lnSpc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If there is an emergency or a problem please ring school as soon as possible and then we are aware of it and will keep your child until you arrive.</a:t>
            </a:r>
          </a:p>
          <a:p>
            <a:pPr marL="457200" lvl="0" indent="-457200">
              <a:lnSpc>
                <a:spcPct val="150000"/>
              </a:lnSpc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All children are told to come back into school if you are not there at the end of the day.</a:t>
            </a:r>
          </a:p>
          <a:p>
            <a:pPr marL="457200" lvl="0" indent="-457200">
              <a:lnSpc>
                <a:spcPct val="150000"/>
              </a:lnSpc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No children should be told to wait in the car park. </a:t>
            </a:r>
          </a:p>
          <a:p>
            <a:pPr marL="457200" lvl="0" indent="-457200">
              <a:lnSpc>
                <a:spcPct val="150000"/>
              </a:lnSpc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Children should always be collected off the playground.</a:t>
            </a:r>
            <a:endParaRPr lang="en-GB" sz="2000" dirty="0"/>
          </a:p>
        </p:txBody>
      </p:sp>
      <p:pic>
        <p:nvPicPr>
          <p:cNvPr id="8" name="Picture 2" descr="http://support.prometheanplanet.com/upload/img_400/HomeTime__Promethean_Plane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1052736"/>
            <a:ext cx="2008252" cy="1340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8302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718" y="276001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Behaviour expectations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www.craylands.kent.sch.uk/UserFiles/image/golden%20ru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043404"/>
            <a:ext cx="2393791" cy="376018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979712" y="1525703"/>
            <a:ext cx="7131719" cy="4443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altLang="en-US" dirty="0">
                <a:latin typeface="Comic Sans MS" panose="030F0702030302020204" pitchFamily="66" charset="0"/>
              </a:rPr>
              <a:t>Traffic lights – gold, double gold, triple gold, quadruple gold.</a:t>
            </a:r>
          </a:p>
          <a:p>
            <a:pPr marL="1257300" lvl="2" indent="-34290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altLang="en-US" dirty="0">
                <a:latin typeface="Comic Sans MS" panose="030F0702030302020204" pitchFamily="66" charset="0"/>
              </a:rPr>
              <a:t>House points.</a:t>
            </a:r>
          </a:p>
          <a:p>
            <a:pPr marL="1257300" lvl="2" indent="-34290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altLang="en-US" dirty="0">
                <a:latin typeface="Comic Sans MS" panose="030F0702030302020204" pitchFamily="66" charset="0"/>
              </a:rPr>
              <a:t>Table points.</a:t>
            </a:r>
          </a:p>
          <a:p>
            <a:pPr marL="1257300" lvl="2" indent="-34290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altLang="en-US" dirty="0">
                <a:latin typeface="Comic Sans MS" panose="030F0702030302020204" pitchFamily="66" charset="0"/>
              </a:rPr>
              <a:t>Stickers.</a:t>
            </a:r>
          </a:p>
          <a:p>
            <a:pPr marL="1257300" lvl="2" indent="-34290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altLang="en-US" dirty="0">
                <a:latin typeface="Comic Sans MS" panose="030F0702030302020204" pitchFamily="66" charset="0"/>
              </a:rPr>
              <a:t>Golden Assembly.</a:t>
            </a:r>
          </a:p>
          <a:p>
            <a:pPr marL="1257300" lvl="2" indent="-34290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altLang="en-US" dirty="0">
                <a:latin typeface="Comic Sans MS" panose="030F0702030302020204" pitchFamily="66" charset="0"/>
              </a:rPr>
              <a:t>Class targets.</a:t>
            </a:r>
          </a:p>
          <a:p>
            <a:pPr marL="1257300" lvl="2" indent="-34290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altLang="en-US" dirty="0">
                <a:latin typeface="Comic Sans MS" panose="030F0702030302020204" pitchFamily="66" charset="0"/>
              </a:rPr>
              <a:t>Golden Time – tokens earned. </a:t>
            </a:r>
          </a:p>
        </p:txBody>
      </p:sp>
    </p:spTree>
    <p:extLst>
      <p:ext uri="{BB962C8B-B14F-4D97-AF65-F5344CB8AC3E}">
        <p14:creationId xmlns:p14="http://schemas.microsoft.com/office/powerpoint/2010/main" val="395742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05" y="4457892"/>
            <a:ext cx="199207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136" y="242901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And finally: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Please ensure your child's medication is in school.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What to do if you have any concerns about your child?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Make an appointment at the school office and we will see you as soon as possible.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www.tts-group.co.uk/_rmvirtual/media/tts/images/legacy/B-WOR-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419" y="4228874"/>
            <a:ext cx="1972571" cy="2446876"/>
          </a:xfrm>
          <a:prstGeom prst="rect">
            <a:avLst/>
          </a:prstGeom>
          <a:noFill/>
        </p:spPr>
      </p:pic>
      <p:pic>
        <p:nvPicPr>
          <p:cNvPr id="7" name="Picture 4" descr="http://www.youthworkers.net/images/article/image/mr-men-mr-wor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3271" y="4228874"/>
            <a:ext cx="2425452" cy="2425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06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5323" y="1988840"/>
            <a:ext cx="3815808" cy="3108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latin typeface="Comic Sans MS" panose="030F0702030302020204" pitchFamily="66" charset="0"/>
              </a:rPr>
              <a:t>End of day form</a:t>
            </a:r>
          </a:p>
          <a:p>
            <a:pPr marL="457200" indent="-45720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latin typeface="Comic Sans MS" panose="030F0702030302020204" pitchFamily="66" charset="0"/>
              </a:rPr>
              <a:t>Medical box </a:t>
            </a:r>
          </a:p>
          <a:p>
            <a:pPr marL="457200" indent="-45720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latin typeface="Comic Sans MS" panose="030F0702030302020204" pitchFamily="66" charset="0"/>
              </a:rPr>
              <a:t>Questions?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Thank you - International Students House">
            <a:extLst>
              <a:ext uri="{FF2B5EF4-FFF2-40B4-BE49-F238E27FC236}">
                <a16:creationId xmlns:a16="http://schemas.microsoft.com/office/drawing/2014/main" id="{E14564E1-FD6A-A3F0-4D27-3BC37065A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1516">
            <a:off x="662123" y="1738750"/>
            <a:ext cx="3141445" cy="20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2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EA5C69-3A74-4094-9C98-542651354409}"/>
              </a:ext>
            </a:extLst>
          </p:cNvPr>
          <p:cNvSpPr txBox="1"/>
          <p:nvPr/>
        </p:nvSpPr>
        <p:spPr>
          <a:xfrm>
            <a:off x="1331640" y="1484784"/>
            <a:ext cx="6624736" cy="36009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                                                        </a:t>
            </a:r>
          </a:p>
          <a:p>
            <a:endParaRPr lang="en-GB" dirty="0"/>
          </a:p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Year 5 –</a:t>
            </a:r>
          </a:p>
          <a:p>
            <a:pPr algn="ctr"/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 happy and safe place to be where everyone will be encouraged to work hard and make great personal progress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82328-D81D-4A37-B2FA-B4E53E74B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570" y="5085184"/>
            <a:ext cx="24288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1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2377" y="116632"/>
            <a:ext cx="8361238" cy="6696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Clr>
                <a:schemeClr val="accent3"/>
              </a:buClr>
              <a:buNone/>
              <a:defRPr/>
            </a:pPr>
            <a:r>
              <a:rPr lang="en-GB" sz="11200" u="sng" dirty="0">
                <a:latin typeface="Comic Sans MS" panose="030F0702030302020204" pitchFamily="66" charset="0"/>
              </a:rPr>
              <a:t>Curriculum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65760" indent="-256032"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7200" dirty="0">
                <a:latin typeface="Comic Sans MS" panose="030F0702030302020204" pitchFamily="66" charset="0"/>
              </a:rPr>
              <a:t>English – The Lion, the Witch and the Wardrobe, spelling, punctuation, grammar, handwriting.</a:t>
            </a:r>
          </a:p>
          <a:p>
            <a:pPr marL="365760" indent="-256032"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7200" dirty="0">
                <a:latin typeface="Comic Sans MS" panose="030F0702030302020204" pitchFamily="66" charset="0"/>
              </a:rPr>
              <a:t>Maths – Red Rose Mastery, counting, arithmetic, times tables. </a:t>
            </a:r>
          </a:p>
          <a:p>
            <a:pPr marL="365760" indent="-256032"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7200" dirty="0">
                <a:latin typeface="Comic Sans MS" panose="030F0702030302020204" pitchFamily="66" charset="0"/>
              </a:rPr>
              <a:t>Science – Forces.</a:t>
            </a:r>
          </a:p>
          <a:p>
            <a:pPr marL="365760" indent="-256032"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7200" dirty="0">
                <a:latin typeface="Comic Sans MS" panose="030F0702030302020204" pitchFamily="66" charset="0"/>
              </a:rPr>
              <a:t>Computing –Sharing information and online safety.</a:t>
            </a:r>
          </a:p>
          <a:p>
            <a:pPr marL="365760" indent="-256032"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7200" dirty="0">
                <a:latin typeface="Comic Sans MS" panose="030F0702030302020204" pitchFamily="66" charset="0"/>
              </a:rPr>
              <a:t>History – Anglo Saxons and Vikings.</a:t>
            </a:r>
          </a:p>
          <a:p>
            <a:pPr marL="365760" indent="-256032"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7200" dirty="0">
                <a:latin typeface="Comic Sans MS" panose="030F0702030302020204" pitchFamily="66" charset="0"/>
              </a:rPr>
              <a:t>Geography – The UK. </a:t>
            </a:r>
          </a:p>
          <a:p>
            <a:pPr marL="365760" indent="-256032"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7200" dirty="0">
                <a:latin typeface="Comic Sans MS" panose="030F0702030302020204" pitchFamily="66" charset="0"/>
              </a:rPr>
              <a:t>Art  - Typography and Maps.</a:t>
            </a:r>
          </a:p>
          <a:p>
            <a:pPr marL="365760" indent="-256032"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7200" dirty="0">
                <a:latin typeface="Comic Sans MS" panose="030F0702030302020204" pitchFamily="66" charset="0"/>
              </a:rPr>
              <a:t>Design and Technology – Food Technology.</a:t>
            </a:r>
          </a:p>
          <a:p>
            <a:pPr marL="365760" indent="-256032"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7200" dirty="0">
                <a:latin typeface="Comic Sans MS" panose="030F0702030302020204" pitchFamily="66" charset="0"/>
              </a:rPr>
              <a:t>Physical Education – Invasion games.</a:t>
            </a:r>
          </a:p>
          <a:p>
            <a:pPr marL="365760" indent="-256032"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7200" dirty="0">
                <a:latin typeface="Comic Sans MS" panose="030F0702030302020204" pitchFamily="66" charset="0"/>
              </a:rPr>
              <a:t>Religious Education – Creation and Covenant.</a:t>
            </a:r>
          </a:p>
          <a:p>
            <a:pPr marL="365760" indent="-256032"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7200" dirty="0">
                <a:latin typeface="Comic Sans MS" panose="030F0702030302020204" pitchFamily="66" charset="0"/>
              </a:rPr>
              <a:t>PSHE – Me and my relationships.</a:t>
            </a:r>
          </a:p>
          <a:p>
            <a:pPr marL="365760" indent="-256032"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7200" dirty="0">
                <a:latin typeface="Comic Sans MS" panose="030F0702030302020204" pitchFamily="66" charset="0"/>
              </a:rPr>
              <a:t>Music – Performance – Ukuleles.</a:t>
            </a:r>
          </a:p>
          <a:p>
            <a:pPr marL="365760" indent="-256032"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7200" dirty="0">
                <a:latin typeface="Comic Sans MS" panose="030F0702030302020204" pitchFamily="66" charset="0"/>
              </a:rPr>
              <a:t>French– Greetings, numbers and emotions.</a:t>
            </a:r>
          </a:p>
          <a:p>
            <a:pPr marL="365760" indent="-256032"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7200" dirty="0">
                <a:latin typeface="Comic Sans MS" panose="030F0702030302020204" pitchFamily="66" charset="0"/>
              </a:rPr>
              <a:t>Check the school website for termly overviews. 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2C471FF-0356-2F48-AFB4-7F66E46F2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64904"/>
            <a:ext cx="223245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7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947" y="74863"/>
            <a:ext cx="7694104" cy="1103706"/>
          </a:xfrm>
        </p:spPr>
        <p:txBody>
          <a:bodyPr>
            <a:normAutofit/>
          </a:bodyPr>
          <a:lstStyle/>
          <a:p>
            <a:r>
              <a:rPr lang="en-GB" dirty="0"/>
              <a:t>Safeguarding - Online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956" y="1178569"/>
            <a:ext cx="8974044" cy="4273636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Our Online safety curriculum is taught throughout the year alongside our PSHE Curriculum.</a:t>
            </a:r>
          </a:p>
          <a:p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We teach the children safe online behaviours in these areas.</a:t>
            </a: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We also teach the children how to behave when online.This includes when gaming or when engaging in social media (most platforms are not suitable for primary aged children).</a:t>
            </a: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School and home have a joint responsibility to safeguard your children against all online harm. 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See our parental controls guidance on our Safeguarding page.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Our online safety updates</a:t>
            </a:r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and guides will keep you updated on how you can keep your home a safe space when it comes to letting your children access the internet.</a:t>
            </a: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825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5612F7-CFC7-1129-09D6-7D1DCC9B3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07" y="2132856"/>
            <a:ext cx="5913741" cy="170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3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345" y="680018"/>
            <a:ext cx="849694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Maths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365760" indent="-256032">
              <a:lnSpc>
                <a:spcPct val="150000"/>
              </a:lnSpc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000" dirty="0">
                <a:latin typeface="Comic Sans MS" panose="030F0702030302020204" pitchFamily="66" charset="0"/>
              </a:rPr>
              <a:t>Red Rose Mastery Scheme</a:t>
            </a:r>
          </a:p>
          <a:p>
            <a:pPr marL="365760" indent="-256032">
              <a:lnSpc>
                <a:spcPct val="150000"/>
              </a:lnSpc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000" dirty="0">
                <a:latin typeface="Comic Sans MS" panose="030F0702030302020204" pitchFamily="66" charset="0"/>
              </a:rPr>
              <a:t>Mental methods</a:t>
            </a:r>
          </a:p>
          <a:p>
            <a:pPr marL="365760" indent="-256032">
              <a:lnSpc>
                <a:spcPct val="150000"/>
              </a:lnSpc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000" dirty="0">
                <a:latin typeface="Comic Sans MS" panose="030F0702030302020204" pitchFamily="66" charset="0"/>
              </a:rPr>
              <a:t>Written methods</a:t>
            </a:r>
          </a:p>
          <a:p>
            <a:pPr marL="365760" indent="-256032">
              <a:lnSpc>
                <a:spcPct val="150000"/>
              </a:lnSpc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000" dirty="0">
                <a:latin typeface="Comic Sans MS" panose="030F0702030302020204" pitchFamily="66" charset="0"/>
              </a:rPr>
              <a:t>Place Value</a:t>
            </a:r>
          </a:p>
          <a:p>
            <a:pPr marL="365760" indent="-256032">
              <a:lnSpc>
                <a:spcPct val="150000"/>
              </a:lnSpc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000" dirty="0">
                <a:latin typeface="Comic Sans MS" panose="030F0702030302020204" pitchFamily="66" charset="0"/>
              </a:rPr>
              <a:t>Arithmetic</a:t>
            </a:r>
          </a:p>
          <a:p>
            <a:pPr marL="365760" indent="-256032">
              <a:lnSpc>
                <a:spcPct val="150000"/>
              </a:lnSpc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000" dirty="0">
                <a:latin typeface="Comic Sans MS" panose="030F0702030302020204" pitchFamily="66" charset="0"/>
              </a:rPr>
              <a:t>Problem Solving and reasoning</a:t>
            </a:r>
          </a:p>
          <a:p>
            <a:pPr marL="365760" indent="-256032">
              <a:lnSpc>
                <a:spcPct val="150000"/>
              </a:lnSpc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000" dirty="0">
                <a:latin typeface="Comic Sans MS" panose="030F0702030302020204" pitchFamily="66" charset="0"/>
              </a:rPr>
              <a:t>Table Facts up to 12 x, related facts – division, decimals, hundreds of thousands (test every Wednesday).</a:t>
            </a:r>
          </a:p>
          <a:p>
            <a:pPr marL="365760" indent="-256032">
              <a:lnSpc>
                <a:spcPct val="150000"/>
              </a:lnSpc>
              <a:spcAft>
                <a:spcPts val="120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000" dirty="0">
                <a:latin typeface="Comic Sans MS" panose="030F0702030302020204" pitchFamily="66" charset="0"/>
              </a:rPr>
              <a:t>Number Facts</a:t>
            </a:r>
          </a:p>
          <a:p>
            <a:pPr marL="685800" lvl="1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sz="28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" name="Picture 8" descr="http://www.radyrcs.com/_files/images/B642DF5C97E0831CE3B3CAE6C1A755C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7299" y="373102"/>
            <a:ext cx="236219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50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907300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English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Reading in different contexts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Class novels 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Writing related to the class novel and cross curricular opportunities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Spelling rules through games and activities most days. Tested on Wednesdays. 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Handwriting</a:t>
            </a:r>
          </a:p>
          <a:p>
            <a:pPr marL="457200" indent="-457200">
              <a:lnSpc>
                <a:spcPct val="200000"/>
              </a:lnSpc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Grammar and punctuation</a:t>
            </a:r>
          </a:p>
          <a:p>
            <a:pPr marL="457200" indent="-457200">
              <a:buFontTx/>
              <a:buChar char="-"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D612B8-76F3-4414-9B8F-CF136B0C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4053036"/>
            <a:ext cx="16954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3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223269"/>
            <a:ext cx="56886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Religious Education</a:t>
            </a:r>
          </a:p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To Know You More Clearly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9512" y="315601"/>
            <a:ext cx="2808312" cy="212365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GB" altLang="en-US" sz="3200" dirty="0">
                <a:latin typeface="Comic Sans MS" panose="030F0702030302020204" pitchFamily="66" charset="0"/>
              </a:rPr>
              <a:t>Autumn Term 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Creation and Covenant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Prophecy and Promise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131840" y="2444115"/>
            <a:ext cx="3960440" cy="150810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GB" altLang="en-US" sz="3200" dirty="0">
                <a:latin typeface="Comic Sans MS" panose="030F0702030302020204" pitchFamily="66" charset="0"/>
              </a:rPr>
              <a:t>Spring Term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Galilee to Jerusalem 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Desert to Garden 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139952" y="4155591"/>
            <a:ext cx="4824536" cy="196977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GB" altLang="en-US" sz="3200" dirty="0">
                <a:latin typeface="Comic Sans MS" panose="030F0702030302020204" pitchFamily="66" charset="0"/>
              </a:rPr>
              <a:t>Summer Term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To the ends of the Earth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Dialogue and Encounter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None/>
            </a:pPr>
            <a:endParaRPr lang="en-GB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1DF880-17C6-AB41-A73E-1B12877E6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762" y="2093488"/>
            <a:ext cx="1261235" cy="12230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428FB5-457C-52C4-FF4C-721C960AD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941168"/>
            <a:ext cx="1261235" cy="12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5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6" y="128137"/>
            <a:ext cx="92170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Timetable</a:t>
            </a:r>
          </a:p>
          <a:p>
            <a:pPr algn="ctr"/>
            <a:endParaRPr lang="en-GB" sz="3200" u="sng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English and Maths every day.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R.E. and class prayer and liturgy worship three times per week. 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P.E. is usually on a Wednesday afternoon.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French, Music, PSHE, Science, Art, Geography, History, DT and Computing are taught throughout the year.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Home practice on the school website on Fridays, new spellings and tables targets will also be sent home in the week, usually Thursday. 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  <a:hlinkClick r:id="rId2"/>
              </a:rPr>
              <a:t>https://www.longton-st-oswalds.lancs.sch.uk/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Tables tests and spelling tests will be on Wednesdays. </a:t>
            </a:r>
          </a:p>
        </p:txBody>
      </p:sp>
      <p:pic>
        <p:nvPicPr>
          <p:cNvPr id="6" name="Picture 2" descr="http://twosummers.co.za/kingfisher/wp-content/uploads/2012/01/timetab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201734"/>
            <a:ext cx="1519963" cy="957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599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60" y="188640"/>
            <a:ext cx="88924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Routines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Children can change their reading book any day – read every night for 20 minutes and talk about it, book in school every day. 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spcAft>
                <a:spcPts val="1200"/>
              </a:spcAft>
              <a:buFontTx/>
              <a:buChar char="-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spcAft>
                <a:spcPts val="1200"/>
              </a:spcAft>
              <a:buFontTx/>
              <a:buChar char="-"/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spcAft>
                <a:spcPts val="120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Children can have fruit at break time. </a:t>
            </a:r>
          </a:p>
          <a:p>
            <a:pPr marL="457200" indent="-45720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Water bottle every day. It would be ideal if an extra drink is put in packed lunches.</a:t>
            </a:r>
          </a:p>
          <a:p>
            <a:pPr marL="457200" indent="-45720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PE kit kept in school and taken home every half term (unless they need washing sooner). </a:t>
            </a:r>
          </a:p>
          <a:p>
            <a:pPr marL="457200" indent="-45720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Name on everything. </a:t>
            </a:r>
          </a:p>
          <a:p>
            <a:pPr marL="457200" indent="-45720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omic Sans MS" panose="030F0702030302020204" pitchFamily="66" charset="0"/>
              </a:rPr>
              <a:t>Coat</a:t>
            </a:r>
          </a:p>
        </p:txBody>
      </p:sp>
      <p:pic>
        <p:nvPicPr>
          <p:cNvPr id="4100" name="Picture 4" descr="Readathon – Year 6 Readers – Snaresbrook Prep School">
            <a:extLst>
              <a:ext uri="{FF2B5EF4-FFF2-40B4-BE49-F238E27FC236}">
                <a16:creationId xmlns:a16="http://schemas.microsoft.com/office/drawing/2014/main" id="{0BD678F1-38B7-020B-CA70-4C8BCD1C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2251509" cy="11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7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788</Words>
  <Application>Microsoft Office PowerPoint</Application>
  <PresentationFormat>On-screen Show (4:3)</PresentationFormat>
  <Paragraphs>146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Safeguarding - Online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 Whitworth</cp:lastModifiedBy>
  <cp:revision>70</cp:revision>
  <cp:lastPrinted>2024-09-18T14:47:27Z</cp:lastPrinted>
  <dcterms:created xsi:type="dcterms:W3CDTF">2014-09-13T21:51:24Z</dcterms:created>
  <dcterms:modified xsi:type="dcterms:W3CDTF">2025-09-09T10:33:05Z</dcterms:modified>
</cp:coreProperties>
</file>