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87" r:id="rId6"/>
    <p:sldId id="263" r:id="rId7"/>
    <p:sldId id="262" r:id="rId8"/>
    <p:sldId id="266" r:id="rId9"/>
    <p:sldId id="267" r:id="rId10"/>
    <p:sldId id="282" r:id="rId11"/>
    <p:sldId id="271" r:id="rId12"/>
    <p:sldId id="288" r:id="rId13"/>
    <p:sldId id="277" r:id="rId14"/>
    <p:sldId id="274" r:id="rId15"/>
    <p:sldId id="28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3" d="100"/>
          <a:sy n="113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0346-5A73-4BB0-BAFD-C10BB230849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9501-1433-4B43-A2A2-17496BD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E54-73C5-475B-B8EB-FD42EB826B4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ongton-st-oswalds.lancs.sch.uk/page/safeguarding/12278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523" y="367757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Gabriola" panose="04040605051002020D02" pitchFamily="82" charset="0"/>
              </a:rPr>
              <a:t>Welcome to Year 3</a:t>
            </a:r>
          </a:p>
          <a:p>
            <a:pPr algn="ctr"/>
            <a:r>
              <a:rPr lang="en-GB" sz="6600" dirty="0">
                <a:latin typeface="Gabriola" panose="04040605051002020D02" pitchFamily="82" charset="0"/>
              </a:rPr>
              <a:t>2025-2026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9969-0974-ED18-E321-1276A990B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9" y="107684"/>
            <a:ext cx="8160421" cy="27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58" y="1471163"/>
            <a:ext cx="8592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Comic Sans MS" panose="030F0702030302020204" pitchFamily="66" charset="0"/>
              </a:rPr>
              <a:t> - Children are responsible for changing their books when they have finished them. Mrs Woof and Mrs Lancaster will always be there to help. </a:t>
            </a:r>
            <a:endParaRPr lang="en-GB" altLang="en-US" sz="2800" b="1" dirty="0">
              <a:latin typeface="Comic Sans MS" panose="030F0702030302020204" pitchFamily="66" charset="0"/>
            </a:endParaRPr>
          </a:p>
          <a:p>
            <a:pPr lvl="1">
              <a:buFont typeface="Wingdings 2" panose="05020102010507070707" pitchFamily="18" charset="2"/>
              <a:buChar char=""/>
            </a:pPr>
            <a:endParaRPr lang="en-GB" altLang="en-US" sz="2800" b="1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ensure the reading diary is </a:t>
            </a:r>
            <a:r>
              <a:rPr lang="en-GB" altLang="en-US" sz="2800" u="sng" dirty="0">
                <a:latin typeface="Comic Sans MS" panose="030F0702030302020204" pitchFamily="66" charset="0"/>
              </a:rPr>
              <a:t>signed</a:t>
            </a:r>
            <a:r>
              <a:rPr lang="en-GB" alt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make sure your child’s book is in their bag every day. 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- Your child should read at home </a:t>
            </a:r>
            <a:r>
              <a:rPr lang="en-GB" altLang="en-US" sz="2800" b="1" dirty="0">
                <a:latin typeface="Comic Sans MS" panose="030F0702030302020204" pitchFamily="66" charset="0"/>
              </a:rPr>
              <a:t>every night</a:t>
            </a:r>
            <a:r>
              <a:rPr lang="en-GB" altLang="en-US" sz="2800" dirty="0">
                <a:latin typeface="Comic Sans MS" panose="030F0702030302020204" pitchFamily="66" charset="0"/>
              </a:rPr>
              <a:t>, to a parent or carer, grandparent, sibling or friend.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35034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F5D75-6B7C-BC29-7F3F-58E061D4A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76" y="-11371"/>
            <a:ext cx="2135792" cy="15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44846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to bring: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warm, waterproof 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Water bottle with a sports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Wellies for Forest School –Sprint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Fruit snack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P.E. kit should be in school every day. Children can wear trainers for outdoor sessions but they still need black pumps for inside.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Swimming kit on Mondays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Name in everything.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082F7-D7CA-EA58-BB42-B8A9C333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1699"/>
            <a:ext cx="2513503" cy="27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2815-01D7-414E-BE1A-E132657A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Friday Blog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905B-5685-9C42-BCFC-C5CDA72E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Every Friday we will blog to let you know what learning we have done during the week.</a:t>
            </a:r>
          </a:p>
          <a:p>
            <a:r>
              <a:rPr lang="en-GB" dirty="0">
                <a:latin typeface="Comic Sans MS" panose="030F0702030302020204" pitchFamily="66" charset="0"/>
              </a:rPr>
              <a:t>We will include links to galleries of our learning.</a:t>
            </a:r>
          </a:p>
          <a:p>
            <a:r>
              <a:rPr lang="en-GB" dirty="0">
                <a:latin typeface="Comic Sans MS" panose="030F0702030302020204" pitchFamily="66" charset="0"/>
              </a:rPr>
              <a:t>We also will outline the practice your children need to do over the coming week at home.</a:t>
            </a:r>
          </a:p>
          <a:p>
            <a:r>
              <a:rPr lang="en-GB" dirty="0">
                <a:latin typeface="Comic Sans MS" panose="030F0702030302020204" pitchFamily="66" charset="0"/>
              </a:rPr>
              <a:t>Reading, Spelling and Maths.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0B8E-A1B9-6663-1778-32233E91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85" y="4889737"/>
            <a:ext cx="2576567" cy="18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0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59" y="30113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Behaviour expectations: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craylands.kent.sch.uk/UserFiles/image/golden%20r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10" y="1046751"/>
            <a:ext cx="4093090" cy="551011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93090" y="1378762"/>
            <a:ext cx="4572000" cy="4463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Gold, double gold and triple gold!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House points/Dojos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Stickers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Golden Assembly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Class Rules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Golden time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Praise</a:t>
            </a:r>
          </a:p>
        </p:txBody>
      </p:sp>
    </p:spTree>
    <p:extLst>
      <p:ext uri="{BB962C8B-B14F-4D97-AF65-F5344CB8AC3E}">
        <p14:creationId xmlns:p14="http://schemas.microsoft.com/office/powerpoint/2010/main" val="395742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Safeguarding Routines</a:t>
            </a:r>
          </a:p>
          <a:p>
            <a:pPr lvl="0"/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End of day</a:t>
            </a:r>
          </a:p>
          <a:p>
            <a:pPr lvl="0"/>
            <a:endParaRPr lang="en-GB" sz="28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End of day form.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If there is an emergency or a problem please ring school as soon as possible and then we are aware of it and will keep your child until you arrive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Children always to be collected from the playground.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02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024760C-6A44-90B8-C295-525A59C8D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1" y="809220"/>
            <a:ext cx="8821778" cy="48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524" y="2025908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And finally: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ensure your child's medication is in school.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If you have any queries, make an appointment at the school office and we will see you as soon as possible.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DB12E-45C2-30C6-05DE-68EDB6FD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9" y="242901"/>
            <a:ext cx="8160421" cy="27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540" y="183323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Gabriola" panose="04040605051002020D02" pitchFamily="82" charset="0"/>
              </a:rPr>
              <a:t>Mr Campbell		Mrs Woof</a:t>
            </a:r>
          </a:p>
          <a:p>
            <a:pPr algn="ctr"/>
            <a:r>
              <a:rPr lang="en-GB" sz="4400" dirty="0">
                <a:latin typeface="Gabriola" panose="04040605051002020D02" pitchFamily="82" charset="0"/>
              </a:rPr>
              <a:t>Mrs O’Neill        Mrs Tiley</a:t>
            </a:r>
          </a:p>
        </p:txBody>
      </p:sp>
      <p:pic>
        <p:nvPicPr>
          <p:cNvPr id="1026" name="Picture 2" descr="Year 3 – Buckstones Primary School">
            <a:extLst>
              <a:ext uri="{FF2B5EF4-FFF2-40B4-BE49-F238E27FC236}">
                <a16:creationId xmlns:a16="http://schemas.microsoft.com/office/drawing/2014/main" id="{A1FAF837-DE7F-48F3-8A24-5BB02667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3" y="873976"/>
            <a:ext cx="9035834" cy="31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16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7693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Gabriola" panose="04040605051002020D02" pitchFamily="82" charset="0"/>
              </a:rPr>
              <a:t>Your child as a learner in Year 3</a:t>
            </a:r>
          </a:p>
          <a:p>
            <a:r>
              <a:rPr lang="en-GB" sz="2800" dirty="0">
                <a:latin typeface="Gabriola" panose="04040605051002020D02" pitchFamily="82" charset="0"/>
              </a:rPr>
              <a:t>We will nurture the following personal skills and attitudes:</a:t>
            </a:r>
          </a:p>
          <a:p>
            <a:endParaRPr lang="en-GB" sz="2800" dirty="0">
              <a:latin typeface="Gabriola" panose="04040605051002020D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Self-confidence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Self-esteem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Enthusiasm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abriola" panose="04040605051002020D02" pitchFamily="82" charset="0"/>
              </a:rPr>
              <a:t>Positive mind-set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A71D49-2D4C-E6F0-4BA5-4B7C6566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40" y="2342762"/>
            <a:ext cx="4211834" cy="27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92" y="190922"/>
            <a:ext cx="8352928" cy="620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briola" panose="04040605051002020D02" pitchFamily="82" charset="0"/>
              </a:rPr>
              <a:t>How will your child learn in Year 3?</a:t>
            </a:r>
          </a:p>
          <a:p>
            <a:endParaRPr lang="en-GB" sz="3600" dirty="0">
              <a:latin typeface="Gabriola" panose="04040605051002020D02" pitchFamily="82" charset="0"/>
            </a:endParaRPr>
          </a:p>
          <a:p>
            <a:endParaRPr lang="en-GB" sz="2400" dirty="0">
              <a:latin typeface="Gabriola" panose="04040605051002020D02" pitchFamily="82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Listening attentively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Sharing ideas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Working within groups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Working individually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Reading and research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Thinking skills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Gabriola" panose="04040605051002020D02" pitchFamily="82" charset="0"/>
              </a:rPr>
              <a:t>Recording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895102-56ED-906B-CE55-1B000A9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26" y="2607487"/>
            <a:ext cx="3701018" cy="2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549841" y="0"/>
            <a:ext cx="8361238" cy="569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en-GB" sz="5100" u="sng" dirty="0">
                <a:latin typeface="Comic Sans MS" panose="030F0702030302020204" pitchFamily="66" charset="0"/>
              </a:rPr>
              <a:t>Curriculum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483A8B-8945-4921-89A7-E3CF3AF7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4" y="980728"/>
            <a:ext cx="8100392" cy="55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7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7440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abriola" panose="04040605051002020D02" pitchFamily="82" charset="0"/>
              </a:rPr>
              <a:t>English</a:t>
            </a:r>
          </a:p>
          <a:p>
            <a:endParaRPr lang="en-GB" sz="3200" dirty="0">
              <a:latin typeface="Gabriola" panose="04040605051002020D02" pitchFamily="82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Reading in many different contexts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Class novels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Writing related to the class novel and cross curricular opportunities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Spelling rules through games and activities daily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Handwriting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Gabriola" panose="04040605051002020D02" pitchFamily="82" charset="0"/>
              </a:rPr>
              <a:t>Grammar and punctuation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B9A296-57ED-6343-96E0-EFBF8DA4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6" y="4085167"/>
            <a:ext cx="2573866" cy="2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6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5" y="68001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abriola" panose="04040605051002020D02" pitchFamily="82" charset="0"/>
              </a:rPr>
              <a:t>Maths</a:t>
            </a:r>
          </a:p>
          <a:p>
            <a:endParaRPr lang="en-GB" sz="3200" dirty="0">
              <a:latin typeface="Gabriola" panose="04040605051002020D02" pitchFamily="82" charset="0"/>
            </a:endParaRP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Red Rose Mastery Scheme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Mental methods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Written methods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Place Value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Problem Solving and reasoning – Deeper Learning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Table Facts</a:t>
            </a:r>
          </a:p>
          <a:p>
            <a:pPr marL="429768" lvl="1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x2, x5, x10, x3, x4, x8 (test every Friday)</a:t>
            </a:r>
          </a:p>
          <a:p>
            <a:pPr marL="109728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Number Facts</a:t>
            </a:r>
          </a:p>
          <a:p>
            <a:pPr marL="429768" lvl="1">
              <a:buClr>
                <a:schemeClr val="accent3"/>
              </a:buClr>
              <a:defRPr/>
            </a:pPr>
            <a:r>
              <a:rPr lang="en-GB" sz="2800" dirty="0">
                <a:latin typeface="Gabriola" panose="04040605051002020D02" pitchFamily="82" charset="0"/>
              </a:rPr>
              <a:t>Number bonds to 20 / 100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radyrcs.com/_files/images/B642DF5C97E0831CE3B3CAE6C1A755C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299" y="373102"/>
            <a:ext cx="236219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50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344" y="107037"/>
            <a:ext cx="86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Gabriola" panose="04040605051002020D02" pitchFamily="82" charset="0"/>
              </a:rPr>
              <a:t>Religious Education           </a:t>
            </a:r>
          </a:p>
          <a:p>
            <a:r>
              <a:rPr lang="en-GB" sz="3200" dirty="0">
                <a:latin typeface="Gabriola" panose="04040605051002020D02" pitchFamily="82" charset="0"/>
              </a:rPr>
              <a:t>          To know You more clearly </a:t>
            </a:r>
          </a:p>
          <a:p>
            <a:pPr algn="ctr"/>
            <a:endParaRPr lang="en-GB" sz="3200" dirty="0">
              <a:latin typeface="Gabriola" panose="04040605051002020D02" pitchFamily="82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58199" y="1674674"/>
            <a:ext cx="4274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Gabriola" panose="04040605051002020D02" pitchFamily="82" charset="0"/>
              </a:rPr>
              <a:t>Autumn Term</a:t>
            </a:r>
            <a:r>
              <a:rPr lang="en-GB" altLang="en-US" sz="1800" dirty="0">
                <a:latin typeface="Gabriola" panose="04040605051002020D02" pitchFamily="82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Creation and Covenant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Prophesy and Promise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en-US" sz="1800" dirty="0">
              <a:latin typeface="Gabriola" panose="04040605051002020D02" pitchFamily="82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58199" y="3143514"/>
            <a:ext cx="3672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Gabriola" panose="04040605051002020D02" pitchFamily="82" charset="0"/>
              </a:rPr>
              <a:t>Spring Term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 Galilee to Jerusalem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 Desert to Garden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458199" y="4849627"/>
            <a:ext cx="4103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Gabriola" panose="04040605051002020D02" pitchFamily="82" charset="0"/>
              </a:rPr>
              <a:t>Summer Term</a:t>
            </a:r>
            <a:endParaRPr lang="en-GB" altLang="en-US" sz="1800" dirty="0">
              <a:latin typeface="Gabriola" panose="04040605051002020D02" pitchFamily="82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 To the ends of the Earth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Gabriola" panose="04040605051002020D02" pitchFamily="82" charset="0"/>
              </a:rPr>
              <a:t> Dialogue and Encounter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FC75B8-1FB4-A845-8260-A9456CF2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61" y="3736778"/>
            <a:ext cx="3746339" cy="30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8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8381A-7B0E-51A7-936E-E5FB5ECD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49" y="-437931"/>
            <a:ext cx="10852115" cy="7211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05068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Timetable: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English and Maths every day.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R.E. and collective worship every week.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P.E. is on a Tuesday afternoon.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Swimming is on a Monday afternoon during the Autumn term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French and Music are taught once a week.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PSHE, Science, Art, Geography, History, DT and Computing are taught termly.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Forest School on Mondays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Home Practice on the school website on Fridays.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9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557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Gabriola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Blog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 Campbell</cp:lastModifiedBy>
  <cp:revision>60</cp:revision>
  <dcterms:created xsi:type="dcterms:W3CDTF">2014-09-13T21:51:24Z</dcterms:created>
  <dcterms:modified xsi:type="dcterms:W3CDTF">2025-09-12T15:18:19Z</dcterms:modified>
</cp:coreProperties>
</file>