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93" r:id="rId6"/>
    <p:sldId id="294" r:id="rId7"/>
    <p:sldId id="290" r:id="rId8"/>
    <p:sldId id="273" r:id="rId9"/>
    <p:sldId id="271" r:id="rId10"/>
    <p:sldId id="262" r:id="rId11"/>
    <p:sldId id="268" r:id="rId12"/>
    <p:sldId id="289" r:id="rId13"/>
    <p:sldId id="269" r:id="rId14"/>
    <p:sldId id="265" r:id="rId15"/>
    <p:sldId id="295" r:id="rId16"/>
    <p:sldId id="263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9" autoAdjust="0"/>
    <p:restoredTop sz="86470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mdog.com/user/sign_in" TargetMode="External"/><Relationship Id="rId2" Type="http://schemas.openxmlformats.org/officeDocument/2006/relationships/hyperlink" Target="https://www.longton-st-oswalds.lancs.sch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ongton-st-oswalds.lancs.sch.uk/page/safeguarding/12278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eesaw.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500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sz="8800" dirty="0">
                <a:latin typeface="Ink Free" panose="03080402000500000000" pitchFamily="66" charset="0"/>
              </a:rPr>
              <a:t>Welcome to Year 1</a:t>
            </a:r>
            <a:endParaRPr lang="en-US" sz="88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308"/>
            <a:ext cx="6440760" cy="2545060"/>
          </a:xfrm>
        </p:spPr>
        <p:txBody>
          <a:bodyPr>
            <a:noAutofit/>
          </a:bodyPr>
          <a:lstStyle/>
          <a:p>
            <a:endParaRPr lang="en-GB" sz="4800" b="1" dirty="0"/>
          </a:p>
          <a:p>
            <a:r>
              <a:rPr lang="en-GB" sz="9600" b="1" dirty="0">
                <a:solidFill>
                  <a:schemeClr val="tx1"/>
                </a:solidFill>
                <a:latin typeface="Ink Free" panose="03080402000500000000" pitchFamily="66" charset="0"/>
              </a:rPr>
              <a:t>2024/25</a:t>
            </a:r>
            <a:endParaRPr lang="en-US" sz="9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2" descr="http://img.docstoccdn.com/thumb/orig/618501.png">
            <a:extLst>
              <a:ext uri="{FF2B5EF4-FFF2-40B4-BE49-F238E27FC236}">
                <a16:creationId xmlns:a16="http://schemas.microsoft.com/office/drawing/2014/main" id="{2EF77F04-D787-434E-8757-87435076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" y="116632"/>
            <a:ext cx="90819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72" y="62881"/>
            <a:ext cx="8229600" cy="1143000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Routines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Ink Free" panose="03080402000500000000" pitchFamily="66" charset="0"/>
              </a:rPr>
              <a:t>Home practice will be posted as a blog on the website every Friday and will include;</a:t>
            </a:r>
          </a:p>
          <a:p>
            <a:pPr algn="ctr"/>
            <a:r>
              <a:rPr lang="en-GB" sz="2400" dirty="0">
                <a:latin typeface="Ink Free" panose="03080402000500000000" pitchFamily="66" charset="0"/>
              </a:rPr>
              <a:t>Reading </a:t>
            </a:r>
            <a:r>
              <a:rPr lang="en-GB" sz="2400" b="1" dirty="0">
                <a:latin typeface="Ink Free" panose="03080402000500000000" pitchFamily="66" charset="0"/>
              </a:rPr>
              <a:t>(10 minutes every night!)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/>
            <a:r>
              <a:rPr lang="en-GB" sz="2400" dirty="0">
                <a:latin typeface="Ink Free" panose="03080402000500000000" pitchFamily="66" charset="0"/>
              </a:rPr>
              <a:t>Counting</a:t>
            </a:r>
          </a:p>
          <a:p>
            <a:pPr algn="ctr"/>
            <a:r>
              <a:rPr lang="en-GB" sz="2400" dirty="0">
                <a:latin typeface="Ink Free" panose="03080402000500000000" pitchFamily="66" charset="0"/>
              </a:rPr>
              <a:t>Maths challenges - 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/>
            <a:r>
              <a:rPr lang="en-GB" sz="2400" dirty="0">
                <a:latin typeface="Ink Free" panose="03080402000500000000" pitchFamily="66" charset="0"/>
              </a:rPr>
              <a:t>Phonics challenges - 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/>
            <a:r>
              <a:rPr lang="en-GB" sz="2400" dirty="0">
                <a:latin typeface="Ink Free" panose="03080402000500000000" pitchFamily="66" charset="0"/>
              </a:rPr>
              <a:t>Tricky words will be sent home when they are taught.</a:t>
            </a:r>
          </a:p>
          <a:p>
            <a:pPr algn="ctr"/>
            <a:endParaRPr lang="en-GB" sz="2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</a:rPr>
              <a:t>Our Learning links on the Year 1 page are a safe way for your children to independently use the internet for learning purposes.</a:t>
            </a: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  <a:hlinkClick r:id="rId2"/>
              </a:rPr>
              <a:t>https://www.longton-st-oswalds.lancs.sch.uk/</a:t>
            </a:r>
            <a:r>
              <a:rPr lang="en-GB" sz="2400" dirty="0">
                <a:latin typeface="Ink Free" panose="03080402000500000000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  <a:hlinkClick r:id="rId3"/>
              </a:rPr>
              <a:t>https://www.sumdog.com/user/sign_in</a:t>
            </a:r>
            <a:r>
              <a:rPr lang="en-GB" sz="2400" dirty="0">
                <a:latin typeface="Ink Free" panose="03080402000500000000" pitchFamily="66" charset="0"/>
              </a:rPr>
              <a:t> 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35C4-1849-427B-8DB7-3E09E4CD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145" y="1"/>
            <a:ext cx="1109753" cy="1440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0" y="0"/>
            <a:ext cx="6733068" cy="50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Ink Free" panose="03080402000500000000" pitchFamily="66" charset="0"/>
              </a:rPr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3" y="1340768"/>
            <a:ext cx="7953897" cy="54005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Reading books with be changed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on a Friday. Please sign the diary.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Please bring the green book bag to school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every day.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	</a:t>
            </a:r>
          </a:p>
          <a:p>
            <a:pPr>
              <a:buNone/>
            </a:pPr>
            <a:r>
              <a:rPr lang="en-GB" sz="2400" dirty="0">
                <a:latin typeface="Ink Free" panose="03080402000500000000" pitchFamily="66" charset="0"/>
              </a:rPr>
              <a:t>Your children will read to every teacher at least once a week.</a:t>
            </a: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r>
              <a:rPr lang="en-GB" sz="2400" dirty="0">
                <a:latin typeface="Ink Free" panose="03080402000500000000" pitchFamily="66" charset="0"/>
              </a:rPr>
              <a:t>P.E. kits stay in school for the half term.</a:t>
            </a:r>
          </a:p>
          <a:p>
            <a:endParaRPr lang="en-GB" sz="2400" dirty="0">
              <a:latin typeface="Ink Free" panose="03080402000500000000" pitchFamily="66" charset="0"/>
            </a:endParaRPr>
          </a:p>
          <a:p>
            <a:r>
              <a:rPr lang="en-GB" sz="2400" dirty="0">
                <a:latin typeface="Ink Free" panose="03080402000500000000" pitchFamily="66" charset="0"/>
              </a:rPr>
              <a:t>If possible, please have trainers </a:t>
            </a:r>
            <a:r>
              <a:rPr lang="en-GB" sz="2400" u="sng" dirty="0">
                <a:latin typeface="Ink Free" panose="03080402000500000000" pitchFamily="66" charset="0"/>
              </a:rPr>
              <a:t>and</a:t>
            </a:r>
            <a:r>
              <a:rPr lang="en-GB" sz="2400" dirty="0">
                <a:latin typeface="Ink Free" panose="03080402000500000000" pitchFamily="66" charset="0"/>
              </a:rPr>
              <a:t> pumps in PE bags.</a:t>
            </a:r>
          </a:p>
          <a:p>
            <a:endParaRPr lang="en-GB" sz="2400" dirty="0">
              <a:latin typeface="Ink Free" panose="03080402000500000000" pitchFamily="66" charset="0"/>
            </a:endParaRPr>
          </a:p>
          <a:p>
            <a:r>
              <a:rPr lang="en-GB" sz="2400" dirty="0">
                <a:latin typeface="Ink Free" panose="03080402000500000000" pitchFamily="66" charset="0"/>
              </a:rPr>
              <a:t>Please provide a </a:t>
            </a:r>
            <a:r>
              <a:rPr lang="en-GB" sz="2400" u="sng" dirty="0">
                <a:latin typeface="Ink Free" panose="03080402000500000000" pitchFamily="66" charset="0"/>
              </a:rPr>
              <a:t>named</a:t>
            </a:r>
            <a:r>
              <a:rPr lang="en-GB" sz="2400" dirty="0">
                <a:latin typeface="Ink Free" panose="03080402000500000000" pitchFamily="66" charset="0"/>
              </a:rPr>
              <a:t> pair of wellies which will stay in school.</a:t>
            </a:r>
          </a:p>
          <a:p>
            <a:pPr marL="0" indent="0"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r>
              <a:rPr lang="en-GB" sz="2400" dirty="0">
                <a:latin typeface="Ink Free" panose="03080402000500000000" pitchFamily="66" charset="0"/>
              </a:rPr>
              <a:t>Children to bring a </a:t>
            </a:r>
            <a:r>
              <a:rPr lang="en-GB" sz="2400" u="sng" dirty="0">
                <a:latin typeface="Ink Free" panose="03080402000500000000" pitchFamily="66" charset="0"/>
              </a:rPr>
              <a:t>named</a:t>
            </a:r>
            <a:r>
              <a:rPr lang="en-GB" sz="2400" dirty="0">
                <a:latin typeface="Ink Free" panose="03080402000500000000" pitchFamily="66" charset="0"/>
              </a:rPr>
              <a:t> water bottle every day.</a:t>
            </a:r>
          </a:p>
          <a:p>
            <a:endParaRPr lang="en-GB" sz="2400" dirty="0">
              <a:latin typeface="Ink Free" panose="03080402000500000000" pitchFamily="66" charset="0"/>
            </a:endParaRPr>
          </a:p>
          <a:p>
            <a:r>
              <a:rPr lang="en-GB" sz="2400" dirty="0">
                <a:latin typeface="Ink Free" panose="03080402000500000000" pitchFamily="66" charset="0"/>
              </a:rPr>
              <a:t>A snack is available every day.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48" y="624760"/>
            <a:ext cx="7694104" cy="1103706"/>
          </a:xfrm>
        </p:spPr>
        <p:txBody>
          <a:bodyPr>
            <a:norm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Safeguarding - 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78" y="1888699"/>
            <a:ext cx="8974044" cy="4273636"/>
          </a:xfrm>
        </p:spPr>
        <p:txBody>
          <a:bodyPr>
            <a:noAutofit/>
          </a:bodyPr>
          <a:lstStyle/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Our Online safety curriculum is taught throughout the year alongside our PSHE Curriculum.</a:t>
            </a: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 We teach the children safe online behaviours in these areas.</a:t>
            </a:r>
          </a:p>
          <a:p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25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We also teach the children how to behave when online.This includes when gaming or when engaging in social media (most platforms are not suitable for primary aged children).</a:t>
            </a:r>
          </a:p>
          <a:p>
            <a:endParaRPr lang="en-GB" sz="45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School and home have a joint responsibility to safeguard your children against all online harm. </a:t>
            </a:r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  <a:hlinkClick r:id="rId2"/>
              </a:rPr>
              <a:t>See our parental controls guidance on our Safeguarding page.</a:t>
            </a:r>
            <a:endParaRPr lang="en-GB" sz="135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GB" sz="9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Our online safety updates</a:t>
            </a:r>
            <a:r>
              <a:rPr lang="en-GB" sz="135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and guides will keep you updated on how you can keep your home a safe space when it comes to letting your children access the internet.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825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612F7-CFC7-1129-09D6-7D1DCC9B3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57" y="2638240"/>
            <a:ext cx="4901085" cy="14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" y="0"/>
            <a:ext cx="2954760" cy="3836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476672"/>
            <a:ext cx="8229600" cy="1143000"/>
          </a:xfrm>
        </p:spPr>
        <p:txBody>
          <a:bodyPr/>
          <a:lstStyle/>
          <a:p>
            <a:pPr algn="r"/>
            <a:r>
              <a:rPr lang="en-GB" b="1" dirty="0">
                <a:latin typeface="Ink Free" panose="03080402000500000000" pitchFamily="66" charset="0"/>
              </a:rPr>
              <a:t>Safeguarding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933456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Ink Free" panose="03080402000500000000" pitchFamily="66" charset="0"/>
              </a:rPr>
              <a:t>Children who attend the Breakfast Club are brought to class by a staff member.</a:t>
            </a: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Children are picked up from the playground by a person named on the end of day form. Please bring this back ASAP.</a:t>
            </a:r>
          </a:p>
          <a:p>
            <a:pPr marL="0" indent="0">
              <a:buNone/>
            </a:pPr>
            <a:r>
              <a:rPr lang="en-GB" dirty="0">
                <a:latin typeface="Ink Free" panose="03080402000500000000" pitchFamily="66" charset="0"/>
              </a:rPr>
              <a:t>		</a:t>
            </a:r>
          </a:p>
          <a:p>
            <a:r>
              <a:rPr lang="en-GB" dirty="0">
                <a:latin typeface="Ink Free" panose="03080402000500000000" pitchFamily="66" charset="0"/>
              </a:rPr>
              <a:t>Children who go to The Play Stop are picked up from the playground by a member of The Play Stop team.</a:t>
            </a:r>
          </a:p>
          <a:p>
            <a:pPr algn="r"/>
            <a:endParaRPr lang="en-GB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Behaviour Expectations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Pupils are expected to follow the class rules at all times and the Golden Rules of the school.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Rewards</a:t>
            </a:r>
          </a:p>
          <a:p>
            <a:pPr lvl="2"/>
            <a:r>
              <a:rPr lang="en-GB" sz="2800" dirty="0">
                <a:latin typeface="Ink Free" panose="03080402000500000000" pitchFamily="66" charset="0"/>
              </a:rPr>
              <a:t>House points</a:t>
            </a:r>
          </a:p>
          <a:p>
            <a:pPr lvl="2"/>
            <a:r>
              <a:rPr lang="en-GB" sz="2800" dirty="0">
                <a:latin typeface="Ink Free" panose="03080402000500000000" pitchFamily="66" charset="0"/>
              </a:rPr>
              <a:t>Stickers</a:t>
            </a:r>
          </a:p>
          <a:p>
            <a:pPr lvl="2"/>
            <a:r>
              <a:rPr lang="en-GB" sz="2800" dirty="0">
                <a:latin typeface="Ink Free" panose="03080402000500000000" pitchFamily="66" charset="0"/>
              </a:rPr>
              <a:t>Star of the Week</a:t>
            </a:r>
          </a:p>
          <a:p>
            <a:pPr lvl="2"/>
            <a:r>
              <a:rPr lang="en-GB" sz="2800" dirty="0">
                <a:latin typeface="Ink Free" panose="03080402000500000000" pitchFamily="66" charset="0"/>
              </a:rPr>
              <a:t>Dojo</a:t>
            </a:r>
          </a:p>
          <a:p>
            <a:pPr lvl="2"/>
            <a:r>
              <a:rPr lang="en-GB" sz="2800" dirty="0">
                <a:latin typeface="Ink Free" panose="03080402000500000000" pitchFamily="66" charset="0"/>
              </a:rPr>
              <a:t>Quadruple gold!</a:t>
            </a:r>
          </a:p>
          <a:p>
            <a:pPr marL="914400" lvl="2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#Lentspiration for March 23 –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0882"/>
            <a:ext cx="4248472" cy="15478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Seen on green!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Pupils begin each day on green.</a:t>
            </a:r>
          </a:p>
          <a:p>
            <a:pPr marL="0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If they are spotted, they can move up to gold. Then again to double gold, to triple gold and finally quadruple gold.</a:t>
            </a:r>
          </a:p>
          <a:p>
            <a:pPr marL="0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They put their name onto Mrs Wood’s door for quadruple gold.</a:t>
            </a:r>
          </a:p>
          <a:p>
            <a:pPr marL="914400" lvl="2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#Lentspiration for March 23 –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41168"/>
            <a:ext cx="4248472" cy="15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Please check the website regularly.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Ensure all medication is sent into school.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If you have an issue or concern don’t hesitate to make an appointment via Mrs Rothwell in the school office.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Thank you!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Ink Free" panose="03080402000500000000" pitchFamily="66" charset="0"/>
              </a:rPr>
              <a:t>And finally... </a:t>
            </a:r>
            <a:endParaRPr lang="en-US" sz="4400" dirty="0">
              <a:latin typeface="Ink Free" panose="03080402000500000000" pitchFamily="66" charset="0"/>
            </a:endParaRPr>
          </a:p>
        </p:txBody>
      </p:sp>
      <p:pic>
        <p:nvPicPr>
          <p:cNvPr id="2" name="Picture 1" descr="Telephone Classic Red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8986"/>
            <a:ext cx="1870183" cy="1741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ed pencil for education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29"/>
            <a:ext cx="921137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3369455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Ink Free" panose="03080402000500000000" pitchFamily="66" charset="0"/>
              </a:rPr>
              <a:t>The Team</a:t>
            </a:r>
            <a:endParaRPr lang="en-US" sz="9600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9396536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Sheen    Miss Fisher </a:t>
            </a:r>
          </a:p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Anderson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7" y="-7218"/>
            <a:ext cx="7885196" cy="59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latin typeface="Ink Free" panose="03080402000500000000" pitchFamily="66" charset="0"/>
              </a:rPr>
              <a:t>Vision for the year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78851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>
                <a:latin typeface="Ink Free" panose="03080402000500000000" pitchFamily="66" charset="0"/>
              </a:rPr>
              <a:t>For everyone to:</a:t>
            </a:r>
          </a:p>
          <a:p>
            <a:pPr>
              <a:buNone/>
            </a:pPr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enjoy their learning.</a:t>
            </a: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achieve the very best that they </a:t>
            </a:r>
          </a:p>
          <a:p>
            <a:pPr marL="0" indent="0">
              <a:buNone/>
            </a:pPr>
            <a:r>
              <a:rPr lang="en-GB" dirty="0">
                <a:latin typeface="Ink Free" panose="03080402000500000000" pitchFamily="66" charset="0"/>
              </a:rPr>
              <a:t>   can.</a:t>
            </a: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become even more independent and confident learners.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95"/>
            <a:ext cx="3041543" cy="3948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836410"/>
            <a:ext cx="7509520" cy="6769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>
                <a:latin typeface="Ink Free" panose="03080402000500000000" pitchFamily="66" charset="0"/>
              </a:rPr>
              <a:t>       Knowledge and skills are taught through the subjects;</a:t>
            </a:r>
          </a:p>
          <a:p>
            <a:pPr algn="ctr"/>
            <a:r>
              <a:rPr lang="en-GB" sz="2200" dirty="0">
                <a:latin typeface="Ink Free" panose="03080402000500000000" pitchFamily="66" charset="0"/>
              </a:rPr>
              <a:t> RE taught twice a week.</a:t>
            </a:r>
          </a:p>
          <a:p>
            <a:pPr algn="ctr"/>
            <a:endParaRPr lang="en-GB" sz="2200" dirty="0">
              <a:latin typeface="Ink Free" panose="03080402000500000000" pitchFamily="66" charset="0"/>
            </a:endParaRPr>
          </a:p>
          <a:p>
            <a:pPr algn="ctr"/>
            <a:r>
              <a:rPr lang="en-GB" sz="2200" dirty="0">
                <a:latin typeface="Ink Free" panose="03080402000500000000" pitchFamily="66" charset="0"/>
              </a:rPr>
              <a:t>Daily Phonics, English and Maths.</a:t>
            </a:r>
          </a:p>
          <a:p>
            <a:pPr marL="0" indent="0" algn="ctr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algn="ctr"/>
            <a:r>
              <a:rPr lang="en-GB" sz="2200" dirty="0">
                <a:latin typeface="Ink Free" panose="03080402000500000000" pitchFamily="66" charset="0"/>
              </a:rPr>
              <a:t>P.S.H.E, Computing, Science, Art, Geography/History, French, Music and Challenge areas (Independent Learning) taught weekly.</a:t>
            </a:r>
          </a:p>
          <a:p>
            <a:pPr marL="0" indent="0" algn="ctr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algn="ctr"/>
            <a:r>
              <a:rPr lang="en-GB" sz="2200" dirty="0">
                <a:latin typeface="Ink Free" panose="03080402000500000000" pitchFamily="66" charset="0"/>
              </a:rPr>
              <a:t>Forest School</a:t>
            </a:r>
          </a:p>
          <a:p>
            <a:pPr algn="ctr"/>
            <a:endParaRPr lang="en-GB" sz="2200" dirty="0">
              <a:latin typeface="Ink Free" panose="03080402000500000000" pitchFamily="66" charset="0"/>
            </a:endParaRPr>
          </a:p>
          <a:p>
            <a:pPr algn="ctr"/>
            <a:r>
              <a:rPr lang="en-GB" sz="2200" dirty="0">
                <a:latin typeface="Ink Free" panose="03080402000500000000" pitchFamily="66" charset="0"/>
              </a:rPr>
              <a:t>PE (fundamental skills, gymnastics, dance and games) on a Friday</a:t>
            </a:r>
            <a:r>
              <a:rPr lang="en-GB" sz="2800" dirty="0"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E6DE3-FF50-404B-9A50-23BA6E5FA607}"/>
              </a:ext>
            </a:extLst>
          </p:cNvPr>
          <p:cNvSpPr txBox="1"/>
          <p:nvPr/>
        </p:nvSpPr>
        <p:spPr>
          <a:xfrm>
            <a:off x="2322950" y="128524"/>
            <a:ext cx="7380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The Curriculum and Timetable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127FA-73E0-4802-A2AE-86CE2A9AAE7A}"/>
              </a:ext>
            </a:extLst>
          </p:cNvPr>
          <p:cNvSpPr txBox="1"/>
          <p:nvPr/>
        </p:nvSpPr>
        <p:spPr>
          <a:xfrm>
            <a:off x="423467" y="6360144"/>
            <a:ext cx="924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  <a:latin typeface="Ink Free" panose="03080402000500000000" pitchFamily="66" charset="0"/>
              </a:rPr>
              <a:t>SEESAW - </a:t>
            </a:r>
            <a:r>
              <a:rPr lang="en-GB" dirty="0">
                <a:solidFill>
                  <a:srgbClr val="FF0000"/>
                </a:solidFill>
                <a:latin typeface="Ink Free" panose="03080402000500000000" pitchFamily="66" charset="0"/>
                <a:hlinkClick r:id="rId3"/>
              </a:rPr>
              <a:t>https://app.seesaw.me</a:t>
            </a:r>
            <a:r>
              <a:rPr lang="en-GB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endParaRPr lang="en-GB" sz="18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72" y="62881"/>
            <a:ext cx="8229600" cy="1143000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English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35C4-1849-427B-8DB7-3E09E4CD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5" y="1"/>
            <a:ext cx="1109753" cy="1440798"/>
          </a:xfrm>
          <a:prstGeom prst="rect">
            <a:avLst/>
          </a:prstGeom>
        </p:spPr>
      </p:pic>
      <p:pic>
        <p:nvPicPr>
          <p:cNvPr id="1026" name="Picture 2" descr="The Large Family 5 Children books Set Collection (A Quiet Night In, A Piece  of Cake, All In One Piece, Mr Large In Charge, Five Minutes' Peace) : Jill  Murphy: Amazon.co.uk: Books">
            <a:extLst>
              <a:ext uri="{FF2B5EF4-FFF2-40B4-BE49-F238E27FC236}">
                <a16:creationId xmlns:a16="http://schemas.microsoft.com/office/drawing/2014/main" id="{02C43A17-5B6D-40AD-9C84-9C055165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62" y="1616651"/>
            <a:ext cx="2486276" cy="20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ve Minutes’ Peace by Jill Murphy (The Large Family)">
            <a:extLst>
              <a:ext uri="{FF2B5EF4-FFF2-40B4-BE49-F238E27FC236}">
                <a16:creationId xmlns:a16="http://schemas.microsoft.com/office/drawing/2014/main" id="{8F01F42F-03EB-41DC-BC9D-30D60FC8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4" y="1616651"/>
            <a:ext cx="2429629" cy="20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gger: the much-loved children’s classic">
            <a:extLst>
              <a:ext uri="{FF2B5EF4-FFF2-40B4-BE49-F238E27FC236}">
                <a16:creationId xmlns:a16="http://schemas.microsoft.com/office/drawing/2014/main" id="{740DC89B-FD0C-4413-8503-009AD354D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6215729" y="1165654"/>
            <a:ext cx="2110144" cy="25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nie the Witch">
            <a:extLst>
              <a:ext uri="{FF2B5EF4-FFF2-40B4-BE49-F238E27FC236}">
                <a16:creationId xmlns:a16="http://schemas.microsoft.com/office/drawing/2014/main" id="{FDE2BCE0-636B-464A-9A97-BD3D1E65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4" y="3873815"/>
            <a:ext cx="2133597" cy="28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nie and Wilbur: Winnie the Witch">
            <a:extLst>
              <a:ext uri="{FF2B5EF4-FFF2-40B4-BE49-F238E27FC236}">
                <a16:creationId xmlns:a16="http://schemas.microsoft.com/office/drawing/2014/main" id="{1F58DF8B-A481-4844-A112-4FB9BC0A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6" y="3797094"/>
            <a:ext cx="2276798" cy="29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Grow a Dragon: A magical picture story book for 4-6 year olds from  the children's adventure series">
            <a:extLst>
              <a:ext uri="{FF2B5EF4-FFF2-40B4-BE49-F238E27FC236}">
                <a16:creationId xmlns:a16="http://schemas.microsoft.com/office/drawing/2014/main" id="{6AB65D36-2A2C-4F4A-A632-E567B31B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99" y="3828147"/>
            <a:ext cx="2429629" cy="28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72" y="62881"/>
            <a:ext cx="8229600" cy="1143000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Maths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35C4-1849-427B-8DB7-3E09E4CD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5" y="1"/>
            <a:ext cx="1109753" cy="1440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1A03F-E6C7-4416-B0A7-4301CF99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1" y="927559"/>
            <a:ext cx="8532440" cy="5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C422-623A-48C4-8B61-ED449A3C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85780"/>
            <a:ext cx="8856984" cy="504038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Ink Free" panose="03080402000500000000" pitchFamily="66" charset="0"/>
              </a:rPr>
              <a:t>Year 1 will be developing the taught skills in the challenge areas of our classroom.</a:t>
            </a:r>
          </a:p>
          <a:p>
            <a:r>
              <a:rPr lang="en-GB" sz="2400" dirty="0">
                <a:latin typeface="Ink Free" panose="03080402000500000000" pitchFamily="66" charset="0"/>
              </a:rPr>
              <a:t>We have Maths challenges, RE, Writing, Creative, Fine Motor and more!</a:t>
            </a:r>
          </a:p>
          <a:p>
            <a:r>
              <a:rPr lang="en-GB" sz="2400" dirty="0">
                <a:latin typeface="Ink Free" panose="03080402000500000000" pitchFamily="66" charset="0"/>
              </a:rPr>
              <a:t>Areas are accessible in the afternoons during challenge time and will be evidenced on Seesaw.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8206D-D977-4166-BC0F-7D6C209225EB}"/>
              </a:ext>
            </a:extLst>
          </p:cNvPr>
          <p:cNvSpPr txBox="1"/>
          <p:nvPr/>
        </p:nvSpPr>
        <p:spPr>
          <a:xfrm>
            <a:off x="935596" y="377894"/>
            <a:ext cx="7272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Challenges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C9EF3-0535-466C-BD34-EB9AD5472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6951"/>
          <a:stretch/>
        </p:blipFill>
        <p:spPr>
          <a:xfrm>
            <a:off x="471453" y="3616247"/>
            <a:ext cx="2667000" cy="302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CF4A5-4142-4C67-932B-7CB4DF28F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/>
        </p:blipFill>
        <p:spPr>
          <a:xfrm>
            <a:off x="3422915" y="3616247"/>
            <a:ext cx="2489711" cy="3024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33959-0360-4389-8D6D-ACFCDCFAF2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6231002" y="3616246"/>
            <a:ext cx="228085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FB10-E111-4AEB-9FC9-9E1C97D5D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499167"/>
            <a:ext cx="8064896" cy="1470025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Year 1 Phonic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39098-02FC-497A-9142-40009FC6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3" y="1628800"/>
            <a:ext cx="6273679" cy="54117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Ink Free" panose="03080402000500000000" pitchFamily="66" charset="0"/>
              </a:rPr>
              <a:t>T</a:t>
            </a:r>
            <a:r>
              <a:rPr lang="en-GB" sz="2800" b="0" i="0" dirty="0">
                <a:solidFill>
                  <a:schemeClr val="tx1"/>
                </a:solidFill>
                <a:effectLst/>
                <a:latin typeface="Ink Free" panose="03080402000500000000" pitchFamily="66" charset="0"/>
              </a:rPr>
              <a:t>his is a 40-word check and it assesses phonics skills and knowledge taught through Reception and Year 1.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chemeClr val="tx1"/>
                </a:solidFill>
                <a:effectLst/>
                <a:latin typeface="Ink Free" panose="03080402000500000000" pitchFamily="66" charset="0"/>
              </a:rPr>
              <a:t>Your child will read up to four words per page for their teacher and they usually do the check in one sitting of about 5–10 minutes.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Ink Free" panose="03080402000500000000" pitchFamily="66" charset="0"/>
              </a:rPr>
              <a:t>The check takes place in June and you will receive the result with the end of year report.</a:t>
            </a:r>
          </a:p>
        </p:txBody>
      </p:sp>
      <p:pic>
        <p:nvPicPr>
          <p:cNvPr id="4" name="Picture 2" descr="http://img.docstoccdn.com/thumb/orig/618501.png">
            <a:extLst>
              <a:ext uri="{FF2B5EF4-FFF2-40B4-BE49-F238E27FC236}">
                <a16:creationId xmlns:a16="http://schemas.microsoft.com/office/drawing/2014/main" id="{4BC23CA5-D059-412C-BEA1-3E9CCC267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513" y="116632"/>
            <a:ext cx="230332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ear 1 Phonics Screening | Sacred Heart RC Primary School">
            <a:extLst>
              <a:ext uri="{FF2B5EF4-FFF2-40B4-BE49-F238E27FC236}">
                <a16:creationId xmlns:a16="http://schemas.microsoft.com/office/drawing/2014/main" id="{91CC9DC6-58CA-44F6-AEF2-64E4D332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0" y="2299213"/>
            <a:ext cx="26003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4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E989-CE6F-416A-92DD-09793571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Forest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B793-59BB-4EE8-B211-9E00BF1B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752528"/>
          </a:xfrm>
        </p:spPr>
        <p:txBody>
          <a:bodyPr>
            <a:normAutofit fontScale="92500" lnSpcReduction="20000"/>
          </a:bodyPr>
          <a:lstStyle/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</a:rPr>
              <a:t>The children will be in a group of 17 children for 1 hour every Wednesday afternoon.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Forest School sessions go ahead whatever the weather so please have wellies in school!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Sessions include developing skills such as teamwork, risk-taking, communication, problem-solving, creativity, independence and resilience.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The children will learn about fires, knots, play, shelters, flora, fauna, art, tools, climbing trees and foraging.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The approach is holistic and provides many opportunities for child-initiated learning.</a:t>
            </a:r>
          </a:p>
          <a:p>
            <a:endParaRPr lang="en-GB" sz="28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481D3-9547-4136-83A7-E6E76CBBD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921" y="290300"/>
            <a:ext cx="1738536" cy="13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6064</TotalTime>
  <Words>836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Candy Round BTN</vt:lpstr>
      <vt:lpstr>Comic Sans MS</vt:lpstr>
      <vt:lpstr>Courier New</vt:lpstr>
      <vt:lpstr>Ink Free</vt:lpstr>
      <vt:lpstr>Office Theme</vt:lpstr>
      <vt:lpstr> Welcome to Year 1</vt:lpstr>
      <vt:lpstr>The Team</vt:lpstr>
      <vt:lpstr>Vision for the year</vt:lpstr>
      <vt:lpstr>PowerPoint Presentation</vt:lpstr>
      <vt:lpstr>English</vt:lpstr>
      <vt:lpstr>Maths</vt:lpstr>
      <vt:lpstr>PowerPoint Presentation</vt:lpstr>
      <vt:lpstr>Year 1 Phonic Screening</vt:lpstr>
      <vt:lpstr>Forest School</vt:lpstr>
      <vt:lpstr>Routines</vt:lpstr>
      <vt:lpstr>Routines</vt:lpstr>
      <vt:lpstr>Safeguarding - Online Safety</vt:lpstr>
      <vt:lpstr>Safeguarding</vt:lpstr>
      <vt:lpstr>Behaviour Expectations</vt:lpstr>
      <vt:lpstr>Seen on green!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N Fisher</cp:lastModifiedBy>
  <cp:revision>83</cp:revision>
  <cp:lastPrinted>2023-09-20T08:46:33Z</cp:lastPrinted>
  <dcterms:created xsi:type="dcterms:W3CDTF">2012-09-16T17:31:14Z</dcterms:created>
  <dcterms:modified xsi:type="dcterms:W3CDTF">2024-09-12T12:44:22Z</dcterms:modified>
</cp:coreProperties>
</file>