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59" r:id="rId6"/>
    <p:sldId id="262" r:id="rId7"/>
    <p:sldId id="268" r:id="rId8"/>
    <p:sldId id="270" r:id="rId9"/>
    <p:sldId id="269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470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618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87" y="-288032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/>
            </a:r>
            <a:br>
              <a:rPr lang="en-GB" dirty="0" smtClean="0">
                <a:latin typeface="Comic Sans MS" pitchFamily="66" charset="0"/>
              </a:rPr>
            </a:br>
            <a:r>
              <a:rPr lang="en-GB" sz="8800" dirty="0" smtClean="0">
                <a:latin typeface="Ink Free" panose="03080402000500000000" pitchFamily="66" charset="0"/>
              </a:rPr>
              <a:t>Welcome to Year 1</a:t>
            </a:r>
            <a:endParaRPr lang="en-US" sz="88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308"/>
            <a:ext cx="6440760" cy="2545060"/>
          </a:xfrm>
        </p:spPr>
        <p:txBody>
          <a:bodyPr>
            <a:noAutofit/>
          </a:bodyPr>
          <a:lstStyle/>
          <a:p>
            <a:endParaRPr lang="en-GB" sz="4800" b="1" dirty="0" smtClean="0"/>
          </a:p>
          <a:p>
            <a:r>
              <a:rPr lang="en-GB" sz="9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2021/22</a:t>
            </a:r>
            <a:endParaRPr lang="en-US" sz="9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Ink Free" panose="03080402000500000000" pitchFamily="66" charset="0"/>
              </a:rPr>
              <a:t>Behaviour Expectations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Pupils are expected to follow the class rules at all times and the Golden Rules of the school.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Rewards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House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Stickers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Star of the Week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Table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 smtClean="0">
                <a:latin typeface="Ink Free" panose="03080402000500000000" pitchFamily="66" charset="0"/>
              </a:rPr>
              <a:t>Golden box</a:t>
            </a:r>
          </a:p>
          <a:p>
            <a:pPr lvl="2"/>
            <a:endParaRPr lang="en-GB" sz="2800" dirty="0" smtClean="0">
              <a:latin typeface="Comic Sans MS" pitchFamily="66" charset="0"/>
            </a:endParaRPr>
          </a:p>
          <a:p>
            <a:pPr lvl="2"/>
            <a:endParaRPr lang="en-GB" sz="28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#Lentspiration for March 23 –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0882"/>
            <a:ext cx="4248472" cy="154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dirty="0" smtClean="0">
                <a:latin typeface="Ink Free" panose="03080402000500000000" pitchFamily="66" charset="0"/>
              </a:rPr>
              <a:t>Please check the website regularly.</a:t>
            </a:r>
          </a:p>
          <a:p>
            <a:pPr algn="ctr">
              <a:buNone/>
            </a:pPr>
            <a:endParaRPr lang="en-GB" dirty="0" smtClean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 smtClean="0">
                <a:latin typeface="Ink Free" panose="03080402000500000000" pitchFamily="66" charset="0"/>
              </a:rPr>
              <a:t>If you have an issue or concern don’t hesitate to make an appointment via Mrs Rothwell in the school office.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 smtClean="0">
                <a:latin typeface="Ink Free" panose="03080402000500000000" pitchFamily="66" charset="0"/>
              </a:rPr>
              <a:t>Thank you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Ink Free" panose="03080402000500000000" pitchFamily="66" charset="0"/>
              </a:rPr>
              <a:t>And Finally... </a:t>
            </a:r>
            <a:endParaRPr lang="en-US" sz="4400" dirty="0">
              <a:latin typeface="Ink Free" panose="03080402000500000000" pitchFamily="66" charset="0"/>
            </a:endParaRPr>
          </a:p>
        </p:txBody>
      </p:sp>
      <p:pic>
        <p:nvPicPr>
          <p:cNvPr id="2" name="Picture 1" descr="Telephone Classic Red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8986"/>
            <a:ext cx="1870183" cy="174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ed pencil for education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29"/>
            <a:ext cx="921137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3369455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Ink Free" panose="03080402000500000000" pitchFamily="66" charset="0"/>
              </a:rPr>
              <a:t>The Team</a:t>
            </a:r>
            <a:endParaRPr lang="en-US" sz="9600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9396536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</a:t>
            </a:r>
            <a:r>
              <a:rPr lang="en-GB" sz="4400" dirty="0" smtClean="0">
                <a:latin typeface="Ink Free" panose="03080402000500000000" pitchFamily="66" charset="0"/>
              </a:rPr>
              <a:t>Corbett    Miss Fisher </a:t>
            </a:r>
          </a:p>
          <a:p>
            <a:pPr algn="ctr">
              <a:buNone/>
            </a:pPr>
            <a:r>
              <a:rPr lang="en-GB" sz="4400" dirty="0" smtClean="0">
                <a:latin typeface="Ink Free" panose="03080402000500000000" pitchFamily="66" charset="0"/>
              </a:rPr>
              <a:t>Mrs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7" y="-7218"/>
            <a:ext cx="7885196" cy="59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Ink Free" panose="03080402000500000000" pitchFamily="66" charset="0"/>
              </a:rPr>
              <a:t>Vision for the year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1" y="21328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latin typeface="Ink Free" panose="03080402000500000000" pitchFamily="66" charset="0"/>
              </a:rPr>
              <a:t>For everyone to:</a:t>
            </a:r>
          </a:p>
          <a:p>
            <a:pPr>
              <a:buNone/>
            </a:pPr>
            <a:endParaRPr lang="en-GB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Ink Free" panose="03080402000500000000" pitchFamily="66" charset="0"/>
              </a:rPr>
              <a:t>enjoy their learning.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Ink Free" panose="03080402000500000000" pitchFamily="66" charset="0"/>
              </a:rPr>
              <a:t>achieve the very best that they can.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Ink Free" panose="03080402000500000000" pitchFamily="66" charset="0"/>
              </a:rPr>
              <a:t>become even more independent and confident learners.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 smtClean="0">
              <a:latin typeface="Candy Round BTN" panose="020F060402010204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97" y="377606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Ink Free" panose="03080402000500000000" pitchFamily="66" charset="0"/>
              </a:rPr>
              <a:t>The Curriculum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73016"/>
            <a:ext cx="8013576" cy="4958011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endParaRPr lang="en-GB" sz="2800" dirty="0" smtClean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n-GB" sz="2800" dirty="0" smtClean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n-GB" sz="2800" dirty="0" smtClean="0">
              <a:latin typeface="Ink Free" panose="03080402000500000000" pitchFamily="66" charset="0"/>
            </a:endParaRPr>
          </a:p>
          <a:p>
            <a:pPr algn="ctr"/>
            <a:r>
              <a:rPr lang="en-GB" sz="2800" dirty="0" smtClean="0">
                <a:latin typeface="Ink Free" panose="03080402000500000000" pitchFamily="66" charset="0"/>
              </a:rPr>
              <a:t>The Year 1 Learning Journey is available on the school website and is a guide to learning progression throughout the year.</a:t>
            </a:r>
          </a:p>
          <a:p>
            <a:pPr algn="ctr">
              <a:buNone/>
            </a:pP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"/>
            <a:ext cx="2594720" cy="336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896501"/>
            <a:ext cx="7632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Ink Free" panose="03080402000500000000" pitchFamily="66" charset="0"/>
              </a:rPr>
              <a:t>Knowledge and skills taught through half-termly topics</a:t>
            </a:r>
          </a:p>
          <a:p>
            <a:endParaRPr lang="en-GB" sz="2000" b="1" dirty="0" smtClean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Ink Free" panose="03080402000500000000" pitchFamily="66" charset="0"/>
              </a:rPr>
              <a:t>Autumn 1- Ourselves    </a:t>
            </a:r>
          </a:p>
          <a:p>
            <a:r>
              <a:rPr lang="en-GB" dirty="0" smtClean="0">
                <a:latin typeface="Ink Free" panose="03080402000500000000" pitchFamily="66" charset="0"/>
              </a:rPr>
              <a:t>     Autumn 2- Space</a:t>
            </a:r>
          </a:p>
          <a:p>
            <a:endParaRPr lang="en-GB" dirty="0" smtClean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Ink Free" panose="03080402000500000000" pitchFamily="66" charset="0"/>
              </a:rPr>
              <a:t>Spring 1- Traditional Tales   </a:t>
            </a:r>
          </a:p>
          <a:p>
            <a:r>
              <a:rPr lang="en-GB" dirty="0">
                <a:latin typeface="Ink Free" panose="03080402000500000000" pitchFamily="66" charset="0"/>
              </a:rPr>
              <a:t> </a:t>
            </a:r>
            <a:r>
              <a:rPr lang="en-GB" dirty="0" smtClean="0">
                <a:latin typeface="Ink Free" panose="03080402000500000000" pitchFamily="66" charset="0"/>
              </a:rPr>
              <a:t>   Spring 2- Growing, Plants and Woodlands</a:t>
            </a:r>
          </a:p>
          <a:p>
            <a:endParaRPr lang="en-GB" dirty="0" smtClean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Ink Free" panose="03080402000500000000" pitchFamily="66" charset="0"/>
              </a:rPr>
              <a:t>Summer 1- Animals and their Habitats </a:t>
            </a:r>
          </a:p>
          <a:p>
            <a:r>
              <a:rPr lang="en-GB" dirty="0" smtClean="0">
                <a:latin typeface="Ink Free" panose="03080402000500000000" pitchFamily="66" charset="0"/>
              </a:rPr>
              <a:t>     Summer 2-Islands and Oceans</a:t>
            </a:r>
            <a:endParaRPr lang="en-GB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95"/>
            <a:ext cx="3998368" cy="519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476672"/>
            <a:ext cx="8229600" cy="1143000"/>
          </a:xfrm>
        </p:spPr>
        <p:txBody>
          <a:bodyPr/>
          <a:lstStyle/>
          <a:p>
            <a:pPr algn="r"/>
            <a:r>
              <a:rPr lang="en-GB" b="1" dirty="0" smtClean="0">
                <a:latin typeface="Ink Free" panose="03080402000500000000" pitchFamily="66" charset="0"/>
              </a:rPr>
              <a:t>Timetable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49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latin typeface="Ink Free" panose="03080402000500000000" pitchFamily="66" charset="0"/>
              </a:rPr>
              <a:t>                  Personal, Social, Health, Economic (PSHE)</a:t>
            </a:r>
          </a:p>
          <a:p>
            <a:pPr marL="0" indent="0" algn="r">
              <a:buNone/>
            </a:pPr>
            <a:r>
              <a:rPr lang="en-GB" sz="2800" dirty="0" smtClean="0">
                <a:latin typeface="Ink Free" panose="03080402000500000000" pitchFamily="66" charset="0"/>
              </a:rPr>
              <a:t>Daily Phonics, English, Maths, and Continuous Provision (Independent Learning).</a:t>
            </a:r>
          </a:p>
          <a:p>
            <a:pPr marL="0" indent="0" algn="r">
              <a:buNone/>
            </a:pPr>
            <a:endParaRPr lang="en-GB" sz="2800" dirty="0" smtClean="0">
              <a:latin typeface="Ink Free" panose="03080402000500000000" pitchFamily="66" charset="0"/>
            </a:endParaRPr>
          </a:p>
          <a:p>
            <a:pPr marL="0" indent="0" algn="r">
              <a:buNone/>
            </a:pPr>
            <a:r>
              <a:rPr lang="en-GB" sz="2800" dirty="0" smtClean="0">
                <a:latin typeface="Ink Free" panose="03080402000500000000" pitchFamily="66" charset="0"/>
              </a:rPr>
              <a:t>ICT, Science, History, Geography taught weekly through our topic.</a:t>
            </a:r>
          </a:p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 </a:t>
            </a:r>
            <a:r>
              <a:rPr lang="en-GB" sz="2800" dirty="0" smtClean="0">
                <a:latin typeface="Ink Free" panose="03080402000500000000" pitchFamily="66" charset="0"/>
              </a:rPr>
              <a:t>                             Outdoor learning </a:t>
            </a:r>
          </a:p>
          <a:p>
            <a:pPr marL="0" indent="0" algn="r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Ink Free" panose="03080402000500000000" pitchFamily="66" charset="0"/>
              </a:rPr>
              <a:t>                              RE taught  twice a week.</a:t>
            </a:r>
          </a:p>
          <a:p>
            <a:pPr marL="0" indent="0" algn="r">
              <a:buNone/>
            </a:pPr>
            <a:endParaRPr lang="en-GB" sz="2800" dirty="0" smtClean="0">
              <a:latin typeface="Ink Free" panose="03080402000500000000" pitchFamily="66" charset="0"/>
            </a:endParaRPr>
          </a:p>
          <a:p>
            <a:pPr marL="0" indent="0" algn="r">
              <a:buNone/>
            </a:pPr>
            <a:r>
              <a:rPr lang="en-GB" sz="2800" dirty="0" smtClean="0">
                <a:latin typeface="Ink Free" panose="03080402000500000000" pitchFamily="66" charset="0"/>
              </a:rPr>
              <a:t>PE (fundamental skills, gymnastics, dance and games) on Tuesday.</a:t>
            </a:r>
            <a:endParaRPr lang="en-US" sz="28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Ink Free" panose="03080402000500000000" pitchFamily="66" charset="0"/>
              </a:rPr>
              <a:t>Routines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5832648"/>
          </a:xfrm>
        </p:spPr>
        <p:txBody>
          <a:bodyPr>
            <a:normAutofit lnSpcReduction="1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Home practice will be </a:t>
            </a:r>
            <a:r>
              <a:rPr lang="en-GB" dirty="0" smtClean="0">
                <a:latin typeface="Ink Free" panose="03080402000500000000" pitchFamily="66" charset="0"/>
              </a:rPr>
              <a:t>posted on </a:t>
            </a:r>
            <a:r>
              <a:rPr lang="en-GB" dirty="0">
                <a:latin typeface="Ink Free" panose="03080402000500000000" pitchFamily="66" charset="0"/>
              </a:rPr>
              <a:t>the </a:t>
            </a:r>
            <a:r>
              <a:rPr lang="en-GB" dirty="0" smtClean="0">
                <a:latin typeface="Ink Free" panose="03080402000500000000" pitchFamily="66" charset="0"/>
              </a:rPr>
              <a:t>website every Friday and will include;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Reading </a:t>
            </a:r>
            <a:r>
              <a:rPr lang="en-GB" sz="2400" b="1" dirty="0" smtClean="0">
                <a:latin typeface="Ink Free" panose="03080402000500000000" pitchFamily="66" charset="0"/>
              </a:rPr>
              <a:t>(10 minutes every night!)</a:t>
            </a:r>
          </a:p>
          <a:p>
            <a:pPr algn="ctr">
              <a:buFont typeface="Courier New" pitchFamily="49" charset="0"/>
              <a:buChar char="o"/>
            </a:pPr>
            <a:endParaRPr lang="en-GB" sz="2400" dirty="0" smtClean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Counting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Maths challenges - </a:t>
            </a:r>
            <a:r>
              <a:rPr lang="en-GB" sz="2400" dirty="0" err="1" smtClean="0">
                <a:latin typeface="Ink Free" panose="03080402000500000000" pitchFamily="66" charset="0"/>
              </a:rPr>
              <a:t>Sumdog</a:t>
            </a:r>
            <a:endParaRPr lang="en-GB" sz="2400" dirty="0" smtClean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n-GB" sz="2400" dirty="0" smtClean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Ink Free" panose="03080402000500000000" pitchFamily="66" charset="0"/>
              </a:rPr>
              <a:t>Phonics-</a:t>
            </a:r>
            <a:r>
              <a:rPr lang="en-GB" sz="2400" dirty="0" err="1" smtClean="0">
                <a:latin typeface="Ink Free" panose="03080402000500000000" pitchFamily="66" charset="0"/>
              </a:rPr>
              <a:t>Sumdog</a:t>
            </a:r>
            <a:endParaRPr lang="en-GB" sz="2400" dirty="0" smtClean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Tricky words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Our Learning links on the year 1 page are a safe way for your children to independently use the internet for learning purposes.</a:t>
            </a:r>
          </a:p>
          <a:p>
            <a:pPr algn="ctr">
              <a:buFont typeface="Courier New" pitchFamily="49" charset="0"/>
              <a:buChar char="o"/>
            </a:pPr>
            <a:endParaRPr lang="en-GB" dirty="0" smtClean="0">
              <a:latin typeface="Ink Free" panose="03080402000500000000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0" y="0"/>
            <a:ext cx="6733068" cy="50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Ink Free" panose="03080402000500000000" pitchFamily="66" charset="0"/>
              </a:rPr>
              <a:t>Routines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295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>
              <a:latin typeface="Ink Free" panose="03080402000500000000" pitchFamily="66" charset="0"/>
            </a:endParaRPr>
          </a:p>
          <a:p>
            <a:pPr>
              <a:buNone/>
            </a:pPr>
            <a:r>
              <a:rPr lang="en-GB" sz="2400" dirty="0" smtClean="0">
                <a:latin typeface="Ink Free" panose="03080402000500000000" pitchFamily="66" charset="0"/>
              </a:rPr>
              <a:t>  </a:t>
            </a:r>
            <a:r>
              <a:rPr lang="en-GB" b="1" dirty="0" smtClean="0">
                <a:latin typeface="Ink Free" panose="03080402000500000000" pitchFamily="66" charset="0"/>
              </a:rPr>
              <a:t>Reading books with be changed on a 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 </a:t>
            </a:r>
            <a:r>
              <a:rPr lang="en-GB" b="1" dirty="0" smtClean="0">
                <a:latin typeface="Ink Free" panose="03080402000500000000" pitchFamily="66" charset="0"/>
              </a:rPr>
              <a:t>Friday. Please sign the diary.	</a:t>
            </a: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None/>
            </a:pPr>
            <a:endParaRPr lang="en-GB" sz="2400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P.E. kits stay in school for the half term.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Children to bring a water bottle every day.</a:t>
            </a:r>
          </a:p>
          <a:p>
            <a:pPr>
              <a:buFont typeface="Courier New" pitchFamily="49" charset="0"/>
              <a:buChar char="o"/>
            </a:pPr>
            <a:endParaRPr lang="en-GB" sz="2400" dirty="0" smtClean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Ink Free" panose="03080402000500000000" pitchFamily="66" charset="0"/>
              </a:rPr>
              <a:t>A snack is available every day.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 smtClean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336960" cy="780965"/>
          </a:xfrm>
        </p:spPr>
        <p:txBody>
          <a:bodyPr/>
          <a:lstStyle/>
          <a:p>
            <a:r>
              <a:rPr lang="en-GB" b="1" dirty="0" smtClean="0">
                <a:latin typeface="Ink Free" panose="03080402000500000000" pitchFamily="66" charset="0"/>
              </a:rPr>
              <a:t>Online Safety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0394"/>
            <a:ext cx="5477662" cy="354794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Taught in the Autumn term and revisited regularly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throughout the year</a:t>
            </a:r>
          </a:p>
          <a:p>
            <a:pPr algn="l"/>
            <a:endParaRPr lang="en-GB" dirty="0" smtClean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We follow the SMART </a:t>
            </a: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e-safety </a:t>
            </a: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rules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In </a:t>
            </a: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Year 1</a:t>
            </a: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our focus is on </a:t>
            </a:r>
            <a:endParaRPr lang="en-GB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the use of age appropriate websites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not sharing personal information online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Ink Free" panose="03080402000500000000" pitchFamily="66" charset="0"/>
              </a:rPr>
              <a:t>knowing what to do if something worries or upsets them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36712"/>
            <a:ext cx="3563348" cy="5267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0827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Ink Free" panose="03080402000500000000" pitchFamily="66" charset="0"/>
              </a:rPr>
              <a:t>Online safety blog is on the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Ink Free" panose="03080402000500000000" pitchFamily="66" charset="0"/>
              </a:rPr>
              <a:t>National Online Safety website.</a:t>
            </a:r>
            <a:endParaRPr lang="en-US" sz="16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" y="0"/>
            <a:ext cx="2954760" cy="3836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476672"/>
            <a:ext cx="8229600" cy="1143000"/>
          </a:xfrm>
        </p:spPr>
        <p:txBody>
          <a:bodyPr/>
          <a:lstStyle/>
          <a:p>
            <a:pPr algn="r"/>
            <a:r>
              <a:rPr lang="en-GB" b="1" dirty="0" smtClean="0">
                <a:latin typeface="Ink Free" panose="03080402000500000000" pitchFamily="66" charset="0"/>
              </a:rPr>
              <a:t>Safeguarding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933456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Ink Free" panose="03080402000500000000" pitchFamily="66" charset="0"/>
              </a:rPr>
              <a:t>Children who attend the Breakfast Club are brought to class by a </a:t>
            </a:r>
            <a:r>
              <a:rPr lang="en-GB" smtClean="0">
                <a:latin typeface="Ink Free" panose="03080402000500000000" pitchFamily="66" charset="0"/>
              </a:rPr>
              <a:t>staff member.</a:t>
            </a:r>
            <a:endParaRPr lang="en-GB" dirty="0" smtClean="0">
              <a:latin typeface="Ink Free" panose="03080402000500000000" pitchFamily="66" charset="0"/>
            </a:endParaRP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 smtClean="0">
                <a:latin typeface="Ink Free" panose="03080402000500000000" pitchFamily="66" charset="0"/>
              </a:rPr>
              <a:t>Children </a:t>
            </a:r>
            <a:r>
              <a:rPr lang="en-GB" dirty="0" smtClean="0">
                <a:latin typeface="Ink Free" panose="03080402000500000000" pitchFamily="66" charset="0"/>
              </a:rPr>
              <a:t>are picked up from the playground by a person named on the blue end of day form.</a:t>
            </a:r>
          </a:p>
          <a:p>
            <a:pPr marL="0" indent="0">
              <a:buNone/>
            </a:pPr>
            <a:r>
              <a:rPr lang="en-GB" dirty="0" smtClean="0">
                <a:latin typeface="Ink Free" panose="03080402000500000000" pitchFamily="66" charset="0"/>
              </a:rPr>
              <a:t>		</a:t>
            </a:r>
          </a:p>
          <a:p>
            <a:r>
              <a:rPr lang="en-GB" dirty="0" smtClean="0">
                <a:latin typeface="Ink Free" panose="03080402000500000000" pitchFamily="66" charset="0"/>
              </a:rPr>
              <a:t>Children who go to The </a:t>
            </a:r>
            <a:r>
              <a:rPr lang="en-GB" dirty="0" smtClean="0">
                <a:latin typeface="Ink Free" panose="03080402000500000000" pitchFamily="66" charset="0"/>
              </a:rPr>
              <a:t>Play Stop </a:t>
            </a:r>
            <a:r>
              <a:rPr lang="en-GB" dirty="0" smtClean="0">
                <a:latin typeface="Ink Free" panose="03080402000500000000" pitchFamily="66" charset="0"/>
              </a:rPr>
              <a:t>are picked up from the playground by a member of The </a:t>
            </a:r>
            <a:r>
              <a:rPr lang="en-GB" dirty="0" smtClean="0">
                <a:latin typeface="Ink Free" panose="03080402000500000000" pitchFamily="66" charset="0"/>
              </a:rPr>
              <a:t>Play Stop </a:t>
            </a:r>
            <a:r>
              <a:rPr lang="en-GB" dirty="0" smtClean="0">
                <a:latin typeface="Ink Free" panose="03080402000500000000" pitchFamily="66" charset="0"/>
              </a:rPr>
              <a:t>team.</a:t>
            </a:r>
            <a:endParaRPr lang="en-GB" dirty="0">
              <a:latin typeface="Ink Free" panose="03080402000500000000" pitchFamily="66" charset="0"/>
            </a:endParaRPr>
          </a:p>
          <a:p>
            <a:pPr algn="r"/>
            <a:endParaRPr lang="en-GB" dirty="0" smtClean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451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Candy Round BTN</vt:lpstr>
      <vt:lpstr>Comic Sans MS</vt:lpstr>
      <vt:lpstr>Courier New</vt:lpstr>
      <vt:lpstr>Ink Free</vt:lpstr>
      <vt:lpstr>Office Theme</vt:lpstr>
      <vt:lpstr> Welcome to Year 1</vt:lpstr>
      <vt:lpstr>The Team</vt:lpstr>
      <vt:lpstr>Vision for the year</vt:lpstr>
      <vt:lpstr>The Curriculum</vt:lpstr>
      <vt:lpstr>Timetable</vt:lpstr>
      <vt:lpstr>Routines</vt:lpstr>
      <vt:lpstr>Routines</vt:lpstr>
      <vt:lpstr>Online Safety</vt:lpstr>
      <vt:lpstr>Safeguarding</vt:lpstr>
      <vt:lpstr>Behaviour Expectations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J Corbett</cp:lastModifiedBy>
  <cp:revision>31</cp:revision>
  <dcterms:created xsi:type="dcterms:W3CDTF">2012-09-16T17:31:14Z</dcterms:created>
  <dcterms:modified xsi:type="dcterms:W3CDTF">2021-09-16T08:55:05Z</dcterms:modified>
</cp:coreProperties>
</file>