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70" r:id="rId5"/>
    <p:sldId id="261" r:id="rId6"/>
    <p:sldId id="258" r:id="rId7"/>
    <p:sldId id="269" r:id="rId8"/>
    <p:sldId id="259" r:id="rId9"/>
    <p:sldId id="271" r:id="rId10"/>
    <p:sldId id="267" r:id="rId11"/>
    <p:sldId id="262" r:id="rId12"/>
    <p:sldId id="272" r:id="rId13"/>
    <p:sldId id="284" r:id="rId14"/>
    <p:sldId id="265" r:id="rId15"/>
    <p:sldId id="274" r:id="rId16"/>
    <p:sldId id="283" r:id="rId17"/>
    <p:sldId id="273" r:id="rId18"/>
    <p:sldId id="276" r:id="rId19"/>
    <p:sldId id="280" r:id="rId20"/>
    <p:sldId id="263" r:id="rId21"/>
    <p:sldId id="28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3FC3B1-6458-4C42-B2D9-79F3A7676D19}" v="313" dt="2020-09-17T06:57:34.4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185" autoAdjust="0"/>
    <p:restoredTop sz="86470" autoAdjust="0"/>
  </p:normalViewPr>
  <p:slideViewPr>
    <p:cSldViewPr>
      <p:cViewPr varScale="1">
        <p:scale>
          <a:sx n="67" d="100"/>
          <a:sy n="67" d="100"/>
        </p:scale>
        <p:origin x="726" y="66"/>
      </p:cViewPr>
      <p:guideLst>
        <p:guide orient="horz" pos="2160"/>
        <p:guide pos="2880"/>
      </p:guideLst>
    </p:cSldViewPr>
  </p:slideViewPr>
  <p:outlineViewPr>
    <p:cViewPr>
      <p:scale>
        <a:sx n="33" d="100"/>
        <a:sy n="33" d="100"/>
      </p:scale>
      <p:origin x="0" y="-199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7032, head" userId="10033fff8bc6576e" providerId="None" clId="Web-{3F3FC3B1-6458-4C42-B2D9-79F3A7676D19}"/>
    <pc:docChg chg="modSld">
      <pc:chgData name="7032, head" userId="10033fff8bc6576e" providerId="None" clId="Web-{3F3FC3B1-6458-4C42-B2D9-79F3A7676D19}" dt="2020-09-17T06:57:34.471" v="309" actId="20577"/>
      <pc:docMkLst>
        <pc:docMk/>
      </pc:docMkLst>
      <pc:sldChg chg="modSp">
        <pc:chgData name="7032, head" userId="10033fff8bc6576e" providerId="None" clId="Web-{3F3FC3B1-6458-4C42-B2D9-79F3A7676D19}" dt="2020-09-17T06:57:34.468" v="308" actId="20577"/>
        <pc:sldMkLst>
          <pc:docMk/>
          <pc:sldMk cId="0" sldId="258"/>
        </pc:sldMkLst>
        <pc:spChg chg="mod">
          <ac:chgData name="7032, head" userId="10033fff8bc6576e" providerId="None" clId="Web-{3F3FC3B1-6458-4C42-B2D9-79F3A7676D19}" dt="2020-09-17T06:57:34.468" v="308" actId="20577"/>
          <ac:spMkLst>
            <pc:docMk/>
            <pc:sldMk cId="0" sldId="258"/>
            <ac:spMk id="3" creationId="{00000000-0000-0000-0000-000000000000}"/>
          </ac:spMkLst>
        </pc:spChg>
      </pc:sldChg>
      <pc:sldChg chg="modSp">
        <pc:chgData name="7032, head" userId="10033fff8bc6576e" providerId="None" clId="Web-{3F3FC3B1-6458-4C42-B2D9-79F3A7676D19}" dt="2020-09-17T06:52:36.050" v="235" actId="20577"/>
        <pc:sldMkLst>
          <pc:docMk/>
          <pc:sldMk cId="0" sldId="263"/>
        </pc:sldMkLst>
        <pc:spChg chg="mod">
          <ac:chgData name="7032, head" userId="10033fff8bc6576e" providerId="None" clId="Web-{3F3FC3B1-6458-4C42-B2D9-79F3A7676D19}" dt="2020-09-17T06:52:36.050" v="235" actId="20577"/>
          <ac:spMkLst>
            <pc:docMk/>
            <pc:sldMk cId="0" sldId="263"/>
            <ac:spMk id="3" creationId="{00000000-0000-0000-0000-000000000000}"/>
          </ac:spMkLst>
        </pc:spChg>
      </pc:sldChg>
      <pc:sldChg chg="modSp">
        <pc:chgData name="7032, head" userId="10033fff8bc6576e" providerId="None" clId="Web-{3F3FC3B1-6458-4C42-B2D9-79F3A7676D19}" dt="2020-09-17T06:49:08.906" v="129" actId="20577"/>
        <pc:sldMkLst>
          <pc:docMk/>
          <pc:sldMk cId="0" sldId="267"/>
        </pc:sldMkLst>
        <pc:spChg chg="mod">
          <ac:chgData name="7032, head" userId="10033fff8bc6576e" providerId="None" clId="Web-{3F3FC3B1-6458-4C42-B2D9-79F3A7676D19}" dt="2020-09-17T06:49:08.906" v="129" actId="20577"/>
          <ac:spMkLst>
            <pc:docMk/>
            <pc:sldMk cId="0" sldId="267"/>
            <ac:spMk id="3" creationId="{00000000-0000-0000-0000-000000000000}"/>
          </ac:spMkLst>
        </pc:spChg>
      </pc:sldChg>
      <pc:sldChg chg="modSp">
        <pc:chgData name="7032, head" userId="10033fff8bc6576e" providerId="None" clId="Web-{3F3FC3B1-6458-4C42-B2D9-79F3A7676D19}" dt="2020-09-17T06:44:22.963" v="5" actId="20577"/>
        <pc:sldMkLst>
          <pc:docMk/>
          <pc:sldMk cId="1665233358" sldId="268"/>
        </pc:sldMkLst>
        <pc:spChg chg="mod">
          <ac:chgData name="7032, head" userId="10033fff8bc6576e" providerId="None" clId="Web-{3F3FC3B1-6458-4C42-B2D9-79F3A7676D19}" dt="2020-09-17T06:44:22.963" v="5" actId="20577"/>
          <ac:spMkLst>
            <pc:docMk/>
            <pc:sldMk cId="1665233358" sldId="268"/>
            <ac:spMk id="5" creationId="{00000000-0000-0000-0000-000000000000}"/>
          </ac:spMkLst>
        </pc:spChg>
      </pc:sldChg>
      <pc:sldChg chg="modSp">
        <pc:chgData name="7032, head" userId="10033fff8bc6576e" providerId="None" clId="Web-{3F3FC3B1-6458-4C42-B2D9-79F3A7676D19}" dt="2020-09-17T06:46:05.230" v="81" actId="20577"/>
        <pc:sldMkLst>
          <pc:docMk/>
          <pc:sldMk cId="2799539387" sldId="269"/>
        </pc:sldMkLst>
        <pc:spChg chg="mod">
          <ac:chgData name="7032, head" userId="10033fff8bc6576e" providerId="None" clId="Web-{3F3FC3B1-6458-4C42-B2D9-79F3A7676D19}" dt="2020-09-17T06:46:05.230" v="81" actId="20577"/>
          <ac:spMkLst>
            <pc:docMk/>
            <pc:sldMk cId="2799539387" sldId="269"/>
            <ac:spMk id="3" creationId="{00000000-0000-0000-0000-000000000000}"/>
          </ac:spMkLst>
        </pc:spChg>
      </pc:sldChg>
      <pc:sldChg chg="modSp">
        <pc:chgData name="7032, head" userId="10033fff8bc6576e" providerId="None" clId="Web-{3F3FC3B1-6458-4C42-B2D9-79F3A7676D19}" dt="2020-09-17T06:45:20.057" v="47" actId="20577"/>
        <pc:sldMkLst>
          <pc:docMk/>
          <pc:sldMk cId="3948159" sldId="270"/>
        </pc:sldMkLst>
        <pc:spChg chg="mod">
          <ac:chgData name="7032, head" userId="10033fff8bc6576e" providerId="None" clId="Web-{3F3FC3B1-6458-4C42-B2D9-79F3A7676D19}" dt="2020-09-17T06:45:20.057" v="47" actId="20577"/>
          <ac:spMkLst>
            <pc:docMk/>
            <pc:sldMk cId="3948159" sldId="270"/>
            <ac:spMk id="3" creationId="{00000000-0000-0000-0000-000000000000}"/>
          </ac:spMkLst>
        </pc:spChg>
      </pc:sldChg>
      <pc:sldChg chg="modSp">
        <pc:chgData name="7032, head" userId="10033fff8bc6576e" providerId="None" clId="Web-{3F3FC3B1-6458-4C42-B2D9-79F3A7676D19}" dt="2020-09-17T06:52:07.227" v="230" actId="14100"/>
        <pc:sldMkLst>
          <pc:docMk/>
          <pc:sldMk cId="1870996505" sldId="275"/>
        </pc:sldMkLst>
        <pc:spChg chg="mod">
          <ac:chgData name="7032, head" userId="10033fff8bc6576e" providerId="None" clId="Web-{3F3FC3B1-6458-4C42-B2D9-79F3A7676D19}" dt="2020-09-17T06:52:07.227" v="230" actId="14100"/>
          <ac:spMkLst>
            <pc:docMk/>
            <pc:sldMk cId="1870996505" sldId="275"/>
            <ac:spMk id="4"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9589647-752C-4D62-B22F-268690CCA740}" type="datetimeFigureOut">
              <a:rPr lang="en-US" smtClean="0"/>
              <a:pPr/>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288F0-ACD0-4558-AA50-8CC28FDEA2E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589647-752C-4D62-B22F-268690CCA740}" type="datetimeFigureOut">
              <a:rPr lang="en-US" smtClean="0"/>
              <a:pPr/>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288F0-ACD0-4558-AA50-8CC28FDEA2E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589647-752C-4D62-B22F-268690CCA740}" type="datetimeFigureOut">
              <a:rPr lang="en-US" smtClean="0"/>
              <a:pPr/>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288F0-ACD0-4558-AA50-8CC28FDEA2E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589647-752C-4D62-B22F-268690CCA740}" type="datetimeFigureOut">
              <a:rPr lang="en-US" smtClean="0"/>
              <a:pPr/>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288F0-ACD0-4558-AA50-8CC28FDEA2E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589647-752C-4D62-B22F-268690CCA740}" type="datetimeFigureOut">
              <a:rPr lang="en-US" smtClean="0"/>
              <a:pPr/>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288F0-ACD0-4558-AA50-8CC28FDEA2E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589647-752C-4D62-B22F-268690CCA740}" type="datetimeFigureOut">
              <a:rPr lang="en-US" smtClean="0"/>
              <a:pPr/>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8288F0-ACD0-4558-AA50-8CC28FDEA2E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589647-752C-4D62-B22F-268690CCA740}" type="datetimeFigureOut">
              <a:rPr lang="en-US" smtClean="0"/>
              <a:pPr/>
              <a:t>9/20/2021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8288F0-ACD0-4558-AA50-8CC28FDEA2E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589647-752C-4D62-B22F-268690CCA740}" type="datetimeFigureOut">
              <a:rPr lang="en-US" smtClean="0"/>
              <a:pPr/>
              <a:t>9/20/2021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8288F0-ACD0-4558-AA50-8CC28FDEA2E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589647-752C-4D62-B22F-268690CCA740}" type="datetimeFigureOut">
              <a:rPr lang="en-US" smtClean="0"/>
              <a:pPr/>
              <a:t>9/20/2021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8288F0-ACD0-4558-AA50-8CC28FDEA2E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589647-752C-4D62-B22F-268690CCA740}" type="datetimeFigureOut">
              <a:rPr lang="en-US" smtClean="0"/>
              <a:pPr/>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8288F0-ACD0-4558-AA50-8CC28FDEA2E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589647-752C-4D62-B22F-268690CCA740}" type="datetimeFigureOut">
              <a:rPr lang="en-US" smtClean="0"/>
              <a:pPr/>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8288F0-ACD0-4558-AA50-8CC28FDEA2E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589647-752C-4D62-B22F-268690CCA740}" type="datetimeFigureOut">
              <a:rPr lang="en-US" smtClean="0"/>
              <a:pPr/>
              <a:t>9/20/2021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288F0-ACD0-4558-AA50-8CC28FDEA2E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longton-st-oswalds.lancs.sch.uk/"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hyperlink" Target="https://www.longton-st-oswalds.lancs.sch.uk/"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docstoccdn.com/thumb/orig/6185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71400"/>
            <a:ext cx="9372533" cy="7029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905338" y="2852936"/>
            <a:ext cx="7200800" cy="1944216"/>
          </a:xfrm>
        </p:spPr>
        <p:txBody>
          <a:bodyPr>
            <a:normAutofit fontScale="90000"/>
          </a:bodyPr>
          <a:lstStyle/>
          <a:p>
            <a:r>
              <a:rPr lang="en-GB" dirty="0">
                <a:latin typeface="Comic Sans MS" pitchFamily="66" charset="0"/>
              </a:rPr>
              <a:t/>
            </a:r>
            <a:br>
              <a:rPr lang="en-GB" dirty="0">
                <a:latin typeface="Comic Sans MS" pitchFamily="66" charset="0"/>
              </a:rPr>
            </a:br>
            <a:r>
              <a:rPr lang="en-GB" sz="8800" dirty="0">
                <a:latin typeface="Kristen ITC" panose="03050502040202030202" pitchFamily="66" charset="0"/>
              </a:rPr>
              <a:t>Welcome to Year 4</a:t>
            </a:r>
            <a:endParaRPr lang="en-US" sz="8800" dirty="0">
              <a:latin typeface="Kristen ITC" panose="03050502040202030202" pitchFamily="66" charset="0"/>
            </a:endParaRPr>
          </a:p>
        </p:txBody>
      </p:sp>
      <p:sp>
        <p:nvSpPr>
          <p:cNvPr id="3" name="Subtitle 2"/>
          <p:cNvSpPr>
            <a:spLocks noGrp="1"/>
          </p:cNvSpPr>
          <p:nvPr>
            <p:ph type="subTitle" idx="1"/>
          </p:nvPr>
        </p:nvSpPr>
        <p:spPr>
          <a:xfrm>
            <a:off x="1501382" y="4293096"/>
            <a:ext cx="6008712" cy="2160240"/>
          </a:xfrm>
        </p:spPr>
        <p:txBody>
          <a:bodyPr>
            <a:noAutofit/>
          </a:bodyPr>
          <a:lstStyle/>
          <a:p>
            <a:endParaRPr lang="en-GB" sz="4800" b="1" dirty="0"/>
          </a:p>
          <a:p>
            <a:r>
              <a:rPr lang="en-GB" sz="9600" b="1" dirty="0">
                <a:latin typeface="Kristen ITC" panose="03050502040202030202" pitchFamily="66" charset="0"/>
              </a:rPr>
              <a:t>2021/22</a:t>
            </a:r>
            <a:endParaRPr lang="en-US" sz="9600" b="1" dirty="0">
              <a:latin typeface="Kristen ITC" panose="03050502040202030202"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5976" y="3393870"/>
            <a:ext cx="4788024" cy="3450417"/>
          </a:xfrm>
          <a:prstGeom prst="rect">
            <a:avLst/>
          </a:prstGeom>
        </p:spPr>
      </p:pic>
      <p:sp>
        <p:nvSpPr>
          <p:cNvPr id="2" name="Title 1"/>
          <p:cNvSpPr>
            <a:spLocks noGrp="1"/>
          </p:cNvSpPr>
          <p:nvPr>
            <p:ph type="title"/>
          </p:nvPr>
        </p:nvSpPr>
        <p:spPr>
          <a:xfrm>
            <a:off x="-29798" y="390789"/>
            <a:ext cx="8229600" cy="1143000"/>
          </a:xfrm>
        </p:spPr>
        <p:txBody>
          <a:bodyPr>
            <a:normAutofit/>
          </a:bodyPr>
          <a:lstStyle/>
          <a:p>
            <a:r>
              <a:rPr lang="en-GB" sz="3600" b="1" dirty="0">
                <a:latin typeface="Kristen ITC" panose="03050502040202030202" pitchFamily="66" charset="0"/>
              </a:rPr>
              <a:t>Weekly blog and Home Practice</a:t>
            </a:r>
            <a:endParaRPr lang="en-US" sz="3600" b="1" dirty="0">
              <a:latin typeface="Kristen ITC" panose="03050502040202030202" pitchFamily="66" charset="0"/>
            </a:endParaRPr>
          </a:p>
        </p:txBody>
      </p:sp>
      <p:sp>
        <p:nvSpPr>
          <p:cNvPr id="3" name="Content Placeholder 2"/>
          <p:cNvSpPr>
            <a:spLocks noGrp="1"/>
          </p:cNvSpPr>
          <p:nvPr>
            <p:ph idx="1"/>
          </p:nvPr>
        </p:nvSpPr>
        <p:spPr>
          <a:xfrm>
            <a:off x="323528" y="1772816"/>
            <a:ext cx="8229600" cy="4569371"/>
          </a:xfrm>
        </p:spPr>
        <p:txBody>
          <a:bodyPr vert="horz" lIns="91440" tIns="45720" rIns="91440" bIns="45720" rtlCol="0" anchor="t">
            <a:normAutofit fontScale="92500"/>
          </a:bodyPr>
          <a:lstStyle/>
          <a:p>
            <a:pPr>
              <a:buFont typeface="Courier New" panose="02070309020205020404" pitchFamily="49" charset="0"/>
              <a:buChar char="o"/>
            </a:pPr>
            <a:r>
              <a:rPr lang="en-GB" sz="2800" dirty="0">
                <a:latin typeface="Kristen ITC" panose="03050502040202030202" pitchFamily="66" charset="0"/>
              </a:rPr>
              <a:t>A weekly blog will be uploaded to the school website on a Friday afternoon.  This can be found under ‘Classes’, ‘Year 4’, ‘Blog items’. </a:t>
            </a:r>
          </a:p>
          <a:p>
            <a:pPr>
              <a:buFont typeface="Courier New" panose="02070309020205020404" pitchFamily="49" charset="0"/>
              <a:buChar char="o"/>
            </a:pPr>
            <a:r>
              <a:rPr lang="en-GB" sz="2800" dirty="0">
                <a:latin typeface="Kristen ITC" panose="03050502040202030202" pitchFamily="66" charset="0"/>
              </a:rPr>
              <a:t>The blog will give an idea of some of the learning during the week and may include some photos.</a:t>
            </a:r>
          </a:p>
          <a:p>
            <a:pPr>
              <a:buFont typeface="Courier New" panose="02070309020205020404" pitchFamily="49" charset="0"/>
              <a:buChar char="o"/>
            </a:pPr>
            <a:r>
              <a:rPr lang="en-GB" sz="2800" dirty="0">
                <a:latin typeface="Kristen ITC"/>
              </a:rPr>
              <a:t>Home Practice will also be on the school website every Friday.  This will also be on the Year 4 Class Page. </a:t>
            </a:r>
          </a:p>
          <a:p>
            <a:pPr>
              <a:buFont typeface="Courier New" panose="02070309020205020404" pitchFamily="49" charset="0"/>
              <a:buChar char="o"/>
            </a:pPr>
            <a:r>
              <a:rPr lang="en-GB" sz="2800" dirty="0">
                <a:latin typeface="Kristen ITC"/>
              </a:rPr>
              <a:t> </a:t>
            </a:r>
            <a:r>
              <a:rPr lang="en-GB" sz="2800" dirty="0">
                <a:latin typeface="Kristen ITC" panose="03050502040202030202" pitchFamily="66" charset="0"/>
                <a:hlinkClick r:id="rId3"/>
              </a:rPr>
              <a:t>St </a:t>
            </a:r>
            <a:r>
              <a:rPr lang="en-GB" sz="2800" dirty="0" err="1">
                <a:latin typeface="Kristen ITC" panose="03050502040202030202" pitchFamily="66" charset="0"/>
                <a:hlinkClick r:id="rId3"/>
              </a:rPr>
              <a:t>Oswalds</a:t>
            </a:r>
            <a:r>
              <a:rPr lang="en-GB" sz="2800" dirty="0">
                <a:latin typeface="Kristen ITC" panose="03050502040202030202" pitchFamily="66" charset="0"/>
                <a:hlinkClick r:id="rId3"/>
              </a:rPr>
              <a:t> webpage</a:t>
            </a:r>
            <a:endParaRPr lang="en-GB" sz="2800" dirty="0">
              <a:latin typeface="Kristen ITC" panose="03050502040202030202" pitchFamily="66" charset="0"/>
            </a:endParaRPr>
          </a:p>
          <a:p>
            <a:pPr>
              <a:buFont typeface="Courier New" panose="02070309020205020404" pitchFamily="49" charset="0"/>
              <a:buChar char="o"/>
            </a:pPr>
            <a:endParaRPr lang="en-GB" sz="2800" dirty="0">
              <a:latin typeface="Kristen ITC" panose="03050502040202030202" pitchFamily="66" charset="0"/>
            </a:endParaRPr>
          </a:p>
          <a:p>
            <a:pPr marL="0" indent="0">
              <a:buNone/>
            </a:pPr>
            <a:endParaRPr lang="en-GB" sz="2800" dirty="0">
              <a:latin typeface="Kristen ITC" panose="03050502040202030202" pitchFamily="66" charset="0"/>
            </a:endParaRPr>
          </a:p>
          <a:p>
            <a:pPr marL="0" indent="0">
              <a:buNone/>
            </a:pPr>
            <a:endParaRPr lang="en-GB" sz="2800" dirty="0">
              <a:latin typeface="Kristen ITC" panose="03050502040202030202" pitchFamily="66"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6004" y="1"/>
            <a:ext cx="7835602" cy="2420888"/>
          </a:xfrm>
          <a:prstGeom prst="rect">
            <a:avLst/>
          </a:prstGeom>
        </p:spPr>
      </p:pic>
      <p:sp>
        <p:nvSpPr>
          <p:cNvPr id="2" name="Title 1"/>
          <p:cNvSpPr>
            <a:spLocks noGrp="1"/>
          </p:cNvSpPr>
          <p:nvPr>
            <p:ph type="title"/>
          </p:nvPr>
        </p:nvSpPr>
        <p:spPr>
          <a:xfrm>
            <a:off x="2627784" y="1495425"/>
            <a:ext cx="8229600" cy="1143000"/>
          </a:xfrm>
        </p:spPr>
        <p:txBody>
          <a:bodyPr/>
          <a:lstStyle/>
          <a:p>
            <a:r>
              <a:rPr lang="en-GB" b="1" dirty="0">
                <a:latin typeface="Kristen ITC" panose="03050502040202030202" pitchFamily="66" charset="0"/>
              </a:rPr>
              <a:t>Home Practice</a:t>
            </a:r>
            <a:endParaRPr lang="en-US" b="1" dirty="0">
              <a:latin typeface="Kristen ITC" panose="03050502040202030202" pitchFamily="66" charset="0"/>
            </a:endParaRPr>
          </a:p>
        </p:txBody>
      </p:sp>
      <p:sp>
        <p:nvSpPr>
          <p:cNvPr id="3" name="Content Placeholder 2"/>
          <p:cNvSpPr>
            <a:spLocks noGrp="1"/>
          </p:cNvSpPr>
          <p:nvPr>
            <p:ph idx="1"/>
          </p:nvPr>
        </p:nvSpPr>
        <p:spPr>
          <a:xfrm>
            <a:off x="215516" y="2420889"/>
            <a:ext cx="8712968" cy="4525963"/>
          </a:xfrm>
        </p:spPr>
        <p:txBody>
          <a:bodyPr>
            <a:normAutofit fontScale="92500" lnSpcReduction="10000"/>
          </a:bodyPr>
          <a:lstStyle/>
          <a:p>
            <a:pPr marL="0" indent="0">
              <a:buNone/>
            </a:pPr>
            <a:r>
              <a:rPr lang="en-GB" sz="2600" dirty="0">
                <a:latin typeface="Kristen ITC" panose="03050502040202030202" pitchFamily="66" charset="0"/>
              </a:rPr>
              <a:t>Home practice will usually comprise:</a:t>
            </a:r>
          </a:p>
          <a:p>
            <a:pPr>
              <a:buFont typeface="Courier New" pitchFamily="49" charset="0"/>
              <a:buChar char="o"/>
            </a:pPr>
            <a:r>
              <a:rPr lang="en-GB" sz="2600" dirty="0">
                <a:latin typeface="Kristen ITC" panose="03050502040202030202" pitchFamily="66" charset="0"/>
              </a:rPr>
              <a:t>Reading (20 minutes every night)</a:t>
            </a:r>
          </a:p>
          <a:p>
            <a:pPr>
              <a:buFont typeface="Courier New" pitchFamily="49" charset="0"/>
              <a:buChar char="o"/>
            </a:pPr>
            <a:r>
              <a:rPr lang="en-GB" sz="2600" dirty="0">
                <a:latin typeface="Kristen ITC" panose="03050502040202030202" pitchFamily="66" charset="0"/>
              </a:rPr>
              <a:t>A list of the weekly spellings </a:t>
            </a:r>
          </a:p>
          <a:p>
            <a:pPr>
              <a:buFont typeface="Courier New" pitchFamily="49" charset="0"/>
              <a:buChar char="o"/>
            </a:pPr>
            <a:r>
              <a:rPr lang="en-GB" sz="2600" dirty="0">
                <a:latin typeface="Kristen ITC" panose="03050502040202030202" pitchFamily="66" charset="0"/>
              </a:rPr>
              <a:t>Times tables practice (your child should know their individual target)</a:t>
            </a:r>
          </a:p>
          <a:p>
            <a:pPr>
              <a:buFont typeface="Courier New" pitchFamily="49" charset="0"/>
              <a:buChar char="o"/>
            </a:pPr>
            <a:r>
              <a:rPr lang="en-GB" sz="2600" dirty="0">
                <a:latin typeface="Kristen ITC" panose="03050502040202030202" pitchFamily="66" charset="0"/>
              </a:rPr>
              <a:t>Counting practice</a:t>
            </a:r>
          </a:p>
          <a:p>
            <a:pPr>
              <a:buFont typeface="Courier New" pitchFamily="49" charset="0"/>
              <a:buChar char="o"/>
            </a:pPr>
            <a:r>
              <a:rPr lang="en-GB" sz="2600" dirty="0">
                <a:latin typeface="Kristen ITC" panose="03050502040202030202" pitchFamily="66" charset="0"/>
              </a:rPr>
              <a:t>A maths and / or a multiplication challenge set on </a:t>
            </a:r>
            <a:r>
              <a:rPr lang="en-GB" sz="2600" dirty="0" err="1">
                <a:latin typeface="Kristen ITC" panose="03050502040202030202" pitchFamily="66" charset="0"/>
              </a:rPr>
              <a:t>Sumdog</a:t>
            </a:r>
            <a:endParaRPr lang="en-GB" sz="2600" dirty="0">
              <a:latin typeface="Kristen ITC" panose="03050502040202030202" pitchFamily="66" charset="0"/>
            </a:endParaRPr>
          </a:p>
          <a:p>
            <a:pPr>
              <a:buFont typeface="Courier New" pitchFamily="49" charset="0"/>
              <a:buChar char="o"/>
            </a:pPr>
            <a:r>
              <a:rPr lang="en-GB" sz="2600" dirty="0">
                <a:latin typeface="Kristen ITC" panose="03050502040202030202" pitchFamily="66" charset="0"/>
              </a:rPr>
              <a:t>A spelling challenge set on </a:t>
            </a:r>
            <a:r>
              <a:rPr lang="en-GB" sz="2600" dirty="0" err="1">
                <a:latin typeface="Kristen ITC" panose="03050502040202030202" pitchFamily="66" charset="0"/>
              </a:rPr>
              <a:t>Sumdog</a:t>
            </a:r>
            <a:r>
              <a:rPr lang="en-GB" sz="2600" dirty="0">
                <a:latin typeface="Kristen ITC" panose="03050502040202030202" pitchFamily="66" charset="0"/>
              </a:rPr>
              <a:t> (related to the weekly spellings)</a:t>
            </a:r>
          </a:p>
          <a:p>
            <a:pPr>
              <a:buFont typeface="Courier New" pitchFamily="49" charset="0"/>
              <a:buChar char="o"/>
            </a:pPr>
            <a:r>
              <a:rPr lang="en-GB" sz="2600" dirty="0">
                <a:latin typeface="Kristen ITC" panose="03050502040202030202" pitchFamily="66" charset="0"/>
              </a:rPr>
              <a:t>A grammar / punctuation challenge set on </a:t>
            </a:r>
            <a:r>
              <a:rPr lang="en-GB" sz="2600" dirty="0" err="1">
                <a:latin typeface="Kristen ITC" panose="03050502040202030202" pitchFamily="66" charset="0"/>
              </a:rPr>
              <a:t>Sumdog</a:t>
            </a:r>
            <a:endParaRPr lang="en-GB" sz="2600" dirty="0">
              <a:latin typeface="Kristen ITC" panose="03050502040202030202" pitchFamily="66" charset="0"/>
            </a:endParaRPr>
          </a:p>
          <a:p>
            <a:pPr>
              <a:buNone/>
            </a:pPr>
            <a:endParaRPr lang="en-US" sz="2800" dirty="0">
              <a:latin typeface="Kristen ITC" panose="03050502040202030202" pitchFamily="66"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9798" y="390789"/>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b="1" dirty="0">
                <a:latin typeface="Kristen ITC" panose="03050502040202030202" pitchFamily="66" charset="0"/>
              </a:rPr>
              <a:t>Online Safety</a:t>
            </a:r>
            <a:endParaRPr lang="en-US" sz="3600" b="1" dirty="0">
              <a:latin typeface="Kristen ITC" panose="03050502040202030202" pitchFamily="66" charset="0"/>
            </a:endParaRPr>
          </a:p>
        </p:txBody>
      </p:sp>
      <p:sp>
        <p:nvSpPr>
          <p:cNvPr id="3" name="TextBox 2"/>
          <p:cNvSpPr txBox="1"/>
          <p:nvPr/>
        </p:nvSpPr>
        <p:spPr>
          <a:xfrm>
            <a:off x="323528" y="1916832"/>
            <a:ext cx="7992888" cy="369332"/>
          </a:xfrm>
          <a:prstGeom prst="rect">
            <a:avLst/>
          </a:prstGeom>
          <a:noFill/>
        </p:spPr>
        <p:txBody>
          <a:bodyPr wrap="square" rtlCol="0">
            <a:spAutoFit/>
          </a:bodyPr>
          <a:lstStyle/>
          <a:p>
            <a:endParaRPr lang="en-GB" dirty="0"/>
          </a:p>
        </p:txBody>
      </p:sp>
      <p:pic>
        <p:nvPicPr>
          <p:cNvPr id="4" name="Picture 3"/>
          <p:cNvPicPr>
            <a:picLocks noChangeAspect="1"/>
          </p:cNvPicPr>
          <p:nvPr/>
        </p:nvPicPr>
        <p:blipFill>
          <a:blip r:embed="rId2" cstate="print"/>
          <a:stretch>
            <a:fillRect/>
          </a:stretch>
        </p:blipFill>
        <p:spPr>
          <a:xfrm>
            <a:off x="5206431" y="1322379"/>
            <a:ext cx="3816423" cy="4933422"/>
          </a:xfrm>
          <a:prstGeom prst="rect">
            <a:avLst/>
          </a:prstGeom>
        </p:spPr>
      </p:pic>
      <p:sp>
        <p:nvSpPr>
          <p:cNvPr id="5" name="Rectangle 4"/>
          <p:cNvSpPr/>
          <p:nvPr/>
        </p:nvSpPr>
        <p:spPr>
          <a:xfrm>
            <a:off x="179512" y="1340768"/>
            <a:ext cx="5256584" cy="4401205"/>
          </a:xfrm>
          <a:prstGeom prst="rect">
            <a:avLst/>
          </a:prstGeom>
        </p:spPr>
        <p:txBody>
          <a:bodyPr wrap="square">
            <a:spAutoFit/>
          </a:bodyPr>
          <a:lstStyle/>
          <a:p>
            <a:r>
              <a:rPr lang="en-GB" sz="2000" dirty="0">
                <a:latin typeface="Kristen ITC" panose="03050502040202030202" pitchFamily="66" charset="0"/>
              </a:rPr>
              <a:t>E-safety is taught in school.  This will help to keep your child safe online.</a:t>
            </a:r>
          </a:p>
          <a:p>
            <a:endParaRPr lang="en-GB" sz="2000" dirty="0">
              <a:latin typeface="Kristen ITC" panose="03050502040202030202" pitchFamily="66" charset="0"/>
            </a:endParaRPr>
          </a:p>
          <a:p>
            <a:r>
              <a:rPr lang="en-GB" sz="2000" dirty="0">
                <a:latin typeface="Kristen ITC" panose="03050502040202030202" pitchFamily="66" charset="0"/>
              </a:rPr>
              <a:t>We follow the SMART e-safety rules.</a:t>
            </a:r>
          </a:p>
          <a:p>
            <a:endParaRPr lang="en-GB" sz="2000" dirty="0">
              <a:latin typeface="Kristen ITC" panose="03050502040202030202" pitchFamily="66" charset="0"/>
            </a:endParaRPr>
          </a:p>
          <a:p>
            <a:r>
              <a:rPr lang="en-GB" sz="2000" dirty="0">
                <a:latin typeface="Kristen ITC" panose="03050502040202030202" pitchFamily="66" charset="0"/>
              </a:rPr>
              <a:t>In Year 4 our lessons will cover:</a:t>
            </a:r>
          </a:p>
          <a:p>
            <a:pPr marL="457200" indent="-457200">
              <a:buFont typeface="Courier New" panose="02070309020205020404" pitchFamily="49" charset="0"/>
              <a:buChar char="o"/>
            </a:pPr>
            <a:r>
              <a:rPr lang="en-GB" sz="2000" dirty="0">
                <a:latin typeface="Kristen ITC" panose="03050502040202030202" pitchFamily="66" charset="0"/>
              </a:rPr>
              <a:t>What it means to be responsible and respectful offline and online</a:t>
            </a:r>
          </a:p>
          <a:p>
            <a:pPr marL="457200" indent="-457200">
              <a:buFont typeface="Courier New" panose="02070309020205020404" pitchFamily="49" charset="0"/>
              <a:buChar char="o"/>
            </a:pPr>
            <a:r>
              <a:rPr lang="en-GB" sz="2000" dirty="0">
                <a:latin typeface="Kristen ITC" panose="03050502040202030202" pitchFamily="66" charset="0"/>
              </a:rPr>
              <a:t>How to protect themselves from online identity theft</a:t>
            </a:r>
          </a:p>
          <a:p>
            <a:pPr marL="457200" indent="-457200">
              <a:buFont typeface="Courier New" panose="02070309020205020404" pitchFamily="49" charset="0"/>
              <a:buChar char="o"/>
            </a:pPr>
            <a:r>
              <a:rPr lang="en-GB" sz="2000" dirty="0">
                <a:latin typeface="Kristen ITC" panose="03050502040202030202" pitchFamily="66" charset="0"/>
              </a:rPr>
              <a:t>What to do if something worries or upsets them online</a:t>
            </a:r>
          </a:p>
          <a:p>
            <a:pPr marL="457200" indent="-457200">
              <a:buFont typeface="Courier New" panose="02070309020205020404" pitchFamily="49" charset="0"/>
              <a:buChar char="o"/>
            </a:pPr>
            <a:r>
              <a:rPr lang="en-GB" sz="2000" dirty="0">
                <a:latin typeface="Kristen ITC" panose="03050502040202030202" pitchFamily="66" charset="0"/>
              </a:rPr>
              <a:t>When it is OK to use the work of others</a:t>
            </a:r>
          </a:p>
        </p:txBody>
      </p:sp>
    </p:spTree>
    <p:extLst>
      <p:ext uri="{BB962C8B-B14F-4D97-AF65-F5344CB8AC3E}">
        <p14:creationId xmlns:p14="http://schemas.microsoft.com/office/powerpoint/2010/main" val="1242587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9EE85-6800-4C26-9302-B295483A4BB2}"/>
              </a:ext>
            </a:extLst>
          </p:cNvPr>
          <p:cNvSpPr txBox="1">
            <a:spLocks/>
          </p:cNvSpPr>
          <p:nvPr/>
        </p:nvSpPr>
        <p:spPr>
          <a:xfrm>
            <a:off x="-29798" y="390789"/>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b="1">
                <a:latin typeface="Kristen ITC" panose="03050502040202030202" pitchFamily="66" charset="0"/>
              </a:rPr>
              <a:t>Online Safety</a:t>
            </a:r>
            <a:endParaRPr lang="en-US" sz="3600" b="1" dirty="0">
              <a:latin typeface="Kristen ITC" panose="03050502040202030202" pitchFamily="66" charset="0"/>
            </a:endParaRPr>
          </a:p>
        </p:txBody>
      </p:sp>
      <p:sp>
        <p:nvSpPr>
          <p:cNvPr id="3" name="Rectangle 2">
            <a:extLst>
              <a:ext uri="{FF2B5EF4-FFF2-40B4-BE49-F238E27FC236}">
                <a16:creationId xmlns:a16="http://schemas.microsoft.com/office/drawing/2014/main" id="{F5ACB674-11E0-484D-87AB-92F8DB365869}"/>
              </a:ext>
            </a:extLst>
          </p:cNvPr>
          <p:cNvSpPr/>
          <p:nvPr/>
        </p:nvSpPr>
        <p:spPr>
          <a:xfrm>
            <a:off x="251520" y="1533789"/>
            <a:ext cx="8640960" cy="3477875"/>
          </a:xfrm>
          <a:prstGeom prst="rect">
            <a:avLst/>
          </a:prstGeom>
        </p:spPr>
        <p:txBody>
          <a:bodyPr wrap="square">
            <a:spAutoFit/>
          </a:bodyPr>
          <a:lstStyle/>
          <a:p>
            <a:r>
              <a:rPr lang="en-GB" sz="2000" dirty="0">
                <a:latin typeface="Kristen ITC" panose="03050502040202030202" pitchFamily="66" charset="0"/>
              </a:rPr>
              <a:t>Each month there will be an ‘Online Safety Blog’ posted on the school website.  You can find this under Classes, Year 4, Blog items.</a:t>
            </a:r>
          </a:p>
          <a:p>
            <a:r>
              <a:rPr lang="en-GB" sz="2000" dirty="0">
                <a:latin typeface="Kristen ITC" panose="03050502040202030202" pitchFamily="66" charset="0"/>
              </a:rPr>
              <a:t>The blog will keep you updated with online developments and share platform guides and links to expert training. This will help you keep your children safe when exploring the internet.</a:t>
            </a:r>
          </a:p>
          <a:p>
            <a:endParaRPr lang="en-GB" sz="2000" dirty="0">
              <a:latin typeface="Kristen ITC" panose="03050502040202030202" pitchFamily="66" charset="0"/>
            </a:endParaRPr>
          </a:p>
          <a:p>
            <a:r>
              <a:rPr lang="en-GB" sz="2000" dirty="0">
                <a:latin typeface="Kristen ITC" panose="03050502040202030202" pitchFamily="66" charset="0"/>
              </a:rPr>
              <a:t>In addition, you can access a huge range of information on the National Online Safety website.  A link to this can also be found on the school website. </a:t>
            </a:r>
          </a:p>
          <a:p>
            <a:endParaRPr lang="en-GB" sz="2000" dirty="0">
              <a:latin typeface="Kristen ITC" panose="03050502040202030202" pitchFamily="66" charset="0"/>
            </a:endParaRPr>
          </a:p>
          <a:p>
            <a:r>
              <a:rPr lang="en-GB" sz="2000" dirty="0">
                <a:latin typeface="Kristen ITC" panose="03050502040202030202" pitchFamily="66" charset="0"/>
                <a:hlinkClick r:id="rId2"/>
              </a:rPr>
              <a:t>St </a:t>
            </a:r>
            <a:r>
              <a:rPr lang="en-GB" sz="2000" dirty="0" err="1">
                <a:latin typeface="Kristen ITC" panose="03050502040202030202" pitchFamily="66" charset="0"/>
                <a:hlinkClick r:id="rId2"/>
              </a:rPr>
              <a:t>Oswalds</a:t>
            </a:r>
            <a:r>
              <a:rPr lang="en-GB" sz="2000" dirty="0">
                <a:latin typeface="Kristen ITC" panose="03050502040202030202" pitchFamily="66" charset="0"/>
                <a:hlinkClick r:id="rId2"/>
              </a:rPr>
              <a:t> webpage</a:t>
            </a:r>
            <a:endParaRPr lang="en-GB" sz="2000" dirty="0">
              <a:latin typeface="Kristen ITC" panose="03050502040202030202" pitchFamily="66" charset="0"/>
            </a:endParaRPr>
          </a:p>
        </p:txBody>
      </p:sp>
      <p:pic>
        <p:nvPicPr>
          <p:cNvPr id="1026" name="Picture 2" descr="Woore Primary &amp;amp; Nursery School: E-Safety">
            <a:extLst>
              <a:ext uri="{FF2B5EF4-FFF2-40B4-BE49-F238E27FC236}">
                <a16:creationId xmlns:a16="http://schemas.microsoft.com/office/drawing/2014/main" id="{F079757C-E166-40E8-B5DF-45B4E98173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2825" y="4653136"/>
            <a:ext cx="3486125" cy="181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019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552" y="404664"/>
            <a:ext cx="8229600" cy="1143000"/>
          </a:xfrm>
        </p:spPr>
        <p:txBody>
          <a:bodyPr/>
          <a:lstStyle/>
          <a:p>
            <a:r>
              <a:rPr lang="en-GB" b="1" dirty="0">
                <a:latin typeface="Kristen ITC" panose="03050502040202030202" pitchFamily="66" charset="0"/>
              </a:rPr>
              <a:t>Behaviour Expectations</a:t>
            </a:r>
            <a:endParaRPr lang="en-US" b="1" dirty="0">
              <a:latin typeface="Kristen ITC" panose="03050502040202030202" pitchFamily="66" charset="0"/>
            </a:endParaRPr>
          </a:p>
        </p:txBody>
      </p:sp>
      <p:sp>
        <p:nvSpPr>
          <p:cNvPr id="3" name="Content Placeholder 2"/>
          <p:cNvSpPr>
            <a:spLocks noGrp="1"/>
          </p:cNvSpPr>
          <p:nvPr>
            <p:ph idx="1"/>
          </p:nvPr>
        </p:nvSpPr>
        <p:spPr>
          <a:xfrm>
            <a:off x="755576" y="1556792"/>
            <a:ext cx="8229600" cy="5040560"/>
          </a:xfrm>
        </p:spPr>
        <p:txBody>
          <a:bodyPr>
            <a:normAutofit fontScale="70000" lnSpcReduction="20000"/>
          </a:bodyPr>
          <a:lstStyle/>
          <a:p>
            <a:pPr>
              <a:buFont typeface="Courier New" pitchFamily="49" charset="0"/>
              <a:buChar char="o"/>
            </a:pPr>
            <a:r>
              <a:rPr lang="en-GB" sz="2800" dirty="0">
                <a:latin typeface="Kristen ITC" panose="03050502040202030202" pitchFamily="66" charset="0"/>
              </a:rPr>
              <a:t>Pupils are expected to follow the class rules at all times and the Golden Rules of the school.</a:t>
            </a:r>
          </a:p>
          <a:p>
            <a:pPr>
              <a:buFont typeface="Courier New" pitchFamily="49" charset="0"/>
              <a:buChar char="o"/>
            </a:pPr>
            <a:r>
              <a:rPr lang="en-GB" sz="2800" dirty="0">
                <a:latin typeface="Kristen ITC" panose="03050502040202030202" pitchFamily="66" charset="0"/>
              </a:rPr>
              <a:t>Rewards</a:t>
            </a:r>
          </a:p>
          <a:p>
            <a:pPr lvl="2"/>
            <a:r>
              <a:rPr lang="en-GB" sz="2800" dirty="0">
                <a:latin typeface="Kristen ITC" panose="03050502040202030202" pitchFamily="66" charset="0"/>
              </a:rPr>
              <a:t>House points</a:t>
            </a:r>
          </a:p>
          <a:p>
            <a:pPr lvl="2"/>
            <a:r>
              <a:rPr lang="en-GB" sz="2800" dirty="0">
                <a:latin typeface="Kristen ITC" panose="03050502040202030202" pitchFamily="66" charset="0"/>
              </a:rPr>
              <a:t>Class Dojos / Table points</a:t>
            </a:r>
          </a:p>
          <a:p>
            <a:pPr lvl="2"/>
            <a:r>
              <a:rPr lang="en-GB" sz="2800" dirty="0">
                <a:latin typeface="Kristen ITC" panose="03050502040202030202" pitchFamily="66" charset="0"/>
              </a:rPr>
              <a:t>Stickers</a:t>
            </a:r>
          </a:p>
          <a:p>
            <a:pPr lvl="2"/>
            <a:r>
              <a:rPr lang="en-GB" sz="2800" dirty="0">
                <a:latin typeface="Kristen ITC" panose="03050502040202030202" pitchFamily="66" charset="0"/>
              </a:rPr>
              <a:t>Golden Assembly </a:t>
            </a:r>
          </a:p>
          <a:p>
            <a:pPr lvl="2"/>
            <a:r>
              <a:rPr lang="en-GB" sz="2800" dirty="0">
                <a:latin typeface="Kristen ITC" panose="03050502040202030202" pitchFamily="66" charset="0"/>
              </a:rPr>
              <a:t>Star of the week</a:t>
            </a:r>
          </a:p>
          <a:p>
            <a:pPr lvl="2"/>
            <a:r>
              <a:rPr lang="en-GB" sz="2800" dirty="0">
                <a:latin typeface="Kristen ITC" panose="03050502040202030202" pitchFamily="66" charset="0"/>
              </a:rPr>
              <a:t>Writer of the week</a:t>
            </a:r>
          </a:p>
          <a:p>
            <a:pPr lvl="2"/>
            <a:r>
              <a:rPr lang="en-GB" sz="2800" dirty="0">
                <a:latin typeface="Kristen ITC" panose="03050502040202030202" pitchFamily="66" charset="0"/>
              </a:rPr>
              <a:t>Mathematician of the week</a:t>
            </a:r>
          </a:p>
          <a:p>
            <a:pPr lvl="2"/>
            <a:r>
              <a:rPr lang="en-GB" sz="2800" dirty="0">
                <a:latin typeface="Kristen ITC" panose="03050502040202030202" pitchFamily="66" charset="0"/>
              </a:rPr>
              <a:t>Bookworm of the week</a:t>
            </a:r>
          </a:p>
          <a:p>
            <a:pPr lvl="2"/>
            <a:r>
              <a:rPr lang="en-GB" sz="2800" dirty="0">
                <a:latin typeface="Kristen ITC" panose="03050502040202030202" pitchFamily="66" charset="0"/>
              </a:rPr>
              <a:t>Super Learner</a:t>
            </a:r>
          </a:p>
          <a:p>
            <a:pPr lvl="2"/>
            <a:r>
              <a:rPr lang="en-GB" sz="2800" dirty="0">
                <a:latin typeface="Kristen ITC" panose="03050502040202030202" pitchFamily="66" charset="0"/>
              </a:rPr>
              <a:t>Special mentions</a:t>
            </a:r>
          </a:p>
          <a:p>
            <a:pPr lvl="2"/>
            <a:r>
              <a:rPr lang="en-GB" sz="2800" dirty="0">
                <a:latin typeface="Kristen ITC" panose="03050502040202030202" pitchFamily="66" charset="0"/>
              </a:rPr>
              <a:t>Daily miler of the week</a:t>
            </a:r>
          </a:p>
          <a:p>
            <a:pPr lvl="2"/>
            <a:r>
              <a:rPr lang="en-GB" sz="2800" dirty="0" err="1">
                <a:latin typeface="Kristen ITC" panose="03050502040202030202" pitchFamily="66" charset="0"/>
              </a:rPr>
              <a:t>Sumdog</a:t>
            </a:r>
            <a:r>
              <a:rPr lang="en-GB" sz="2800" dirty="0">
                <a:latin typeface="Kristen ITC" panose="03050502040202030202" pitchFamily="66" charset="0"/>
              </a:rPr>
              <a:t> champion of the week</a:t>
            </a:r>
          </a:p>
          <a:p>
            <a:pPr lvl="2"/>
            <a:r>
              <a:rPr lang="en-GB" sz="2800" dirty="0">
                <a:latin typeface="Kristen ITC" panose="03050502040202030202" pitchFamily="66" charset="0"/>
              </a:rPr>
              <a:t>Gold</a:t>
            </a:r>
          </a:p>
          <a:p>
            <a:pPr marL="914400" lvl="2" indent="0">
              <a:buNone/>
            </a:pPr>
            <a:endParaRPr lang="en-GB" sz="2800" dirty="0">
              <a:latin typeface="Kristen ITC" panose="03050502040202030202" pitchFamily="66" charset="0"/>
            </a:endParaRPr>
          </a:p>
          <a:p>
            <a:pPr lvl="2"/>
            <a:endParaRPr lang="en-GB" sz="2800" dirty="0">
              <a:latin typeface="Kristen ITC" panose="03050502040202030202" pitchFamily="66" charset="0"/>
            </a:endParaRPr>
          </a:p>
          <a:p>
            <a:endParaRPr lang="en-US" dirty="0">
              <a:latin typeface="Kristen ITC" panose="03050502040202030202" pitchFamily="66"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6556" y="2199206"/>
            <a:ext cx="3491880" cy="313105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craylands.kent.sch.uk/UserFiles/image/golden%20rules.jpg"/>
          <p:cNvPicPr>
            <a:picLocks noChangeAspect="1" noChangeArrowheads="1"/>
          </p:cNvPicPr>
          <p:nvPr/>
        </p:nvPicPr>
        <p:blipFill>
          <a:blip r:embed="rId2"/>
          <a:srcRect/>
          <a:stretch>
            <a:fillRect/>
          </a:stretch>
        </p:blipFill>
        <p:spPr bwMode="auto">
          <a:xfrm>
            <a:off x="3059832" y="1398930"/>
            <a:ext cx="3744416" cy="5072098"/>
          </a:xfrm>
          <a:prstGeom prst="rect">
            <a:avLst/>
          </a:prstGeom>
          <a:noFill/>
        </p:spPr>
      </p:pic>
      <p:sp>
        <p:nvSpPr>
          <p:cNvPr id="4" name="Title 1"/>
          <p:cNvSpPr txBox="1">
            <a:spLocks/>
          </p:cNvSpPr>
          <p:nvPr/>
        </p:nvSpPr>
        <p:spPr>
          <a:xfrm>
            <a:off x="640277" y="460092"/>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latin typeface="Kristen ITC" panose="03050502040202030202" pitchFamily="66" charset="0"/>
              </a:rPr>
              <a:t>Our Golden Rules</a:t>
            </a:r>
            <a:endParaRPr lang="en-US" b="1" dirty="0">
              <a:latin typeface="Kristen ITC" panose="03050502040202030202" pitchFamily="66"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4357723"/>
            <a:ext cx="2127151" cy="2127151"/>
          </a:xfrm>
          <a:prstGeom prst="rect">
            <a:avLst/>
          </a:prstGeom>
        </p:spPr>
      </p:pic>
    </p:spTree>
    <p:extLst>
      <p:ext uri="{BB962C8B-B14F-4D97-AF65-F5344CB8AC3E}">
        <p14:creationId xmlns:p14="http://schemas.microsoft.com/office/powerpoint/2010/main" val="1798663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40277" y="460092"/>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latin typeface="Kristen ITC" panose="03050502040202030202" pitchFamily="66" charset="0"/>
              </a:rPr>
              <a:t>Our Class Rules</a:t>
            </a:r>
            <a:endParaRPr lang="en-US" b="1" dirty="0">
              <a:latin typeface="Kristen ITC" panose="03050502040202030202" pitchFamily="66" charset="0"/>
            </a:endParaRPr>
          </a:p>
        </p:txBody>
      </p:sp>
      <p:pic>
        <p:nvPicPr>
          <p:cNvPr id="3" name="Picture 2" descr="Multicolored crayons">
            <a:extLst>
              <a:ext uri="{FF2B5EF4-FFF2-40B4-BE49-F238E27FC236}">
                <a16:creationId xmlns:a16="http://schemas.microsoft.com/office/drawing/2014/main" id="{CCA3A147-B7BF-4EDB-AFEF-FD72042A80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3748" y="2309985"/>
            <a:ext cx="3380151" cy="2238029"/>
          </a:xfrm>
          <a:prstGeom prst="rect">
            <a:avLst/>
          </a:prstGeom>
        </p:spPr>
      </p:pic>
      <p:sp>
        <p:nvSpPr>
          <p:cNvPr id="5" name="Rectangle 4"/>
          <p:cNvSpPr/>
          <p:nvPr/>
        </p:nvSpPr>
        <p:spPr>
          <a:xfrm>
            <a:off x="917726" y="1220022"/>
            <a:ext cx="4572000" cy="5216684"/>
          </a:xfrm>
          <a:prstGeom prst="rect">
            <a:avLst/>
          </a:prstGeom>
        </p:spPr>
        <p:txBody>
          <a:bodyPr>
            <a:spAutoFit/>
          </a:bodyPr>
          <a:lstStyle/>
          <a:p>
            <a:pPr algn="ctr">
              <a:lnSpc>
                <a:spcPct val="119000"/>
              </a:lnSpc>
              <a:spcAft>
                <a:spcPts val="600"/>
              </a:spcAft>
            </a:pPr>
            <a:r>
              <a:rPr lang="en-GB" u="sng" kern="1400" dirty="0">
                <a:solidFill>
                  <a:srgbClr val="000000"/>
                </a:solidFill>
                <a:latin typeface="Kristen ITC" panose="03050502040202030202" pitchFamily="66" charset="0"/>
              </a:rPr>
              <a:t>Year 4 Class Rules</a:t>
            </a:r>
            <a:endParaRPr lang="en-GB" sz="800" kern="1400" dirty="0">
              <a:solidFill>
                <a:srgbClr val="000000"/>
              </a:solidFill>
              <a:latin typeface="Kristen ITC" panose="03050502040202030202" pitchFamily="66" charset="0"/>
            </a:endParaRPr>
          </a:p>
          <a:p>
            <a:pPr>
              <a:lnSpc>
                <a:spcPct val="119000"/>
              </a:lnSpc>
              <a:spcAft>
                <a:spcPts val="600"/>
              </a:spcAft>
            </a:pPr>
            <a:endParaRPr lang="en-GB" sz="800" kern="1400" dirty="0">
              <a:solidFill>
                <a:srgbClr val="000000"/>
              </a:solidFill>
              <a:latin typeface="Kristen ITC" panose="03050502040202030202" pitchFamily="66" charset="0"/>
            </a:endParaRPr>
          </a:p>
          <a:p>
            <a:pPr marL="359994" indent="-359994">
              <a:lnSpc>
                <a:spcPct val="119000"/>
              </a:lnSpc>
              <a:spcAft>
                <a:spcPts val="600"/>
              </a:spcAft>
            </a:pPr>
            <a:r>
              <a:rPr lang="en-GB" sz="800" kern="1400" dirty="0">
                <a:solidFill>
                  <a:srgbClr val="000000"/>
                </a:solidFill>
                <a:latin typeface="Kristen ITC" panose="03050502040202030202" pitchFamily="66" charset="0"/>
              </a:rPr>
              <a:t>¨ </a:t>
            </a:r>
            <a:r>
              <a:rPr lang="en-GB" kern="1400" dirty="0">
                <a:solidFill>
                  <a:srgbClr val="000000"/>
                </a:solidFill>
                <a:latin typeface="Kristen ITC" panose="03050502040202030202" pitchFamily="66" charset="0"/>
              </a:rPr>
              <a:t>We treat others as we  like to be treated</a:t>
            </a:r>
            <a:endParaRPr lang="en-GB" sz="800" kern="1400" dirty="0">
              <a:solidFill>
                <a:srgbClr val="000000"/>
              </a:solidFill>
              <a:latin typeface="Kristen ITC" panose="03050502040202030202" pitchFamily="66" charset="0"/>
            </a:endParaRPr>
          </a:p>
          <a:p>
            <a:pPr marL="359994" indent="-359994">
              <a:lnSpc>
                <a:spcPct val="119000"/>
              </a:lnSpc>
              <a:spcAft>
                <a:spcPts val="600"/>
              </a:spcAft>
            </a:pPr>
            <a:r>
              <a:rPr lang="en-GB" sz="800" kern="1400" dirty="0">
                <a:solidFill>
                  <a:srgbClr val="000000"/>
                </a:solidFill>
                <a:latin typeface="Kristen ITC" panose="03050502040202030202" pitchFamily="66" charset="0"/>
              </a:rPr>
              <a:t>¨ </a:t>
            </a:r>
            <a:r>
              <a:rPr lang="en-GB" kern="1400" dirty="0">
                <a:solidFill>
                  <a:srgbClr val="000000"/>
                </a:solidFill>
                <a:latin typeface="Kristen ITC" panose="03050502040202030202" pitchFamily="66" charset="0"/>
              </a:rPr>
              <a:t>We are resilient even when we find things tricky</a:t>
            </a:r>
            <a:endParaRPr lang="en-GB" sz="800" kern="1400" dirty="0">
              <a:solidFill>
                <a:srgbClr val="000000"/>
              </a:solidFill>
              <a:latin typeface="Kristen ITC" panose="03050502040202030202" pitchFamily="66" charset="0"/>
            </a:endParaRPr>
          </a:p>
          <a:p>
            <a:pPr marL="359994" indent="-359994">
              <a:lnSpc>
                <a:spcPct val="119000"/>
              </a:lnSpc>
              <a:spcAft>
                <a:spcPts val="600"/>
              </a:spcAft>
            </a:pPr>
            <a:r>
              <a:rPr lang="en-GB" sz="800" kern="1400" dirty="0">
                <a:solidFill>
                  <a:srgbClr val="000000"/>
                </a:solidFill>
                <a:latin typeface="Kristen ITC" panose="03050502040202030202" pitchFamily="66" charset="0"/>
              </a:rPr>
              <a:t>¨ </a:t>
            </a:r>
            <a:r>
              <a:rPr lang="en-GB" kern="1400" dirty="0">
                <a:solidFill>
                  <a:srgbClr val="000000"/>
                </a:solidFill>
                <a:latin typeface="Kristen ITC" panose="03050502040202030202" pitchFamily="66" charset="0"/>
              </a:rPr>
              <a:t>We try our best and put 100% effort into everything that we do</a:t>
            </a:r>
            <a:endParaRPr lang="en-GB" sz="800" kern="1400" dirty="0">
              <a:solidFill>
                <a:srgbClr val="000000"/>
              </a:solidFill>
              <a:latin typeface="Kristen ITC" panose="03050502040202030202" pitchFamily="66" charset="0"/>
            </a:endParaRPr>
          </a:p>
          <a:p>
            <a:pPr marL="359994" indent="-359994">
              <a:lnSpc>
                <a:spcPct val="119000"/>
              </a:lnSpc>
              <a:spcAft>
                <a:spcPts val="600"/>
              </a:spcAft>
            </a:pPr>
            <a:r>
              <a:rPr lang="en-GB" sz="800" kern="1400" dirty="0">
                <a:solidFill>
                  <a:srgbClr val="000000"/>
                </a:solidFill>
                <a:latin typeface="Kristen ITC" panose="03050502040202030202" pitchFamily="66" charset="0"/>
              </a:rPr>
              <a:t>¨ </a:t>
            </a:r>
            <a:r>
              <a:rPr lang="en-GB" kern="1400" dirty="0">
                <a:solidFill>
                  <a:srgbClr val="000000"/>
                </a:solidFill>
                <a:latin typeface="Kristen ITC" panose="03050502040202030202" pitchFamily="66" charset="0"/>
              </a:rPr>
              <a:t>We always use a classroom voice</a:t>
            </a:r>
            <a:endParaRPr lang="en-GB" sz="800" kern="1400" dirty="0">
              <a:solidFill>
                <a:srgbClr val="000000"/>
              </a:solidFill>
              <a:latin typeface="Kristen ITC" panose="03050502040202030202" pitchFamily="66" charset="0"/>
            </a:endParaRPr>
          </a:p>
          <a:p>
            <a:pPr marL="359994" indent="-359994">
              <a:lnSpc>
                <a:spcPct val="119000"/>
              </a:lnSpc>
              <a:spcAft>
                <a:spcPts val="600"/>
              </a:spcAft>
            </a:pPr>
            <a:r>
              <a:rPr lang="en-GB" sz="800" kern="1400" dirty="0">
                <a:solidFill>
                  <a:srgbClr val="000000"/>
                </a:solidFill>
                <a:latin typeface="Kristen ITC" panose="03050502040202030202" pitchFamily="66" charset="0"/>
              </a:rPr>
              <a:t>¨ </a:t>
            </a:r>
            <a:r>
              <a:rPr lang="en-GB" kern="1400" dirty="0">
                <a:solidFill>
                  <a:srgbClr val="000000"/>
                </a:solidFill>
                <a:latin typeface="Kristen ITC" panose="03050502040202030202" pitchFamily="66" charset="0"/>
              </a:rPr>
              <a:t>We always say please and thank you and use our manners</a:t>
            </a:r>
            <a:endParaRPr lang="en-GB" sz="800" kern="1400" dirty="0">
              <a:solidFill>
                <a:srgbClr val="000000"/>
              </a:solidFill>
              <a:latin typeface="Kristen ITC" panose="03050502040202030202" pitchFamily="66" charset="0"/>
            </a:endParaRPr>
          </a:p>
          <a:p>
            <a:pPr marL="359994" indent="-359994">
              <a:lnSpc>
                <a:spcPct val="119000"/>
              </a:lnSpc>
              <a:spcAft>
                <a:spcPts val="600"/>
              </a:spcAft>
            </a:pPr>
            <a:r>
              <a:rPr lang="en-GB" sz="800" kern="1400" dirty="0">
                <a:solidFill>
                  <a:srgbClr val="000000"/>
                </a:solidFill>
                <a:latin typeface="Kristen ITC" panose="03050502040202030202" pitchFamily="66" charset="0"/>
              </a:rPr>
              <a:t>¨ </a:t>
            </a:r>
            <a:r>
              <a:rPr lang="en-GB" kern="1400" dirty="0">
                <a:solidFill>
                  <a:srgbClr val="000000"/>
                </a:solidFill>
                <a:latin typeface="Kristen ITC" panose="03050502040202030202" pitchFamily="66" charset="0"/>
              </a:rPr>
              <a:t>We listen to others’ ideas</a:t>
            </a:r>
            <a:endParaRPr lang="en-GB" sz="800" kern="1400" dirty="0">
              <a:solidFill>
                <a:srgbClr val="000000"/>
              </a:solidFill>
              <a:latin typeface="Kristen ITC" panose="03050502040202030202" pitchFamily="66" charset="0"/>
            </a:endParaRPr>
          </a:p>
          <a:p>
            <a:pPr marL="359994" indent="-359994">
              <a:lnSpc>
                <a:spcPct val="119000"/>
              </a:lnSpc>
              <a:spcAft>
                <a:spcPts val="600"/>
              </a:spcAft>
            </a:pPr>
            <a:r>
              <a:rPr lang="en-GB" sz="800" kern="1400" dirty="0">
                <a:solidFill>
                  <a:srgbClr val="000000"/>
                </a:solidFill>
                <a:latin typeface="Kristen ITC" panose="03050502040202030202" pitchFamily="66" charset="0"/>
              </a:rPr>
              <a:t>¨ </a:t>
            </a:r>
            <a:r>
              <a:rPr lang="en-GB" kern="1400" dirty="0">
                <a:solidFill>
                  <a:srgbClr val="000000"/>
                </a:solidFill>
                <a:latin typeface="Kristen ITC" panose="03050502040202030202" pitchFamily="66" charset="0"/>
              </a:rPr>
              <a:t>We are always helpful to others</a:t>
            </a:r>
            <a:endParaRPr lang="en-GB" sz="800" kern="1400" dirty="0">
              <a:solidFill>
                <a:srgbClr val="000000"/>
              </a:solidFill>
              <a:latin typeface="Kristen ITC" panose="03050502040202030202" pitchFamily="66" charset="0"/>
            </a:endParaRPr>
          </a:p>
          <a:p>
            <a:pPr>
              <a:lnSpc>
                <a:spcPct val="119000"/>
              </a:lnSpc>
              <a:spcAft>
                <a:spcPts val="600"/>
              </a:spcAft>
            </a:pPr>
            <a:r>
              <a:rPr lang="en-GB" sz="800" kern="1400" dirty="0">
                <a:solidFill>
                  <a:srgbClr val="000000"/>
                </a:solidFill>
                <a:latin typeface="Calibri" panose="020F0502020204030204" pitchFamily="34" charset="0"/>
              </a:rPr>
              <a:t> </a:t>
            </a:r>
            <a:endParaRPr lang="en-GB" sz="800" kern="1400" dirty="0">
              <a:ln>
                <a:noFill/>
              </a:ln>
              <a:solidFill>
                <a:srgbClr val="000000"/>
              </a:solidFill>
              <a:effectLst/>
              <a:latin typeface="Calibri" panose="020F0502020204030204" pitchFamily="34" charset="0"/>
            </a:endParaRPr>
          </a:p>
        </p:txBody>
      </p:sp>
      <p:sp>
        <p:nvSpPr>
          <p:cNvPr id="6" name="Rectangle 5"/>
          <p:cNvSpPr/>
          <p:nvPr/>
        </p:nvSpPr>
        <p:spPr>
          <a:xfrm>
            <a:off x="827584" y="1196752"/>
            <a:ext cx="4464496" cy="504056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44437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olored pencil for education slide">
            <a:extLst>
              <a:ext uri="{FF2B5EF4-FFF2-40B4-BE49-F238E27FC236}">
                <a16:creationId xmlns:a16="http://schemas.microsoft.com/office/drawing/2014/main" id="{CB68B092-CDED-471A-BBAD-05756BBF23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529"/>
            <a:ext cx="9211370" cy="690852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txBox="1">
            <a:spLocks/>
          </p:cNvSpPr>
          <p:nvPr/>
        </p:nvSpPr>
        <p:spPr>
          <a:xfrm>
            <a:off x="2411760" y="2495505"/>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latin typeface="Kristen ITC" panose="03050502040202030202" pitchFamily="66" charset="0"/>
              </a:rPr>
              <a:t>Expectations</a:t>
            </a:r>
            <a:endParaRPr lang="en-US" b="1" dirty="0">
              <a:latin typeface="Kristen ITC" panose="03050502040202030202" pitchFamily="66" charset="0"/>
            </a:endParaRPr>
          </a:p>
        </p:txBody>
      </p:sp>
      <p:sp>
        <p:nvSpPr>
          <p:cNvPr id="3" name="TextBox 2"/>
          <p:cNvSpPr txBox="1"/>
          <p:nvPr/>
        </p:nvSpPr>
        <p:spPr>
          <a:xfrm>
            <a:off x="1187624" y="3573016"/>
            <a:ext cx="7704856" cy="3108543"/>
          </a:xfrm>
          <a:prstGeom prst="rect">
            <a:avLst/>
          </a:prstGeom>
          <a:noFill/>
        </p:spPr>
        <p:txBody>
          <a:bodyPr wrap="square" rtlCol="0">
            <a:spAutoFit/>
          </a:bodyPr>
          <a:lstStyle/>
          <a:p>
            <a:r>
              <a:rPr lang="en-GB" sz="2800" dirty="0">
                <a:latin typeface="Kristen ITC" panose="03050502040202030202" pitchFamily="66" charset="0"/>
              </a:rPr>
              <a:t>Consequences:</a:t>
            </a:r>
          </a:p>
          <a:p>
            <a:pPr marL="285750" indent="-285750">
              <a:buFont typeface="Courier New" panose="02070309020205020404" pitchFamily="49" charset="0"/>
              <a:buChar char="o"/>
            </a:pPr>
            <a:r>
              <a:rPr lang="en-GB" sz="2800" dirty="0">
                <a:latin typeface="Kristen ITC" panose="03050502040202030202" pitchFamily="66" charset="0"/>
              </a:rPr>
              <a:t>Verbal warnings</a:t>
            </a:r>
          </a:p>
          <a:p>
            <a:pPr marL="285750" indent="-285750">
              <a:buFont typeface="Courier New" panose="02070309020205020404" pitchFamily="49" charset="0"/>
              <a:buChar char="o"/>
            </a:pPr>
            <a:r>
              <a:rPr lang="en-GB" sz="2800" dirty="0">
                <a:latin typeface="Kristen ITC" panose="03050502040202030202" pitchFamily="66" charset="0"/>
              </a:rPr>
              <a:t>Sad face</a:t>
            </a:r>
          </a:p>
          <a:p>
            <a:pPr marL="285750" indent="-285750">
              <a:buFont typeface="Courier New" panose="02070309020205020404" pitchFamily="49" charset="0"/>
              <a:buChar char="o"/>
            </a:pPr>
            <a:r>
              <a:rPr lang="en-GB" sz="2800" dirty="0">
                <a:latin typeface="Kristen ITC" panose="03050502040202030202" pitchFamily="66" charset="0"/>
              </a:rPr>
              <a:t>Amber – referral to </a:t>
            </a:r>
            <a:r>
              <a:rPr lang="en-GB" sz="2800" dirty="0" err="1">
                <a:latin typeface="Kristen ITC" panose="03050502040202030202" pitchFamily="66" charset="0"/>
              </a:rPr>
              <a:t>Headteacher</a:t>
            </a:r>
            <a:endParaRPr lang="en-GB" sz="2800" dirty="0">
              <a:latin typeface="Kristen ITC" panose="03050502040202030202" pitchFamily="66" charset="0"/>
            </a:endParaRPr>
          </a:p>
          <a:p>
            <a:pPr marL="285750" indent="-285750">
              <a:buFont typeface="Courier New" panose="02070309020205020404" pitchFamily="49" charset="0"/>
              <a:buChar char="o"/>
            </a:pPr>
            <a:r>
              <a:rPr lang="en-GB" sz="2800" dirty="0">
                <a:latin typeface="Kristen ITC" panose="03050502040202030202" pitchFamily="66" charset="0"/>
              </a:rPr>
              <a:t>Red – Very serious – ‘Red Think Sheet’, ‘Incident Report’ letter home, telephone conversation with the Headteacher</a:t>
            </a:r>
          </a:p>
        </p:txBody>
      </p:sp>
    </p:spTree>
    <p:extLst>
      <p:ext uri="{BB962C8B-B14F-4D97-AF65-F5344CB8AC3E}">
        <p14:creationId xmlns:p14="http://schemas.microsoft.com/office/powerpoint/2010/main" val="3841636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img.docstoccdn.com/thumb/orig/618501.png">
            <a:extLst>
              <a:ext uri="{FF2B5EF4-FFF2-40B4-BE49-F238E27FC236}">
                <a16:creationId xmlns:a16="http://schemas.microsoft.com/office/drawing/2014/main" id="{50641B88-D1A4-4E3D-AA71-2E84445256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327990" y="83771"/>
            <a:ext cx="6883039" cy="6715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7504" y="1844824"/>
            <a:ext cx="6120680" cy="4247317"/>
          </a:xfrm>
          <a:prstGeom prst="rect">
            <a:avLst/>
          </a:prstGeom>
        </p:spPr>
        <p:txBody>
          <a:bodyPr wrap="square">
            <a:spAutoFit/>
          </a:bodyPr>
          <a:lstStyle/>
          <a:p>
            <a:r>
              <a:rPr lang="en-GB" dirty="0">
                <a:latin typeface="Kristen ITC" panose="03050502040202030202" pitchFamily="66" charset="0"/>
              </a:rPr>
              <a:t>We have a whole school focus to develop a positive attitude to learning and a ‘can do’ attitude </a:t>
            </a:r>
            <a:r>
              <a:rPr lang="en-GB" dirty="0" err="1">
                <a:latin typeface="Kristen ITC" panose="03050502040202030202" pitchFamily="66" charset="0"/>
              </a:rPr>
              <a:t>ie</a:t>
            </a:r>
            <a:r>
              <a:rPr lang="en-GB" dirty="0">
                <a:latin typeface="Kristen ITC" panose="03050502040202030202" pitchFamily="66" charset="0"/>
              </a:rPr>
              <a:t>. resilience and perseverance.</a:t>
            </a:r>
          </a:p>
          <a:p>
            <a:endParaRPr lang="en-GB" dirty="0">
              <a:latin typeface="Kristen ITC" panose="03050502040202030202" pitchFamily="66" charset="0"/>
            </a:endParaRPr>
          </a:p>
          <a:p>
            <a:pPr marL="285750" indent="-285750">
              <a:buFont typeface="Courier New" panose="02070309020205020404" pitchFamily="49" charset="0"/>
              <a:buChar char="o"/>
            </a:pPr>
            <a:r>
              <a:rPr lang="en-GB" dirty="0">
                <a:latin typeface="Kristen ITC" panose="03050502040202030202" pitchFamily="66" charset="0"/>
              </a:rPr>
              <a:t>Mistakes are good</a:t>
            </a:r>
          </a:p>
          <a:p>
            <a:endParaRPr lang="en-GB" dirty="0">
              <a:latin typeface="Kristen ITC" panose="03050502040202030202" pitchFamily="66" charset="0"/>
            </a:endParaRPr>
          </a:p>
          <a:p>
            <a:pPr marL="285750" indent="-285750">
              <a:buFont typeface="Courier New" panose="02070309020205020404" pitchFamily="49" charset="0"/>
              <a:buChar char="o"/>
            </a:pPr>
            <a:r>
              <a:rPr lang="en-GB" dirty="0">
                <a:latin typeface="Kristen ITC" panose="03050502040202030202" pitchFamily="66" charset="0"/>
              </a:rPr>
              <a:t>We try and keep a positive mind-set</a:t>
            </a:r>
          </a:p>
          <a:p>
            <a:endParaRPr lang="en-GB" dirty="0">
              <a:latin typeface="Kristen ITC" panose="03050502040202030202" pitchFamily="66" charset="0"/>
            </a:endParaRPr>
          </a:p>
          <a:p>
            <a:pPr marL="285750" indent="-285750">
              <a:buFont typeface="Courier New" panose="02070309020205020404" pitchFamily="49" charset="0"/>
              <a:buChar char="o"/>
            </a:pPr>
            <a:r>
              <a:rPr lang="en-GB" dirty="0">
                <a:latin typeface="Kristen ITC" panose="03050502040202030202" pitchFamily="66" charset="0"/>
              </a:rPr>
              <a:t>Instead of saying I can’t do this, we say I can’t do this </a:t>
            </a:r>
            <a:r>
              <a:rPr lang="en-GB" u="sng" dirty="0">
                <a:latin typeface="Kristen ITC" panose="03050502040202030202" pitchFamily="66" charset="0"/>
              </a:rPr>
              <a:t>yet</a:t>
            </a:r>
          </a:p>
          <a:p>
            <a:pPr marL="285750" indent="-285750">
              <a:buFont typeface="Courier New" panose="02070309020205020404" pitchFamily="49" charset="0"/>
              <a:buChar char="o"/>
            </a:pPr>
            <a:endParaRPr lang="en-GB" dirty="0">
              <a:latin typeface="Kristen ITC" panose="03050502040202030202" pitchFamily="66" charset="0"/>
            </a:endParaRPr>
          </a:p>
          <a:p>
            <a:pPr marL="285750" indent="-285750">
              <a:buFont typeface="Courier New" panose="02070309020205020404" pitchFamily="49" charset="0"/>
              <a:buChar char="o"/>
            </a:pPr>
            <a:r>
              <a:rPr lang="en-GB" dirty="0">
                <a:latin typeface="Kristen ITC" panose="03050502040202030202" pitchFamily="66" charset="0"/>
              </a:rPr>
              <a:t>We do our best in everything that we do</a:t>
            </a:r>
          </a:p>
          <a:p>
            <a:pPr marL="285750" indent="-285750">
              <a:buFont typeface="Courier New" panose="02070309020205020404" pitchFamily="49" charset="0"/>
              <a:buChar char="o"/>
            </a:pPr>
            <a:endParaRPr lang="en-GB" dirty="0">
              <a:latin typeface="Kristen ITC" panose="03050502040202030202" pitchFamily="66" charset="0"/>
            </a:endParaRPr>
          </a:p>
          <a:p>
            <a:pPr marL="285750" indent="-285750">
              <a:buFont typeface="Courier New" panose="02070309020205020404" pitchFamily="49" charset="0"/>
              <a:buChar char="o"/>
            </a:pPr>
            <a:r>
              <a:rPr lang="en-GB" dirty="0">
                <a:latin typeface="Kristen ITC" panose="03050502040202030202" pitchFamily="66" charset="0"/>
              </a:rPr>
              <a:t>We are proud of what we achieve</a:t>
            </a:r>
          </a:p>
          <a:p>
            <a:pPr marL="285750" indent="-285750">
              <a:buFont typeface="Courier New" panose="02070309020205020404" pitchFamily="49" charset="0"/>
              <a:buChar char="o"/>
            </a:pPr>
            <a:endParaRPr lang="en-GB" dirty="0">
              <a:latin typeface="Kristen ITC" panose="03050502040202030202" pitchFamily="66" charset="0"/>
            </a:endParaRPr>
          </a:p>
        </p:txBody>
      </p:sp>
      <p:sp>
        <p:nvSpPr>
          <p:cNvPr id="4" name="Title 1">
            <a:extLst>
              <a:ext uri="{FF2B5EF4-FFF2-40B4-BE49-F238E27FC236}">
                <a16:creationId xmlns:a16="http://schemas.microsoft.com/office/drawing/2014/main" id="{CF5FB627-B1A7-441A-ADB2-263F7EAF5220}"/>
              </a:ext>
            </a:extLst>
          </p:cNvPr>
          <p:cNvSpPr txBox="1">
            <a:spLocks/>
          </p:cNvSpPr>
          <p:nvPr/>
        </p:nvSpPr>
        <p:spPr>
          <a:xfrm>
            <a:off x="-1183459" y="26064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latin typeface="Kristen ITC" panose="03050502040202030202" pitchFamily="66" charset="0"/>
              </a:rPr>
              <a:t>Super Learners</a:t>
            </a:r>
            <a:endParaRPr lang="en-US" b="1" dirty="0">
              <a:latin typeface="Kristen ITC" panose="03050502040202030202" pitchFamily="66" charset="0"/>
            </a:endParaRPr>
          </a:p>
        </p:txBody>
      </p:sp>
    </p:spTree>
    <p:extLst>
      <p:ext uri="{BB962C8B-B14F-4D97-AF65-F5344CB8AC3E}">
        <p14:creationId xmlns:p14="http://schemas.microsoft.com/office/powerpoint/2010/main" val="3861704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txBox="1">
            <a:spLocks/>
          </p:cNvSpPr>
          <p:nvPr/>
        </p:nvSpPr>
        <p:spPr>
          <a:xfrm>
            <a:off x="628650" y="365125"/>
            <a:ext cx="3938487" cy="180730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en-US" b="1" dirty="0">
                <a:latin typeface="Kristen ITC" panose="03050502040202030202" pitchFamily="66" charset="0"/>
              </a:rPr>
              <a:t>Safeguarding</a:t>
            </a:r>
          </a:p>
        </p:txBody>
      </p:sp>
      <p:sp>
        <p:nvSpPr>
          <p:cNvPr id="4" name="TextBox 3"/>
          <p:cNvSpPr txBox="1"/>
          <p:nvPr/>
        </p:nvSpPr>
        <p:spPr>
          <a:xfrm>
            <a:off x="628650" y="2333297"/>
            <a:ext cx="3655318" cy="3843666"/>
          </a:xfrm>
          <a:prstGeom prst="rect">
            <a:avLst/>
          </a:prstGeom>
        </p:spPr>
        <p:txBody>
          <a:bodyPr vert="horz" lIns="91440" tIns="45720" rIns="91440" bIns="45720" rtlCol="0">
            <a:normAutofit/>
          </a:bodyPr>
          <a:lstStyle/>
          <a:p>
            <a:pPr marL="457200" indent="-228600">
              <a:lnSpc>
                <a:spcPct val="90000"/>
              </a:lnSpc>
              <a:spcAft>
                <a:spcPts val="600"/>
              </a:spcAft>
              <a:buFont typeface="Arial" panose="020B0604020202020204" pitchFamily="34" charset="0"/>
              <a:buChar char="•"/>
            </a:pPr>
            <a:r>
              <a:rPr lang="en-US" sz="1700" dirty="0">
                <a:latin typeface="Kristen ITC" panose="03050502040202030202" pitchFamily="66" charset="0"/>
              </a:rPr>
              <a:t>Please ensure you have completed the End of Day form.</a:t>
            </a:r>
          </a:p>
          <a:p>
            <a:pPr marL="457200" indent="-228600">
              <a:lnSpc>
                <a:spcPct val="90000"/>
              </a:lnSpc>
              <a:spcAft>
                <a:spcPts val="600"/>
              </a:spcAft>
              <a:buFont typeface="Arial" panose="020B0604020202020204" pitchFamily="34" charset="0"/>
              <a:buChar char="•"/>
            </a:pPr>
            <a:r>
              <a:rPr lang="en-US" sz="1700" dirty="0">
                <a:latin typeface="Kristen ITC" panose="03050502040202030202" pitchFamily="66" charset="0"/>
              </a:rPr>
              <a:t>Collect and Go is in operation at the end of the day. Children should be collected from the playground at 3.15pm.</a:t>
            </a:r>
          </a:p>
          <a:p>
            <a:pPr marL="457200" indent="-228600">
              <a:lnSpc>
                <a:spcPct val="90000"/>
              </a:lnSpc>
              <a:spcAft>
                <a:spcPts val="600"/>
              </a:spcAft>
              <a:buFont typeface="Arial" panose="020B0604020202020204" pitchFamily="34" charset="0"/>
              <a:buChar char="•"/>
            </a:pPr>
            <a:r>
              <a:rPr lang="en-US" sz="1700" dirty="0">
                <a:latin typeface="Kristen ITC" panose="03050502040202030202" pitchFamily="66" charset="0"/>
              </a:rPr>
              <a:t>If there is an emergency or a problem at collection time, please ring the school as soon as possible and then we are aware of it - we will keep your child safe until you arrive.</a:t>
            </a:r>
          </a:p>
        </p:txBody>
      </p:sp>
      <p:pic>
        <p:nvPicPr>
          <p:cNvPr id="3" name="Picture 2">
            <a:extLst>
              <a:ext uri="{FF2B5EF4-FFF2-40B4-BE49-F238E27FC236}">
                <a16:creationId xmlns:a16="http://schemas.microsoft.com/office/drawing/2014/main" id="{BACC688D-1DF9-4C5C-97F4-7C42D854950A}"/>
              </a:ext>
            </a:extLst>
          </p:cNvPr>
          <p:cNvPicPr>
            <a:picLocks noChangeAspect="1"/>
          </p:cNvPicPr>
          <p:nvPr/>
        </p:nvPicPr>
        <p:blipFill rotWithShape="1">
          <a:blip r:embed="rId2"/>
          <a:srcRect l="14148" r="27326"/>
          <a:stretch/>
        </p:blipFill>
        <p:spPr>
          <a:xfrm>
            <a:off x="4671911"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215064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olored pencil for education sl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529"/>
            <a:ext cx="9211370" cy="690852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843808" y="3171394"/>
            <a:ext cx="6655594" cy="464682"/>
          </a:xfrm>
        </p:spPr>
        <p:txBody>
          <a:bodyPr>
            <a:noAutofit/>
          </a:bodyPr>
          <a:lstStyle/>
          <a:p>
            <a:r>
              <a:rPr lang="en-GB" sz="8000" b="1" dirty="0">
                <a:latin typeface="Kristen ITC" panose="03050502040202030202" pitchFamily="66" charset="0"/>
              </a:rPr>
              <a:t>The Team</a:t>
            </a:r>
            <a:endParaRPr lang="en-US" sz="8000" b="1" dirty="0">
              <a:latin typeface="Kristen ITC" panose="03050502040202030202" pitchFamily="66" charset="0"/>
            </a:endParaRPr>
          </a:p>
        </p:txBody>
      </p:sp>
      <p:sp>
        <p:nvSpPr>
          <p:cNvPr id="3" name="Content Placeholder 2"/>
          <p:cNvSpPr>
            <a:spLocks noGrp="1"/>
          </p:cNvSpPr>
          <p:nvPr>
            <p:ph idx="1"/>
          </p:nvPr>
        </p:nvSpPr>
        <p:spPr>
          <a:xfrm>
            <a:off x="490885" y="4869160"/>
            <a:ext cx="8229600" cy="1872207"/>
          </a:xfrm>
        </p:spPr>
        <p:txBody>
          <a:bodyPr>
            <a:normAutofit/>
          </a:bodyPr>
          <a:lstStyle/>
          <a:p>
            <a:pPr algn="ctr">
              <a:buNone/>
            </a:pPr>
            <a:r>
              <a:rPr lang="en-GB" sz="4400" dirty="0">
                <a:latin typeface="Kristen ITC" panose="03050502040202030202" pitchFamily="66" charset="0"/>
              </a:rPr>
              <a:t>Mrs Tipping and Mrs Dexter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r="24242" b="9090"/>
          <a:stretch/>
        </p:blipFill>
        <p:spPr>
          <a:xfrm>
            <a:off x="0" y="0"/>
            <a:ext cx="9143999" cy="6858000"/>
          </a:xfrm>
          <a:prstGeom prst="rect">
            <a:avLst/>
          </a:prstGeom>
        </p:spPr>
      </p:pic>
      <p:sp>
        <p:nvSpPr>
          <p:cNvPr id="9" name="Rectangle 8">
            <a:extLst>
              <a:ext uri="{FF2B5EF4-FFF2-40B4-BE49-F238E27FC236}">
                <a16:creationId xmlns:a16="http://schemas.microsoft.com/office/drawing/2014/main" id="{86C7B4A1-154A-4DF0-AC46-F88D75A2E0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6"/>
            <a:ext cx="5398329"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46103" y="640263"/>
            <a:ext cx="4964858" cy="134497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500" b="1" dirty="0">
                <a:latin typeface="Kristen ITC" panose="03050502040202030202" pitchFamily="66" charset="0"/>
                <a:ea typeface="+mj-ea"/>
                <a:cs typeface="+mj-cs"/>
              </a:rPr>
              <a:t>And Finally... </a:t>
            </a:r>
          </a:p>
        </p:txBody>
      </p:sp>
      <p:sp>
        <p:nvSpPr>
          <p:cNvPr id="3" name="Content Placeholder 2"/>
          <p:cNvSpPr>
            <a:spLocks noGrp="1"/>
          </p:cNvSpPr>
          <p:nvPr>
            <p:ph idx="1"/>
          </p:nvPr>
        </p:nvSpPr>
        <p:spPr>
          <a:xfrm>
            <a:off x="445581" y="2121763"/>
            <a:ext cx="4965379" cy="3773010"/>
          </a:xfrm>
        </p:spPr>
        <p:txBody>
          <a:bodyPr vert="horz" lIns="91440" tIns="45720" rIns="91440" bIns="45720" rtlCol="0">
            <a:normAutofit fontScale="92500"/>
          </a:bodyPr>
          <a:lstStyle/>
          <a:p>
            <a:pPr indent="-228600">
              <a:lnSpc>
                <a:spcPct val="90000"/>
              </a:lnSpc>
            </a:pPr>
            <a:r>
              <a:rPr lang="en-US" sz="2100" dirty="0">
                <a:latin typeface="Kristen ITC" panose="03050502040202030202" pitchFamily="66" charset="0"/>
              </a:rPr>
              <a:t>We would like to take this opportunity to thank you for your support in this unique and difficult time. </a:t>
            </a:r>
          </a:p>
          <a:p>
            <a:pPr indent="-228600">
              <a:lnSpc>
                <a:spcPct val="90000"/>
              </a:lnSpc>
            </a:pPr>
            <a:r>
              <a:rPr lang="en-US" sz="2100" dirty="0">
                <a:latin typeface="Kristen ITC" panose="03050502040202030202" pitchFamily="66" charset="0"/>
              </a:rPr>
              <a:t>We hope that together we can encourage the children in Year 4 to carry out everything they do to the best of their ability and do their very best in all aspects of school life.  </a:t>
            </a:r>
          </a:p>
          <a:p>
            <a:pPr indent="-228600">
              <a:lnSpc>
                <a:spcPct val="90000"/>
              </a:lnSpc>
            </a:pPr>
            <a:r>
              <a:rPr lang="en-US" sz="2100" dirty="0">
                <a:latin typeface="Kristen ITC" panose="03050502040202030202" pitchFamily="66" charset="0"/>
              </a:rPr>
              <a:t>Should you have concerns, please contact school by email or telephone and we will get back to you as soon as we are able.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094899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thmag.com/wp-content/uploads/2015/02/School-Supplies-Education-Backgrou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 y="0"/>
            <a:ext cx="914482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51520" y="296863"/>
            <a:ext cx="8229600" cy="1143000"/>
          </a:xfrm>
        </p:spPr>
        <p:txBody>
          <a:bodyPr>
            <a:normAutofit fontScale="90000"/>
          </a:bodyPr>
          <a:lstStyle/>
          <a:p>
            <a:pPr algn="l"/>
            <a:r>
              <a:rPr lang="en-GB" sz="3600" b="1" dirty="0">
                <a:latin typeface="Kristen ITC" panose="03050502040202030202" pitchFamily="66" charset="0"/>
              </a:rPr>
              <a:t>Vision for the </a:t>
            </a:r>
            <a:br>
              <a:rPr lang="en-GB" sz="3600" b="1" dirty="0">
                <a:latin typeface="Kristen ITC" panose="03050502040202030202" pitchFamily="66" charset="0"/>
              </a:rPr>
            </a:br>
            <a:r>
              <a:rPr lang="en-GB" sz="3600" b="1" dirty="0">
                <a:latin typeface="Kristen ITC" panose="03050502040202030202" pitchFamily="66" charset="0"/>
              </a:rPr>
              <a:t>year</a:t>
            </a:r>
            <a:endParaRPr lang="en-US" sz="3600" b="1" dirty="0">
              <a:latin typeface="Kristen ITC" panose="03050502040202030202" pitchFamily="66" charset="0"/>
            </a:endParaRPr>
          </a:p>
        </p:txBody>
      </p:sp>
      <p:sp>
        <p:nvSpPr>
          <p:cNvPr id="3" name="Content Placeholder 2"/>
          <p:cNvSpPr>
            <a:spLocks noGrp="1"/>
          </p:cNvSpPr>
          <p:nvPr>
            <p:ph idx="1"/>
          </p:nvPr>
        </p:nvSpPr>
        <p:spPr>
          <a:xfrm>
            <a:off x="220711" y="2132856"/>
            <a:ext cx="8229600" cy="4525963"/>
          </a:xfrm>
        </p:spPr>
        <p:txBody>
          <a:bodyPr>
            <a:normAutofit/>
          </a:bodyPr>
          <a:lstStyle/>
          <a:p>
            <a:pPr>
              <a:buNone/>
            </a:pPr>
            <a:r>
              <a:rPr lang="en-GB" sz="2800" dirty="0">
                <a:latin typeface="Kristen ITC" panose="03050502040202030202" pitchFamily="66" charset="0"/>
              </a:rPr>
              <a:t>For each child to:</a:t>
            </a:r>
          </a:p>
          <a:p>
            <a:pPr>
              <a:buNone/>
            </a:pPr>
            <a:endParaRPr lang="en-GB" sz="2800" dirty="0">
              <a:latin typeface="Kristen ITC" panose="03050502040202030202" pitchFamily="66" charset="0"/>
            </a:endParaRPr>
          </a:p>
          <a:p>
            <a:pPr>
              <a:buFont typeface="Courier New" pitchFamily="49" charset="0"/>
              <a:buChar char="o"/>
            </a:pPr>
            <a:r>
              <a:rPr lang="en-GB" sz="2800" dirty="0">
                <a:latin typeface="Kristen ITC" panose="03050502040202030202" pitchFamily="66" charset="0"/>
              </a:rPr>
              <a:t>enjoy their learning.</a:t>
            </a:r>
          </a:p>
          <a:p>
            <a:pPr>
              <a:buFont typeface="Courier New" pitchFamily="49" charset="0"/>
              <a:buChar char="o"/>
            </a:pPr>
            <a:endParaRPr lang="en-GB" sz="2800" dirty="0">
              <a:latin typeface="Kristen ITC" panose="03050502040202030202" pitchFamily="66" charset="0"/>
            </a:endParaRPr>
          </a:p>
          <a:p>
            <a:pPr>
              <a:buFont typeface="Courier New" pitchFamily="49" charset="0"/>
              <a:buChar char="o"/>
            </a:pPr>
            <a:r>
              <a:rPr lang="en-GB" sz="2800" dirty="0">
                <a:latin typeface="Kristen ITC" panose="03050502040202030202" pitchFamily="66" charset="0"/>
              </a:rPr>
              <a:t>achieve the very best that </a:t>
            </a:r>
            <a:br>
              <a:rPr lang="en-GB" sz="2800" dirty="0">
                <a:latin typeface="Kristen ITC" panose="03050502040202030202" pitchFamily="66" charset="0"/>
              </a:rPr>
            </a:br>
            <a:r>
              <a:rPr lang="en-GB" sz="2800" dirty="0">
                <a:latin typeface="Kristen ITC" panose="03050502040202030202" pitchFamily="66" charset="0"/>
              </a:rPr>
              <a:t>they can.</a:t>
            </a:r>
          </a:p>
          <a:p>
            <a:pPr>
              <a:buFont typeface="Courier New" pitchFamily="49" charset="0"/>
              <a:buChar char="o"/>
            </a:pPr>
            <a:endParaRPr lang="en-GB" sz="2800" dirty="0">
              <a:latin typeface="Kristen ITC" panose="03050502040202030202" pitchFamily="66" charset="0"/>
            </a:endParaRPr>
          </a:p>
          <a:p>
            <a:pPr>
              <a:buFont typeface="Courier New" pitchFamily="49" charset="0"/>
              <a:buChar char="o"/>
            </a:pPr>
            <a:r>
              <a:rPr lang="en-GB" sz="2800" dirty="0">
                <a:latin typeface="Kristen ITC" panose="03050502040202030202" pitchFamily="66" charset="0"/>
              </a:rPr>
              <a:t>become independent and confident learners.</a:t>
            </a:r>
          </a:p>
          <a:p>
            <a:pPr>
              <a:buFont typeface="Courier New" pitchFamily="49" charset="0"/>
              <a:buChar char="o"/>
            </a:pPr>
            <a:endParaRPr lang="en-GB" sz="2800" dirty="0">
              <a:latin typeface="Kristen ITC" panose="03050502040202030202" pitchFamily="66" charset="0"/>
            </a:endParaRPr>
          </a:p>
          <a:p>
            <a:pPr>
              <a:buFont typeface="Courier New" pitchFamily="49" charset="0"/>
              <a:buChar char="o"/>
            </a:pPr>
            <a:endParaRPr lang="en-GB" sz="2800" dirty="0">
              <a:latin typeface="Kristen ITC" panose="03050502040202030202" pitchFamily="66" charset="0"/>
            </a:endParaRPr>
          </a:p>
          <a:p>
            <a:pPr>
              <a:buFont typeface="Courier New" pitchFamily="49" charset="0"/>
              <a:buChar char="o"/>
            </a:pPr>
            <a:endParaRPr lang="en-GB" sz="2800" dirty="0">
              <a:latin typeface="Kristen ITC" panose="03050502040202030202" pitchFamily="66" charset="0"/>
            </a:endParaRPr>
          </a:p>
          <a:p>
            <a:pPr>
              <a:buNone/>
            </a:pPr>
            <a:endParaRPr lang="en-US" sz="2800" dirty="0">
              <a:latin typeface="Kristen ITC" panose="03050502040202030202" pitchFamily="66"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51920" y="116632"/>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b="1" dirty="0">
                <a:latin typeface="Kristen ITC" panose="03050502040202030202" pitchFamily="66" charset="0"/>
              </a:rPr>
              <a:t>Year 4 </a:t>
            </a:r>
          </a:p>
          <a:p>
            <a:pPr algn="l"/>
            <a:r>
              <a:rPr lang="en-GB" b="1" dirty="0">
                <a:latin typeface="Kristen ITC" panose="03050502040202030202" pitchFamily="66" charset="0"/>
              </a:rPr>
              <a:t>Curriculum</a:t>
            </a:r>
            <a:endParaRPr lang="en-US" b="1" dirty="0">
              <a:latin typeface="Kristen ITC" panose="03050502040202030202" pitchFamily="66" charset="0"/>
            </a:endParaRPr>
          </a:p>
        </p:txBody>
      </p:sp>
      <p:pic>
        <p:nvPicPr>
          <p:cNvPr id="4" name="Picture 3"/>
          <p:cNvPicPr>
            <a:picLocks noChangeAspect="1"/>
          </p:cNvPicPr>
          <p:nvPr/>
        </p:nvPicPr>
        <p:blipFill>
          <a:blip r:embed="rId2"/>
          <a:stretch>
            <a:fillRect/>
          </a:stretch>
        </p:blipFill>
        <p:spPr>
          <a:xfrm>
            <a:off x="0" y="-15795"/>
            <a:ext cx="3596174" cy="4668931"/>
          </a:xfrm>
          <a:prstGeom prst="rect">
            <a:avLst/>
          </a:prstGeom>
        </p:spPr>
      </p:pic>
      <p:sp>
        <p:nvSpPr>
          <p:cNvPr id="3" name="Content Placeholder 2"/>
          <p:cNvSpPr txBox="1">
            <a:spLocks/>
          </p:cNvSpPr>
          <p:nvPr/>
        </p:nvSpPr>
        <p:spPr>
          <a:xfrm>
            <a:off x="2699792" y="1926177"/>
            <a:ext cx="6336704" cy="4815191"/>
          </a:xfrm>
          <a:prstGeom prst="rect">
            <a:avLst/>
          </a:prstGeom>
        </p:spPr>
        <p:txBody>
          <a:bodyPr lIns="91440" tIns="45720" rIns="91440" bIns="45720" anchor="t">
            <a:normAutofit fontScale="4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r>
              <a:rPr lang="en-GB" sz="4500" dirty="0">
                <a:latin typeface="Kristen ITC" panose="03050502040202030202" pitchFamily="66" charset="0"/>
              </a:rPr>
              <a:t>English</a:t>
            </a:r>
          </a:p>
          <a:p>
            <a:pPr>
              <a:buFont typeface="Courier New" pitchFamily="49" charset="0"/>
              <a:buChar char="o"/>
            </a:pPr>
            <a:r>
              <a:rPr lang="en-GB" sz="4500" dirty="0">
                <a:latin typeface="Kristen ITC" panose="03050502040202030202" pitchFamily="66" charset="0"/>
              </a:rPr>
              <a:t>Maths</a:t>
            </a:r>
          </a:p>
          <a:p>
            <a:pPr>
              <a:buFont typeface="Courier New" pitchFamily="49" charset="0"/>
              <a:buChar char="o"/>
            </a:pPr>
            <a:r>
              <a:rPr lang="en-GB" sz="4500" dirty="0">
                <a:latin typeface="Kristen ITC" panose="03050502040202030202" pitchFamily="66" charset="0"/>
              </a:rPr>
              <a:t>Science (Living things and their habitats, Electricity, Animals – teeth and the digestive system, states of Matter – solids, liquids and gases, Sound)</a:t>
            </a:r>
          </a:p>
          <a:p>
            <a:pPr>
              <a:buFont typeface="Courier New" pitchFamily="49" charset="0"/>
              <a:buChar char="o"/>
            </a:pPr>
            <a:r>
              <a:rPr lang="en-GB" sz="4500" dirty="0">
                <a:latin typeface="Kristen ITC" panose="03050502040202030202" pitchFamily="66" charset="0"/>
              </a:rPr>
              <a:t>History – Celts, Romans, Anglo-Saxons </a:t>
            </a:r>
          </a:p>
          <a:p>
            <a:pPr marL="0" indent="0">
              <a:buNone/>
            </a:pPr>
            <a:r>
              <a:rPr lang="en-GB" sz="4500" dirty="0">
                <a:latin typeface="Kristen ITC" panose="03050502040202030202" pitchFamily="66" charset="0"/>
              </a:rPr>
              <a:t>     and Vikings</a:t>
            </a:r>
          </a:p>
          <a:p>
            <a:pPr>
              <a:buFont typeface="Courier New" pitchFamily="49" charset="0"/>
              <a:buChar char="o"/>
            </a:pPr>
            <a:r>
              <a:rPr lang="en-GB" sz="4500" dirty="0">
                <a:latin typeface="Kristen ITC" panose="03050502040202030202" pitchFamily="66" charset="0"/>
              </a:rPr>
              <a:t>Geography – Coasts</a:t>
            </a:r>
          </a:p>
          <a:p>
            <a:pPr>
              <a:buFont typeface="Courier New" pitchFamily="49" charset="0"/>
              <a:buChar char="o"/>
            </a:pPr>
            <a:r>
              <a:rPr lang="en-GB" sz="4500" dirty="0">
                <a:latin typeface="Kristen ITC" panose="03050502040202030202" pitchFamily="66" charset="0"/>
              </a:rPr>
              <a:t>Computing</a:t>
            </a:r>
          </a:p>
          <a:p>
            <a:pPr>
              <a:buFont typeface="Courier New" pitchFamily="49" charset="0"/>
              <a:buChar char="o"/>
            </a:pPr>
            <a:r>
              <a:rPr lang="en-GB" sz="4500" dirty="0">
                <a:latin typeface="Kristen ITC" panose="03050502040202030202" pitchFamily="66" charset="0"/>
              </a:rPr>
              <a:t>Art / Design and Technology</a:t>
            </a:r>
          </a:p>
          <a:p>
            <a:pPr>
              <a:buFont typeface="Courier New" pitchFamily="49" charset="0"/>
              <a:buChar char="o"/>
            </a:pPr>
            <a:r>
              <a:rPr lang="en-GB" sz="4500" dirty="0">
                <a:latin typeface="Kristen ITC" panose="03050502040202030202" pitchFamily="66" charset="0"/>
              </a:rPr>
              <a:t>PE (Swimming in Spring Term)</a:t>
            </a:r>
          </a:p>
          <a:p>
            <a:pPr>
              <a:buFont typeface="Courier New" pitchFamily="49" charset="0"/>
              <a:buChar char="o"/>
            </a:pPr>
            <a:r>
              <a:rPr lang="en-GB" sz="4500" dirty="0">
                <a:latin typeface="Kristen ITC" panose="03050502040202030202" pitchFamily="66" charset="0"/>
              </a:rPr>
              <a:t>RE</a:t>
            </a:r>
          </a:p>
          <a:p>
            <a:pPr>
              <a:buFont typeface="Courier New" pitchFamily="49" charset="0"/>
              <a:buChar char="o"/>
            </a:pPr>
            <a:r>
              <a:rPr lang="en-GB" sz="4500" dirty="0">
                <a:latin typeface="Kristen ITC"/>
              </a:rPr>
              <a:t>PSHE (Personal, Social, Health, Economic Education)</a:t>
            </a:r>
            <a:endParaRPr lang="en-GB" sz="4500" dirty="0">
              <a:latin typeface="Kristen ITC" panose="03050502040202030202" pitchFamily="66" charset="0"/>
            </a:endParaRPr>
          </a:p>
          <a:p>
            <a:pPr>
              <a:buFont typeface="Courier New" pitchFamily="49" charset="0"/>
              <a:buChar char="o"/>
            </a:pPr>
            <a:r>
              <a:rPr lang="en-GB" sz="4500" dirty="0">
                <a:latin typeface="Kristen ITC" panose="03050502040202030202" pitchFamily="66" charset="0"/>
              </a:rPr>
              <a:t>Music – Mrs Winter</a:t>
            </a:r>
          </a:p>
          <a:p>
            <a:pPr>
              <a:buFont typeface="Courier New" pitchFamily="49" charset="0"/>
              <a:buChar char="o"/>
            </a:pPr>
            <a:r>
              <a:rPr lang="en-GB" sz="4500" dirty="0">
                <a:latin typeface="Kristen ITC"/>
              </a:rPr>
              <a:t>French – Mrs Quilliam </a:t>
            </a:r>
            <a:endParaRPr lang="en-GB" sz="4500" dirty="0">
              <a:latin typeface="Kristen ITC" panose="03050502040202030202" pitchFamily="66" charset="0"/>
            </a:endParaRPr>
          </a:p>
          <a:p>
            <a:pPr marL="0" indent="0">
              <a:buFont typeface="Arial" pitchFamily="34" charset="0"/>
              <a:buNone/>
            </a:pPr>
            <a:r>
              <a:rPr lang="en-GB" sz="2800" dirty="0">
                <a:latin typeface="Kristen ITC" panose="03050502040202030202" pitchFamily="66" charset="0"/>
              </a:rPr>
              <a:t/>
            </a:r>
            <a:br>
              <a:rPr lang="en-GB" sz="2800" dirty="0">
                <a:latin typeface="Kristen ITC" panose="03050502040202030202" pitchFamily="66" charset="0"/>
              </a:rPr>
            </a:br>
            <a:endParaRPr lang="en-GB" sz="2800" dirty="0">
              <a:latin typeface="Kristen ITC" panose="03050502040202030202" pitchFamily="66" charset="0"/>
            </a:endParaRPr>
          </a:p>
          <a:p>
            <a:pPr marL="0" indent="0">
              <a:buFont typeface="Arial" pitchFamily="34" charset="0"/>
              <a:buNone/>
            </a:pPr>
            <a:endParaRPr lang="en-GB" sz="2800" dirty="0">
              <a:latin typeface="Kristen ITC" panose="03050502040202030202" pitchFamily="66" charset="0"/>
            </a:endParaRPr>
          </a:p>
          <a:p>
            <a:pPr marL="0" indent="0" algn="ctr">
              <a:buFont typeface="Arial" pitchFamily="34" charset="0"/>
              <a:buNone/>
            </a:pPr>
            <a:endParaRPr lang="en-GB" sz="2800" dirty="0">
              <a:latin typeface="Kristen ITC" panose="03050502040202030202" pitchFamily="66" charset="0"/>
            </a:endParaRPr>
          </a:p>
        </p:txBody>
      </p:sp>
    </p:spTree>
    <p:extLst>
      <p:ext uri="{BB962C8B-B14F-4D97-AF65-F5344CB8AC3E}">
        <p14:creationId xmlns:p14="http://schemas.microsoft.com/office/powerpoint/2010/main" val="3948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229600" cy="1143000"/>
          </a:xfrm>
        </p:spPr>
        <p:txBody>
          <a:bodyPr>
            <a:normAutofit/>
          </a:bodyPr>
          <a:lstStyle/>
          <a:p>
            <a:r>
              <a:rPr lang="en-GB" b="1" dirty="0">
                <a:latin typeface="Kristen ITC" panose="03050502040202030202" pitchFamily="66" charset="0"/>
              </a:rPr>
              <a:t>Timetable</a:t>
            </a:r>
            <a:endParaRPr lang="en-US" b="1" dirty="0">
              <a:latin typeface="Kristen ITC" panose="03050502040202030202" pitchFamily="66" charset="0"/>
            </a:endParaRPr>
          </a:p>
        </p:txBody>
      </p:sp>
      <p:sp>
        <p:nvSpPr>
          <p:cNvPr id="3" name="Content Placeholder 2"/>
          <p:cNvSpPr>
            <a:spLocks noGrp="1"/>
          </p:cNvSpPr>
          <p:nvPr>
            <p:ph idx="1"/>
          </p:nvPr>
        </p:nvSpPr>
        <p:spPr>
          <a:xfrm>
            <a:off x="395536" y="525171"/>
            <a:ext cx="8229600" cy="4525963"/>
          </a:xfrm>
        </p:spPr>
        <p:txBody>
          <a:bodyPr>
            <a:normAutofit/>
          </a:bodyPr>
          <a:lstStyle/>
          <a:p>
            <a:pPr marL="0" indent="0">
              <a:buNone/>
            </a:pPr>
            <a:endParaRPr lang="en-GB" sz="2800" dirty="0">
              <a:latin typeface="Kristen ITC" panose="03050502040202030202" pitchFamily="66" charset="0"/>
            </a:endParaRPr>
          </a:p>
          <a:p>
            <a:pPr marL="0" indent="0">
              <a:buNone/>
            </a:pPr>
            <a:r>
              <a:rPr lang="en-GB" sz="2400" dirty="0">
                <a:latin typeface="Kristen ITC" panose="03050502040202030202" pitchFamily="66" charset="0"/>
              </a:rPr>
              <a:t>English and Maths will be taught each morning and where necessary some afternoons. </a:t>
            </a:r>
          </a:p>
          <a:p>
            <a:pPr marL="0" indent="0">
              <a:buNone/>
            </a:pPr>
            <a:r>
              <a:rPr lang="en-GB" sz="2400" dirty="0">
                <a:latin typeface="Kristen ITC" panose="03050502040202030202" pitchFamily="66" charset="0"/>
              </a:rPr>
              <a:t>RE will be taught during the week. We will also take part in Collective Worship.</a:t>
            </a:r>
          </a:p>
          <a:p>
            <a:pPr marL="0" indent="0">
              <a:buNone/>
            </a:pPr>
            <a:r>
              <a:rPr lang="en-GB" sz="2400" dirty="0">
                <a:latin typeface="Kristen ITC" panose="03050502040202030202" pitchFamily="66" charset="0"/>
              </a:rPr>
              <a:t>A PSHE session will be taught once a week.</a:t>
            </a:r>
          </a:p>
          <a:p>
            <a:pPr marL="0" indent="0">
              <a:buNone/>
            </a:pPr>
            <a:r>
              <a:rPr lang="en-GB" sz="2400" dirty="0">
                <a:latin typeface="Kristen ITC" panose="03050502040202030202" pitchFamily="66" charset="0"/>
              </a:rPr>
              <a:t>PE is usually on a Wednesday afternoon – please ensure your child’s PE kit is </a:t>
            </a:r>
            <a:r>
              <a:rPr lang="en-GB" sz="2400" dirty="0" smtClean="0">
                <a:latin typeface="Kristen ITC" panose="03050502040202030202" pitchFamily="66" charset="0"/>
              </a:rPr>
              <a:t>kept in school.  PE kits will be sent home at half term to be washed unless they need washing before hand!</a:t>
            </a:r>
            <a:endParaRPr lang="en-GB" sz="2400" dirty="0">
              <a:latin typeface="Kristen ITC" panose="03050502040202030202" pitchFamily="66" charset="0"/>
            </a:endParaRPr>
          </a:p>
          <a:p>
            <a:pPr marL="0" indent="0">
              <a:buNone/>
            </a:pPr>
            <a:endParaRPr lang="en-GB" sz="2800" dirty="0">
              <a:latin typeface="Kristen ITC" panose="03050502040202030202" pitchFamily="66" charset="0"/>
            </a:endParaRPr>
          </a:p>
        </p:txBody>
      </p:sp>
      <p:pic>
        <p:nvPicPr>
          <p:cNvPr id="6" name="Picture 5" descr="Toy plastic numbers">
            <a:extLst>
              <a:ext uri="{FF2B5EF4-FFF2-40B4-BE49-F238E27FC236}">
                <a16:creationId xmlns:a16="http://schemas.microsoft.com/office/drawing/2014/main" id="{420E4E9F-D5F8-4B2C-8F2D-DD7B007BE9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154" y="5038591"/>
            <a:ext cx="2436630" cy="1624024"/>
          </a:xfrm>
          <a:prstGeom prst="rect">
            <a:avLst/>
          </a:prstGeom>
        </p:spPr>
      </p:pic>
      <p:sp>
        <p:nvSpPr>
          <p:cNvPr id="9" name="TextBox 8">
            <a:extLst>
              <a:ext uri="{FF2B5EF4-FFF2-40B4-BE49-F238E27FC236}">
                <a16:creationId xmlns:a16="http://schemas.microsoft.com/office/drawing/2014/main" id="{2DC37B6C-5749-40C1-90FF-AADA66FB440D}"/>
              </a:ext>
            </a:extLst>
          </p:cNvPr>
          <p:cNvSpPr txBox="1"/>
          <p:nvPr/>
        </p:nvSpPr>
        <p:spPr>
          <a:xfrm>
            <a:off x="3491880" y="4293096"/>
            <a:ext cx="4608512" cy="2230631"/>
          </a:xfrm>
          <a:prstGeom prst="rect">
            <a:avLst/>
          </a:prstGeom>
          <a:noFill/>
        </p:spPr>
        <p:txBody>
          <a:bodyPr wrap="square" rtlCol="0">
            <a:spAutoFit/>
          </a:bodyPr>
          <a:lstStyle/>
          <a:p>
            <a:endParaRPr lang="en-GB" dirty="0"/>
          </a:p>
        </p:txBody>
      </p:sp>
      <p:sp>
        <p:nvSpPr>
          <p:cNvPr id="11" name="TextBox 10">
            <a:extLst>
              <a:ext uri="{FF2B5EF4-FFF2-40B4-BE49-F238E27FC236}">
                <a16:creationId xmlns:a16="http://schemas.microsoft.com/office/drawing/2014/main" id="{52C051E5-CCAD-4F97-A83E-2800357AD9D8}"/>
              </a:ext>
            </a:extLst>
          </p:cNvPr>
          <p:cNvSpPr txBox="1"/>
          <p:nvPr/>
        </p:nvSpPr>
        <p:spPr>
          <a:xfrm>
            <a:off x="3851920" y="4653136"/>
            <a:ext cx="4629200" cy="1938992"/>
          </a:xfrm>
          <a:prstGeom prst="rect">
            <a:avLst/>
          </a:prstGeom>
          <a:noFill/>
        </p:spPr>
        <p:txBody>
          <a:bodyPr wrap="square" rtlCol="0">
            <a:spAutoFit/>
          </a:bodyPr>
          <a:lstStyle/>
          <a:p>
            <a:pPr marL="0" indent="0">
              <a:buNone/>
            </a:pPr>
            <a:r>
              <a:rPr lang="en-GB" sz="2400" dirty="0">
                <a:latin typeface="Kristen ITC" panose="03050502040202030202" pitchFamily="66" charset="0"/>
              </a:rPr>
              <a:t>French and Music are taught once a week.</a:t>
            </a:r>
          </a:p>
          <a:p>
            <a:pPr marL="0" indent="0">
              <a:buNone/>
            </a:pPr>
            <a:r>
              <a:rPr lang="en-GB" sz="2400" dirty="0">
                <a:latin typeface="Kristen ITC" panose="03050502040202030202" pitchFamily="66" charset="0"/>
              </a:rPr>
              <a:t>Science, Geography, History, Art, DT and Computing are taught throughout the year.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012160" y="3664984"/>
            <a:ext cx="3557436" cy="3193016"/>
          </a:xfrm>
          <a:prstGeom prst="rect">
            <a:avLst/>
          </a:prstGeom>
        </p:spPr>
      </p:pic>
      <p:sp>
        <p:nvSpPr>
          <p:cNvPr id="2" name="Title 1"/>
          <p:cNvSpPr>
            <a:spLocks noGrp="1"/>
          </p:cNvSpPr>
          <p:nvPr>
            <p:ph type="title"/>
          </p:nvPr>
        </p:nvSpPr>
        <p:spPr>
          <a:xfrm>
            <a:off x="179512" y="260648"/>
            <a:ext cx="8229600" cy="1143000"/>
          </a:xfrm>
        </p:spPr>
        <p:txBody>
          <a:bodyPr/>
          <a:lstStyle/>
          <a:p>
            <a:pPr algn="l"/>
            <a:r>
              <a:rPr lang="en-GB" b="1" dirty="0">
                <a:latin typeface="Kristen ITC" panose="03050502040202030202" pitchFamily="66" charset="0"/>
              </a:rPr>
              <a:t>English</a:t>
            </a:r>
            <a:endParaRPr lang="en-US" b="1" dirty="0">
              <a:latin typeface="Kristen ITC" panose="03050502040202030202" pitchFamily="66" charset="0"/>
            </a:endParaRPr>
          </a:p>
        </p:txBody>
      </p:sp>
      <p:sp>
        <p:nvSpPr>
          <p:cNvPr id="3" name="Content Placeholder 2"/>
          <p:cNvSpPr>
            <a:spLocks noGrp="1"/>
          </p:cNvSpPr>
          <p:nvPr>
            <p:ph idx="1"/>
          </p:nvPr>
        </p:nvSpPr>
        <p:spPr>
          <a:xfrm>
            <a:off x="179512" y="1412776"/>
            <a:ext cx="8229600" cy="5184576"/>
          </a:xfrm>
        </p:spPr>
        <p:txBody>
          <a:bodyPr vert="horz" lIns="91440" tIns="45720" rIns="91440" bIns="45720" rtlCol="0" anchor="t">
            <a:normAutofit fontScale="25000" lnSpcReduction="20000"/>
          </a:bodyPr>
          <a:lstStyle/>
          <a:p>
            <a:pPr>
              <a:buFont typeface="Courier New" pitchFamily="49" charset="0"/>
              <a:buChar char="o"/>
            </a:pPr>
            <a:endParaRPr lang="en-GB" sz="6400" dirty="0">
              <a:latin typeface="Kristen ITC" panose="03050502040202030202" pitchFamily="66" charset="0"/>
            </a:endParaRPr>
          </a:p>
          <a:p>
            <a:pPr>
              <a:buFont typeface="Courier New" pitchFamily="49" charset="0"/>
              <a:buChar char="o"/>
            </a:pPr>
            <a:r>
              <a:rPr lang="en-GB" sz="6400" dirty="0">
                <a:latin typeface="Kristen ITC"/>
              </a:rPr>
              <a:t>Your child will be heard reading in school at some point during the week.</a:t>
            </a:r>
          </a:p>
          <a:p>
            <a:pPr>
              <a:buFont typeface="Courier New" pitchFamily="49" charset="0"/>
              <a:buChar char="o"/>
            </a:pPr>
            <a:endParaRPr lang="en-GB" sz="6400" dirty="0">
              <a:latin typeface="Kristen ITC" panose="03050502040202030202" pitchFamily="66" charset="0"/>
            </a:endParaRPr>
          </a:p>
          <a:p>
            <a:pPr>
              <a:buFont typeface="Courier New" pitchFamily="49" charset="0"/>
              <a:buChar char="o"/>
            </a:pPr>
            <a:r>
              <a:rPr lang="en-GB" sz="6400" dirty="0">
                <a:latin typeface="Kristen ITC" panose="03050502040202030202" pitchFamily="66" charset="0"/>
              </a:rPr>
              <a:t>Please read with your child at home for 20 minutes each evening and talk about what they have read, the characters, the meanings of words and what they think might happen next.</a:t>
            </a:r>
          </a:p>
          <a:p>
            <a:pPr marL="0" indent="0">
              <a:buNone/>
            </a:pPr>
            <a:endParaRPr lang="en-GB" sz="6400" dirty="0">
              <a:latin typeface="Kristen ITC" panose="03050502040202030202" pitchFamily="66" charset="0"/>
            </a:endParaRPr>
          </a:p>
          <a:p>
            <a:pPr>
              <a:buFont typeface="Courier New" pitchFamily="49" charset="0"/>
              <a:buChar char="o"/>
            </a:pPr>
            <a:r>
              <a:rPr lang="en-GB" sz="6400" dirty="0">
                <a:latin typeface="Kristen ITC" panose="03050502040202030202" pitchFamily="66" charset="0"/>
              </a:rPr>
              <a:t>English is taught daily through our class novel.</a:t>
            </a:r>
          </a:p>
          <a:p>
            <a:pPr marL="0" indent="0">
              <a:buNone/>
            </a:pPr>
            <a:endParaRPr lang="en-GB" sz="6400" dirty="0">
              <a:latin typeface="Kristen ITC" panose="03050502040202030202" pitchFamily="66" charset="0"/>
            </a:endParaRPr>
          </a:p>
          <a:p>
            <a:pPr>
              <a:buFont typeface="Courier New" pitchFamily="49" charset="0"/>
              <a:buChar char="o"/>
            </a:pPr>
            <a:r>
              <a:rPr lang="en-GB" sz="6400" dirty="0">
                <a:latin typeface="Kristen ITC" panose="03050502040202030202" pitchFamily="66" charset="0"/>
              </a:rPr>
              <a:t>Writing is related to the class novel and is also cross curricular, linked to our topics.</a:t>
            </a:r>
          </a:p>
          <a:p>
            <a:pPr marL="0" indent="0">
              <a:buNone/>
            </a:pPr>
            <a:r>
              <a:rPr lang="en-GB" sz="6400" dirty="0">
                <a:latin typeface="Kristen ITC" panose="03050502040202030202" pitchFamily="66" charset="0"/>
              </a:rPr>
              <a:t> </a:t>
            </a:r>
          </a:p>
          <a:p>
            <a:pPr>
              <a:buFont typeface="Courier New" pitchFamily="49" charset="0"/>
              <a:buChar char="o"/>
            </a:pPr>
            <a:r>
              <a:rPr lang="en-GB" sz="6400" dirty="0">
                <a:latin typeface="Kristen ITC" panose="03050502040202030202" pitchFamily="66" charset="0"/>
              </a:rPr>
              <a:t>Grammar and punctuation is taught explicitly during the week.</a:t>
            </a:r>
          </a:p>
          <a:p>
            <a:pPr>
              <a:buFont typeface="Courier New" pitchFamily="49" charset="0"/>
              <a:buChar char="o"/>
            </a:pPr>
            <a:endParaRPr lang="en-GB" sz="6400" dirty="0">
              <a:latin typeface="Kristen ITC" panose="03050502040202030202" pitchFamily="66" charset="0"/>
            </a:endParaRPr>
          </a:p>
          <a:p>
            <a:pPr>
              <a:buFont typeface="Courier New" pitchFamily="49" charset="0"/>
              <a:buChar char="o"/>
            </a:pPr>
            <a:r>
              <a:rPr lang="en-GB" sz="6400" dirty="0">
                <a:latin typeface="Kristen ITC" panose="03050502040202030202" pitchFamily="66" charset="0"/>
              </a:rPr>
              <a:t>Handwriting will be taught explicitly and practised during the week.</a:t>
            </a:r>
          </a:p>
          <a:p>
            <a:pPr>
              <a:buFont typeface="Courier New" pitchFamily="49" charset="0"/>
              <a:buChar char="o"/>
            </a:pPr>
            <a:endParaRPr lang="en-GB" sz="6400" dirty="0">
              <a:latin typeface="Kristen ITC" panose="03050502040202030202" pitchFamily="66" charset="0"/>
            </a:endParaRPr>
          </a:p>
          <a:p>
            <a:pPr>
              <a:buFont typeface="Courier New" pitchFamily="49" charset="0"/>
              <a:buChar char="o"/>
            </a:pPr>
            <a:r>
              <a:rPr lang="en-GB" sz="6400" dirty="0">
                <a:latin typeface="Kristen ITC" panose="03050502040202030202" pitchFamily="66" charset="0"/>
              </a:rPr>
              <a:t>Spellings will be taught explicitly during the week.</a:t>
            </a:r>
          </a:p>
          <a:p>
            <a:pPr marL="0" indent="0">
              <a:buNone/>
            </a:pPr>
            <a:r>
              <a:rPr lang="en-GB" sz="6400" dirty="0">
                <a:latin typeface="Kristen ITC" panose="03050502040202030202" pitchFamily="66" charset="0"/>
              </a:rPr>
              <a:t>     Children will need to practise their spellings at home </a:t>
            </a:r>
          </a:p>
          <a:p>
            <a:pPr marL="0" indent="0">
              <a:buNone/>
            </a:pPr>
            <a:r>
              <a:rPr lang="en-GB" sz="6400" dirty="0">
                <a:latin typeface="Kristen ITC" panose="03050502040202030202" pitchFamily="66" charset="0"/>
              </a:rPr>
              <a:t>     in preparation for a weekly test.</a:t>
            </a:r>
          </a:p>
          <a:p>
            <a:pPr marL="0" indent="0">
              <a:buNone/>
            </a:pPr>
            <a:r>
              <a:rPr lang="en-GB" sz="6400" dirty="0">
                <a:latin typeface="Kristen ITC" panose="03050502040202030202" pitchFamily="66" charset="0"/>
              </a:rPr>
              <a:t>     Please use the look, say, cover, write and check strategy – your child</a:t>
            </a:r>
          </a:p>
          <a:p>
            <a:pPr marL="0" indent="0">
              <a:buNone/>
            </a:pPr>
            <a:r>
              <a:rPr lang="en-GB" sz="6400" dirty="0">
                <a:latin typeface="Kristen ITC" panose="03050502040202030202" pitchFamily="66" charset="0"/>
              </a:rPr>
              <a:t>     should be familiar with this from class.</a:t>
            </a:r>
          </a:p>
          <a:p>
            <a:pPr marL="0" indent="0">
              <a:buNone/>
            </a:pPr>
            <a:r>
              <a:rPr lang="en-GB" sz="2800" dirty="0">
                <a:latin typeface="Kristen ITC" panose="03050502040202030202" pitchFamily="66" charset="0"/>
              </a:rPr>
              <a:t/>
            </a:r>
            <a:br>
              <a:rPr lang="en-GB" sz="2800" dirty="0">
                <a:latin typeface="Kristen ITC" panose="03050502040202030202" pitchFamily="66" charset="0"/>
              </a:rPr>
            </a:br>
            <a:endParaRPr lang="en-GB" sz="2800" dirty="0">
              <a:latin typeface="Kristen ITC" panose="03050502040202030202" pitchFamily="66" charset="0"/>
            </a:endParaRPr>
          </a:p>
          <a:p>
            <a:pPr marL="0" indent="0">
              <a:buNone/>
            </a:pPr>
            <a:endParaRPr lang="en-GB" sz="2800" dirty="0">
              <a:latin typeface="Kristen ITC" panose="03050502040202030202" pitchFamily="66" charset="0"/>
            </a:endParaRPr>
          </a:p>
          <a:p>
            <a:pPr marL="0" indent="0" algn="ctr">
              <a:buNone/>
            </a:pPr>
            <a:endParaRPr lang="en-GB" sz="2800" dirty="0">
              <a:latin typeface="Kristen ITC" panose="03050502040202030202" pitchFamily="66"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9512" y="26064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b="1" dirty="0">
                <a:latin typeface="Kristen ITC" panose="03050502040202030202" pitchFamily="66" charset="0"/>
              </a:rPr>
              <a:t>Maths</a:t>
            </a:r>
            <a:endParaRPr lang="en-US" b="1" dirty="0">
              <a:latin typeface="Kristen ITC" panose="03050502040202030202" pitchFamily="66" charset="0"/>
            </a:endParaRPr>
          </a:p>
        </p:txBody>
      </p:sp>
      <p:sp>
        <p:nvSpPr>
          <p:cNvPr id="3" name="Content Placeholder 2"/>
          <p:cNvSpPr txBox="1">
            <a:spLocks/>
          </p:cNvSpPr>
          <p:nvPr/>
        </p:nvSpPr>
        <p:spPr>
          <a:xfrm>
            <a:off x="179512" y="1412776"/>
            <a:ext cx="8229600" cy="4824536"/>
          </a:xfrm>
          <a:prstGeom prst="rect">
            <a:avLst/>
          </a:prstGeom>
        </p:spPr>
        <p:txBody>
          <a:bodyPr lIns="91440" tIns="45720" rIns="91440" bIns="45720" anchor="t">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7200" dirty="0">
                <a:latin typeface="Kristen ITC" panose="03050502040202030202" pitchFamily="66" charset="0"/>
              </a:rPr>
              <a:t>This term the topics we will be focusing on are:</a:t>
            </a:r>
          </a:p>
          <a:p>
            <a:pPr>
              <a:buFont typeface="Courier New" pitchFamily="49" charset="0"/>
              <a:buChar char="o"/>
            </a:pPr>
            <a:r>
              <a:rPr lang="en-GB" sz="7200" dirty="0">
                <a:latin typeface="Kristen ITC" panose="03050502040202030202" pitchFamily="66" charset="0"/>
              </a:rPr>
              <a:t>Place Value</a:t>
            </a:r>
          </a:p>
          <a:p>
            <a:pPr>
              <a:buFont typeface="Courier New" pitchFamily="49" charset="0"/>
              <a:buChar char="o"/>
            </a:pPr>
            <a:r>
              <a:rPr lang="en-GB" sz="7200" dirty="0">
                <a:latin typeface="Kristen ITC" panose="03050502040202030202" pitchFamily="66" charset="0"/>
              </a:rPr>
              <a:t>Length and perimeter</a:t>
            </a:r>
          </a:p>
          <a:p>
            <a:pPr>
              <a:buFont typeface="Courier New" pitchFamily="49" charset="0"/>
              <a:buChar char="o"/>
            </a:pPr>
            <a:r>
              <a:rPr lang="en-GB" sz="7200" dirty="0">
                <a:latin typeface="Kristen ITC" panose="03050502040202030202" pitchFamily="66" charset="0"/>
              </a:rPr>
              <a:t>Statistics</a:t>
            </a:r>
          </a:p>
          <a:p>
            <a:pPr>
              <a:buFont typeface="Courier New" pitchFamily="49" charset="0"/>
              <a:buChar char="o"/>
            </a:pPr>
            <a:r>
              <a:rPr lang="en-GB" sz="7200" dirty="0">
                <a:latin typeface="Kristen ITC" panose="03050502040202030202" pitchFamily="66" charset="0"/>
              </a:rPr>
              <a:t>Addition and subtraction</a:t>
            </a:r>
          </a:p>
          <a:p>
            <a:pPr>
              <a:buFont typeface="Courier New" pitchFamily="49" charset="0"/>
              <a:buChar char="o"/>
            </a:pPr>
            <a:endParaRPr lang="en-GB" sz="7200" dirty="0">
              <a:latin typeface="Kristen ITC" panose="03050502040202030202" pitchFamily="66" charset="0"/>
            </a:endParaRPr>
          </a:p>
          <a:p>
            <a:pPr>
              <a:buFont typeface="Courier New" pitchFamily="49" charset="0"/>
              <a:buChar char="o"/>
            </a:pPr>
            <a:r>
              <a:rPr lang="en-GB" sz="7200" dirty="0">
                <a:latin typeface="Kristen ITC" panose="03050502040202030202" pitchFamily="66" charset="0"/>
              </a:rPr>
              <a:t>Mental strategies </a:t>
            </a:r>
          </a:p>
          <a:p>
            <a:pPr>
              <a:buFont typeface="Courier New" pitchFamily="49" charset="0"/>
              <a:buChar char="o"/>
            </a:pPr>
            <a:r>
              <a:rPr lang="en-GB" sz="7200" dirty="0">
                <a:latin typeface="Kristen ITC" panose="03050502040202030202" pitchFamily="66" charset="0"/>
              </a:rPr>
              <a:t>Written methods</a:t>
            </a:r>
          </a:p>
          <a:p>
            <a:pPr>
              <a:buFont typeface="Courier New" pitchFamily="49" charset="0"/>
              <a:buChar char="o"/>
            </a:pPr>
            <a:r>
              <a:rPr lang="en-GB" sz="7200" dirty="0">
                <a:latin typeface="Kristen ITC" panose="03050502040202030202" pitchFamily="66" charset="0"/>
              </a:rPr>
              <a:t>Problem solving</a:t>
            </a:r>
          </a:p>
          <a:p>
            <a:pPr>
              <a:buFont typeface="Courier New" pitchFamily="49" charset="0"/>
              <a:buChar char="o"/>
            </a:pPr>
            <a:r>
              <a:rPr lang="en-GB" sz="7200" dirty="0">
                <a:latin typeface="Kristen ITC" panose="03050502040202030202" pitchFamily="66" charset="0"/>
              </a:rPr>
              <a:t>Number facts</a:t>
            </a:r>
          </a:p>
          <a:p>
            <a:pPr>
              <a:buFont typeface="Courier New" pitchFamily="49" charset="0"/>
              <a:buChar char="o"/>
            </a:pPr>
            <a:r>
              <a:rPr lang="en-GB" sz="7200" dirty="0">
                <a:latin typeface="Kristen ITC" panose="03050502040202030202" pitchFamily="66" charset="0"/>
              </a:rPr>
              <a:t>Table facts</a:t>
            </a:r>
          </a:p>
          <a:p>
            <a:pPr marL="0" indent="0">
              <a:buNone/>
            </a:pPr>
            <a:r>
              <a:rPr lang="en-GB" sz="7200" dirty="0">
                <a:latin typeface="Kristen ITC" panose="03050502040202030202" pitchFamily="66" charset="0"/>
              </a:rPr>
              <a:t>    Your child will be given an individual table target. </a:t>
            </a:r>
          </a:p>
          <a:p>
            <a:pPr marL="0" indent="0">
              <a:buNone/>
            </a:pPr>
            <a:r>
              <a:rPr lang="en-GB" sz="7200" dirty="0">
                <a:latin typeface="Kristen ITC" panose="03050502040202030202" pitchFamily="66" charset="0"/>
              </a:rPr>
              <a:t>     They will be tested on this during the week.</a:t>
            </a:r>
          </a:p>
          <a:p>
            <a:pPr marL="0" indent="0">
              <a:buNone/>
            </a:pPr>
            <a:endParaRPr lang="en-GB" sz="7200" dirty="0">
              <a:latin typeface="Kristen ITC" panose="03050502040202030202" pitchFamily="66" charset="0"/>
            </a:endParaRPr>
          </a:p>
          <a:p>
            <a:pPr marL="0" indent="0">
              <a:buNone/>
            </a:pPr>
            <a:r>
              <a:rPr lang="en-GB" sz="7200" dirty="0">
                <a:latin typeface="Kristen ITC"/>
              </a:rPr>
              <a:t>Children in Year 4 need to be able to recall </a:t>
            </a:r>
            <a:r>
              <a:rPr lang="en-GB" sz="7200" u="sng" dirty="0">
                <a:latin typeface="Kristen ITC"/>
              </a:rPr>
              <a:t>all</a:t>
            </a:r>
            <a:r>
              <a:rPr lang="en-GB" sz="7200" dirty="0">
                <a:latin typeface="Kristen ITC"/>
              </a:rPr>
              <a:t> their times tables up to 12 x 12 quickly, at random and accurately, as they will be tested on these in May 2022 in the new National Multiplication Check.</a:t>
            </a:r>
            <a:endParaRPr lang="en-GB" sz="7200" dirty="0">
              <a:latin typeface="Kristen ITC" panose="03050502040202030202" pitchFamily="66" charset="0"/>
            </a:endParaRPr>
          </a:p>
          <a:p>
            <a:pPr>
              <a:buFont typeface="Courier New" pitchFamily="49" charset="0"/>
              <a:buChar char="o"/>
            </a:pPr>
            <a:endParaRPr lang="en-GB" sz="3400" dirty="0">
              <a:latin typeface="Kristen ITC" panose="03050502040202030202" pitchFamily="66" charset="0"/>
            </a:endParaRPr>
          </a:p>
          <a:p>
            <a:pPr marL="0" indent="0">
              <a:buFont typeface="Arial" pitchFamily="34" charset="0"/>
              <a:buNone/>
            </a:pPr>
            <a:r>
              <a:rPr lang="en-GB" sz="2800" dirty="0">
                <a:latin typeface="Kristen ITC" panose="03050502040202030202" pitchFamily="66" charset="0"/>
              </a:rPr>
              <a:t/>
            </a:r>
            <a:br>
              <a:rPr lang="en-GB" sz="2800" dirty="0">
                <a:latin typeface="Kristen ITC" panose="03050502040202030202" pitchFamily="66" charset="0"/>
              </a:rPr>
            </a:br>
            <a:endParaRPr lang="en-GB" sz="2800" dirty="0">
              <a:latin typeface="Kristen ITC" panose="03050502040202030202" pitchFamily="66" charset="0"/>
            </a:endParaRPr>
          </a:p>
          <a:p>
            <a:pPr marL="0" indent="0">
              <a:buFont typeface="Arial" pitchFamily="34" charset="0"/>
              <a:buNone/>
            </a:pPr>
            <a:endParaRPr lang="en-GB" sz="2800" dirty="0">
              <a:latin typeface="Kristen ITC" panose="03050502040202030202" pitchFamily="66" charset="0"/>
            </a:endParaRPr>
          </a:p>
          <a:p>
            <a:pPr marL="0" indent="0" algn="ctr">
              <a:buFont typeface="Arial" pitchFamily="34" charset="0"/>
              <a:buNone/>
            </a:pPr>
            <a:endParaRPr lang="en-GB" sz="2800" dirty="0">
              <a:latin typeface="Kristen ITC" panose="03050502040202030202" pitchFamily="66"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0152" y="188640"/>
            <a:ext cx="2757686" cy="2757686"/>
          </a:xfrm>
          <a:prstGeom prst="rect">
            <a:avLst/>
          </a:prstGeom>
        </p:spPr>
      </p:pic>
    </p:spTree>
    <p:extLst>
      <p:ext uri="{BB962C8B-B14F-4D97-AF65-F5344CB8AC3E}">
        <p14:creationId xmlns:p14="http://schemas.microsoft.com/office/powerpoint/2010/main" val="2799539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5293" y="-26572"/>
            <a:ext cx="3998368" cy="5191102"/>
          </a:xfrm>
          <a:prstGeom prst="rect">
            <a:avLst/>
          </a:prstGeom>
        </p:spPr>
      </p:pic>
      <p:sp>
        <p:nvSpPr>
          <p:cNvPr id="2" name="Title 1"/>
          <p:cNvSpPr>
            <a:spLocks noGrp="1"/>
          </p:cNvSpPr>
          <p:nvPr>
            <p:ph type="title"/>
          </p:nvPr>
        </p:nvSpPr>
        <p:spPr>
          <a:xfrm>
            <a:off x="-1764704" y="260648"/>
            <a:ext cx="8229600" cy="1143000"/>
          </a:xfrm>
        </p:spPr>
        <p:txBody>
          <a:bodyPr/>
          <a:lstStyle/>
          <a:p>
            <a:pPr algn="r"/>
            <a:r>
              <a:rPr lang="en-US" b="1" dirty="0">
                <a:latin typeface="Kristen ITC" panose="03050502040202030202" pitchFamily="66" charset="0"/>
              </a:rPr>
              <a:t>RE</a:t>
            </a:r>
          </a:p>
        </p:txBody>
      </p:sp>
      <p:sp>
        <p:nvSpPr>
          <p:cNvPr id="3" name="Content Placeholder 2"/>
          <p:cNvSpPr>
            <a:spLocks noGrp="1"/>
          </p:cNvSpPr>
          <p:nvPr>
            <p:ph idx="1"/>
          </p:nvPr>
        </p:nvSpPr>
        <p:spPr>
          <a:xfrm>
            <a:off x="1648272" y="1327128"/>
            <a:ext cx="8229600" cy="5157192"/>
          </a:xfrm>
        </p:spPr>
        <p:txBody>
          <a:bodyPr>
            <a:normAutofit fontScale="85000" lnSpcReduction="20000"/>
          </a:bodyPr>
          <a:lstStyle/>
          <a:p>
            <a:pPr marL="0" indent="0" algn="ctr">
              <a:buNone/>
            </a:pPr>
            <a:r>
              <a:rPr lang="en-GB" sz="2800" b="1" dirty="0">
                <a:latin typeface="Kristen ITC" panose="03050502040202030202" pitchFamily="66" charset="0"/>
              </a:rPr>
              <a:t>Autumn Term</a:t>
            </a:r>
          </a:p>
          <a:p>
            <a:pPr algn="ctr">
              <a:buFont typeface="Courier New" panose="02070309020205020404" pitchFamily="49" charset="0"/>
              <a:buChar char="o"/>
            </a:pPr>
            <a:r>
              <a:rPr lang="en-GB" sz="2800" dirty="0">
                <a:latin typeface="Kristen ITC" panose="03050502040202030202" pitchFamily="66" charset="0"/>
              </a:rPr>
              <a:t>People</a:t>
            </a:r>
          </a:p>
          <a:p>
            <a:pPr algn="ctr">
              <a:buFont typeface="Courier New" panose="02070309020205020404" pitchFamily="49" charset="0"/>
              <a:buChar char="o"/>
            </a:pPr>
            <a:r>
              <a:rPr lang="en-GB" sz="2800" dirty="0">
                <a:latin typeface="Kristen ITC" panose="03050502040202030202" pitchFamily="66" charset="0"/>
              </a:rPr>
              <a:t>Called</a:t>
            </a:r>
          </a:p>
          <a:p>
            <a:pPr algn="ctr">
              <a:buFont typeface="Courier New" panose="02070309020205020404" pitchFamily="49" charset="0"/>
              <a:buChar char="o"/>
            </a:pPr>
            <a:r>
              <a:rPr lang="en-GB" sz="2800" dirty="0">
                <a:latin typeface="Kristen ITC" panose="03050502040202030202" pitchFamily="66" charset="0"/>
              </a:rPr>
              <a:t>Gifts</a:t>
            </a:r>
          </a:p>
          <a:p>
            <a:pPr marL="0" indent="0" algn="ctr">
              <a:buNone/>
            </a:pPr>
            <a:endParaRPr lang="en-GB" sz="2800" dirty="0">
              <a:latin typeface="Kristen ITC" panose="03050502040202030202" pitchFamily="66" charset="0"/>
            </a:endParaRPr>
          </a:p>
          <a:p>
            <a:pPr marL="0" indent="0" algn="ctr">
              <a:buNone/>
            </a:pPr>
            <a:r>
              <a:rPr lang="en-GB" sz="2800" b="1" dirty="0">
                <a:latin typeface="Kristen ITC" panose="03050502040202030202" pitchFamily="66" charset="0"/>
              </a:rPr>
              <a:t>Spring Term</a:t>
            </a:r>
          </a:p>
          <a:p>
            <a:pPr algn="ctr">
              <a:buFont typeface="Courier New" panose="02070309020205020404" pitchFamily="49" charset="0"/>
              <a:buChar char="o"/>
            </a:pPr>
            <a:r>
              <a:rPr lang="en-GB" sz="2800" dirty="0">
                <a:latin typeface="Kristen ITC" panose="03050502040202030202" pitchFamily="66" charset="0"/>
              </a:rPr>
              <a:t>Community</a:t>
            </a:r>
          </a:p>
          <a:p>
            <a:pPr algn="ctr">
              <a:buFont typeface="Courier New" panose="02070309020205020404" pitchFamily="49" charset="0"/>
              <a:buChar char="o"/>
            </a:pPr>
            <a:r>
              <a:rPr lang="en-GB" sz="2800" dirty="0">
                <a:latin typeface="Kristen ITC" panose="03050502040202030202" pitchFamily="66" charset="0"/>
              </a:rPr>
              <a:t>Giving and receiving</a:t>
            </a:r>
          </a:p>
          <a:p>
            <a:pPr algn="ctr">
              <a:buFont typeface="Courier New" panose="02070309020205020404" pitchFamily="49" charset="0"/>
              <a:buChar char="o"/>
            </a:pPr>
            <a:r>
              <a:rPr lang="en-GB" sz="2800" dirty="0">
                <a:latin typeface="Kristen ITC" panose="03050502040202030202" pitchFamily="66" charset="0"/>
              </a:rPr>
              <a:t>Self-Discipline</a:t>
            </a:r>
          </a:p>
          <a:p>
            <a:pPr algn="ctr">
              <a:buFont typeface="Courier New" panose="02070309020205020404" pitchFamily="49" charset="0"/>
              <a:buChar char="o"/>
            </a:pPr>
            <a:endParaRPr lang="en-GB" sz="2800" dirty="0">
              <a:latin typeface="Kristen ITC" panose="03050502040202030202" pitchFamily="66" charset="0"/>
            </a:endParaRPr>
          </a:p>
          <a:p>
            <a:pPr marL="0" indent="0" algn="ctr">
              <a:buNone/>
            </a:pPr>
            <a:r>
              <a:rPr lang="en-GB" sz="2800" b="1" dirty="0">
                <a:latin typeface="Kristen ITC" panose="03050502040202030202" pitchFamily="66" charset="0"/>
              </a:rPr>
              <a:t>Summer Term</a:t>
            </a:r>
          </a:p>
          <a:p>
            <a:pPr algn="ctr">
              <a:buFont typeface="Courier New" panose="02070309020205020404" pitchFamily="49" charset="0"/>
              <a:buChar char="o"/>
            </a:pPr>
            <a:r>
              <a:rPr lang="en-GB" sz="2800" dirty="0">
                <a:latin typeface="Kristen ITC" panose="03050502040202030202" pitchFamily="66" charset="0"/>
              </a:rPr>
              <a:t>New life</a:t>
            </a:r>
          </a:p>
          <a:p>
            <a:pPr algn="ctr">
              <a:buFont typeface="Courier New" panose="02070309020205020404" pitchFamily="49" charset="0"/>
              <a:buChar char="o"/>
            </a:pPr>
            <a:r>
              <a:rPr lang="en-GB" sz="2800" dirty="0">
                <a:latin typeface="Kristen ITC" panose="03050502040202030202" pitchFamily="66" charset="0"/>
              </a:rPr>
              <a:t>Building bridges</a:t>
            </a:r>
          </a:p>
          <a:p>
            <a:pPr algn="ctr">
              <a:buFont typeface="Courier New" panose="02070309020205020404" pitchFamily="49" charset="0"/>
              <a:buChar char="o"/>
            </a:pPr>
            <a:r>
              <a:rPr lang="en-GB" sz="2800" dirty="0">
                <a:latin typeface="Kristen ITC" panose="03050502040202030202" pitchFamily="66" charset="0"/>
              </a:rPr>
              <a:t>God’s People</a:t>
            </a:r>
          </a:p>
          <a:p>
            <a:pPr marL="0" indent="0" algn="r">
              <a:buNone/>
            </a:pPr>
            <a:endParaRPr lang="en-US" sz="2800" dirty="0">
              <a:latin typeface="Kristen ITC" panose="03050502040202030202" pitchFamily="66"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Young child playing hopscotch">
            <a:extLst>
              <a:ext uri="{FF2B5EF4-FFF2-40B4-BE49-F238E27FC236}">
                <a16:creationId xmlns:a16="http://schemas.microsoft.com/office/drawing/2014/main" id="{FE6B86E8-D42F-4D00-84C5-AABA70C588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2642" y="238336"/>
            <a:ext cx="2952189" cy="2348879"/>
          </a:xfrm>
          <a:prstGeom prst="rect">
            <a:avLst/>
          </a:prstGeom>
        </p:spPr>
      </p:pic>
      <p:sp>
        <p:nvSpPr>
          <p:cNvPr id="2" name="Title 1"/>
          <p:cNvSpPr txBox="1">
            <a:spLocks/>
          </p:cNvSpPr>
          <p:nvPr/>
        </p:nvSpPr>
        <p:spPr>
          <a:xfrm>
            <a:off x="-1620688" y="404664"/>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latin typeface="Kristen ITC" panose="03050502040202030202" pitchFamily="66" charset="0"/>
              </a:rPr>
              <a:t>Daily Routines</a:t>
            </a:r>
            <a:endParaRPr lang="en-US" b="1" dirty="0">
              <a:latin typeface="Kristen ITC" panose="03050502040202030202" pitchFamily="66" charset="0"/>
            </a:endParaRPr>
          </a:p>
        </p:txBody>
      </p:sp>
      <p:sp>
        <p:nvSpPr>
          <p:cNvPr id="3" name="TextBox 2"/>
          <p:cNvSpPr txBox="1"/>
          <p:nvPr/>
        </p:nvSpPr>
        <p:spPr>
          <a:xfrm>
            <a:off x="395536" y="1713992"/>
            <a:ext cx="7992888" cy="4893647"/>
          </a:xfrm>
          <a:prstGeom prst="rect">
            <a:avLst/>
          </a:prstGeom>
          <a:noFill/>
        </p:spPr>
        <p:txBody>
          <a:bodyPr wrap="square" rtlCol="0">
            <a:spAutoFit/>
          </a:bodyPr>
          <a:lstStyle/>
          <a:p>
            <a:pPr marL="285750" indent="-285750">
              <a:buFont typeface="Courier New" panose="02070309020205020404" pitchFamily="49" charset="0"/>
              <a:buChar char="o"/>
            </a:pPr>
            <a:r>
              <a:rPr lang="en-GB" sz="2400" dirty="0">
                <a:latin typeface="Kristen ITC" panose="03050502040202030202" pitchFamily="66" charset="0"/>
              </a:rPr>
              <a:t>A warm, waterproof coat should</a:t>
            </a:r>
          </a:p>
          <a:p>
            <a:r>
              <a:rPr lang="en-GB" sz="2400" dirty="0">
                <a:latin typeface="Kristen ITC" panose="03050502040202030202" pitchFamily="66" charset="0"/>
              </a:rPr>
              <a:t>   be brought into school every day.</a:t>
            </a:r>
          </a:p>
          <a:p>
            <a:pPr marL="285750" indent="-285750">
              <a:buFont typeface="Courier New" panose="02070309020205020404" pitchFamily="49" charset="0"/>
              <a:buChar char="o"/>
            </a:pPr>
            <a:r>
              <a:rPr lang="en-GB" sz="2400" dirty="0">
                <a:latin typeface="Kristen ITC" panose="03050502040202030202" pitchFamily="66" charset="0"/>
              </a:rPr>
              <a:t>Water bottle with a sports top.</a:t>
            </a:r>
          </a:p>
          <a:p>
            <a:pPr marL="285750" indent="-285750">
              <a:buFont typeface="Courier New" panose="02070309020205020404" pitchFamily="49" charset="0"/>
              <a:buChar char="o"/>
            </a:pPr>
            <a:r>
              <a:rPr lang="en-GB" sz="2400" dirty="0">
                <a:latin typeface="Kristen ITC" panose="03050502040202030202" pitchFamily="66" charset="0"/>
              </a:rPr>
              <a:t>Fruit.</a:t>
            </a:r>
          </a:p>
          <a:p>
            <a:pPr marL="285750" indent="-285750">
              <a:buFont typeface="Courier New" panose="02070309020205020404" pitchFamily="49" charset="0"/>
              <a:buChar char="o"/>
            </a:pPr>
            <a:r>
              <a:rPr lang="en-GB" sz="2400" dirty="0">
                <a:latin typeface="Kristen ITC" panose="03050502040202030202" pitchFamily="66" charset="0"/>
              </a:rPr>
              <a:t>Your child should bring their reading book into school every day.</a:t>
            </a:r>
          </a:p>
          <a:p>
            <a:pPr marL="285750" indent="-285750">
              <a:buFont typeface="Courier New" panose="02070309020205020404" pitchFamily="49" charset="0"/>
              <a:buChar char="o"/>
            </a:pPr>
            <a:r>
              <a:rPr lang="en-GB" sz="2400" dirty="0">
                <a:latin typeface="Kristen ITC" panose="03050502040202030202" pitchFamily="66" charset="0"/>
              </a:rPr>
              <a:t>Packed lunch (if not having a school dinner).</a:t>
            </a:r>
          </a:p>
          <a:p>
            <a:pPr marL="285750" indent="-285750">
              <a:buFont typeface="Courier New" panose="02070309020205020404" pitchFamily="49" charset="0"/>
              <a:buChar char="o"/>
            </a:pPr>
            <a:r>
              <a:rPr lang="en-GB" sz="2400" dirty="0">
                <a:latin typeface="Kristen ITC" panose="03050502040202030202" pitchFamily="66" charset="0"/>
              </a:rPr>
              <a:t>Your child may bring in their own hand sanitiser if they wish.</a:t>
            </a:r>
          </a:p>
          <a:p>
            <a:pPr marL="285750" indent="-285750">
              <a:buFont typeface="Courier New" panose="02070309020205020404" pitchFamily="49" charset="0"/>
              <a:buChar char="o"/>
            </a:pPr>
            <a:r>
              <a:rPr lang="en-GB" sz="2400" dirty="0">
                <a:latin typeface="Kristen ITC" panose="03050502040202030202" pitchFamily="66" charset="0"/>
              </a:rPr>
              <a:t>PE kit should </a:t>
            </a:r>
            <a:r>
              <a:rPr lang="en-GB" sz="2400" dirty="0" smtClean="0">
                <a:latin typeface="Kristen ITC" panose="03050502040202030202" pitchFamily="66" charset="0"/>
              </a:rPr>
              <a:t>be kept in school. They will be sent home at half term </a:t>
            </a:r>
            <a:r>
              <a:rPr lang="en-GB" sz="2400" smtClean="0">
                <a:latin typeface="Kristen ITC" panose="03050502040202030202" pitchFamily="66" charset="0"/>
              </a:rPr>
              <a:t>for washing.</a:t>
            </a:r>
            <a:endParaRPr lang="en-GB" sz="2400" dirty="0">
              <a:latin typeface="Kristen ITC" panose="03050502040202030202" pitchFamily="66" charset="0"/>
            </a:endParaRPr>
          </a:p>
          <a:p>
            <a:pPr marL="285750" indent="-285750">
              <a:buFont typeface="Courier New" panose="02070309020205020404" pitchFamily="49" charset="0"/>
              <a:buChar char="o"/>
            </a:pPr>
            <a:r>
              <a:rPr lang="en-GB" sz="2400" dirty="0">
                <a:latin typeface="Kristen ITC" panose="03050502040202030202" pitchFamily="66" charset="0"/>
              </a:rPr>
              <a:t>Please do not bring in any other items or bags from home.</a:t>
            </a:r>
          </a:p>
        </p:txBody>
      </p:sp>
    </p:spTree>
    <p:extLst>
      <p:ext uri="{BB962C8B-B14F-4D97-AF65-F5344CB8AC3E}">
        <p14:creationId xmlns:p14="http://schemas.microsoft.com/office/powerpoint/2010/main" val="41384124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1263</TotalTime>
  <Words>1330</Words>
  <Application>Microsoft Office PowerPoint</Application>
  <PresentationFormat>On-screen Show (4:3)</PresentationFormat>
  <Paragraphs>189</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Comic Sans MS</vt:lpstr>
      <vt:lpstr>Courier New</vt:lpstr>
      <vt:lpstr>Kristen ITC</vt:lpstr>
      <vt:lpstr>Office Theme</vt:lpstr>
      <vt:lpstr> Welcome to Year 4</vt:lpstr>
      <vt:lpstr>The Team</vt:lpstr>
      <vt:lpstr>Vision for the  year</vt:lpstr>
      <vt:lpstr>PowerPoint Presentation</vt:lpstr>
      <vt:lpstr>Timetable</vt:lpstr>
      <vt:lpstr>English</vt:lpstr>
      <vt:lpstr>PowerPoint Presentation</vt:lpstr>
      <vt:lpstr>RE</vt:lpstr>
      <vt:lpstr>PowerPoint Presentation</vt:lpstr>
      <vt:lpstr>Weekly blog and Home Practice</vt:lpstr>
      <vt:lpstr>Home Practice</vt:lpstr>
      <vt:lpstr>PowerPoint Presentation</vt:lpstr>
      <vt:lpstr>PowerPoint Presentation</vt:lpstr>
      <vt:lpstr>Behaviour Expectations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Your Company Name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1</dc:title>
  <dc:creator>Your User Name</dc:creator>
  <cp:lastModifiedBy>A Tipping</cp:lastModifiedBy>
  <cp:revision>198</cp:revision>
  <dcterms:created xsi:type="dcterms:W3CDTF">2012-09-16T17:31:14Z</dcterms:created>
  <dcterms:modified xsi:type="dcterms:W3CDTF">2021-09-20T09:26:10Z</dcterms:modified>
</cp:coreProperties>
</file>