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8" r:id="rId3"/>
    <p:sldId id="259" r:id="rId4"/>
    <p:sldId id="275" r:id="rId5"/>
    <p:sldId id="268" r:id="rId6"/>
    <p:sldId id="269" r:id="rId7"/>
    <p:sldId id="273" r:id="rId8"/>
    <p:sldId id="274" r:id="rId9"/>
    <p:sldId id="260" r:id="rId10"/>
    <p:sldId id="271" r:id="rId11"/>
    <p:sldId id="272" r:id="rId12"/>
    <p:sldId id="264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E8CC-2BDB-45DF-88D6-488FACD575F0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128-E699-463D-A3E7-F15EBB6D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9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E8CC-2BDB-45DF-88D6-488FACD575F0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128-E699-463D-A3E7-F15EBB6D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34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E8CC-2BDB-45DF-88D6-488FACD575F0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128-E699-463D-A3E7-F15EBB6D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691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E8CC-2BDB-45DF-88D6-488FACD575F0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128-E699-463D-A3E7-F15EBB6D02C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3904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E8CC-2BDB-45DF-88D6-488FACD575F0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128-E699-463D-A3E7-F15EBB6D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982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E8CC-2BDB-45DF-88D6-488FACD575F0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128-E699-463D-A3E7-F15EBB6D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17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E8CC-2BDB-45DF-88D6-488FACD575F0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128-E699-463D-A3E7-F15EBB6D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226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E8CC-2BDB-45DF-88D6-488FACD575F0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128-E699-463D-A3E7-F15EBB6D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805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E8CC-2BDB-45DF-88D6-488FACD575F0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128-E699-463D-A3E7-F15EBB6D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3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E8CC-2BDB-45DF-88D6-488FACD575F0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128-E699-463D-A3E7-F15EBB6D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49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E8CC-2BDB-45DF-88D6-488FACD575F0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128-E699-463D-A3E7-F15EBB6D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83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E8CC-2BDB-45DF-88D6-488FACD575F0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128-E699-463D-A3E7-F15EBB6D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38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E8CC-2BDB-45DF-88D6-488FACD575F0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128-E699-463D-A3E7-F15EBB6D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03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E8CC-2BDB-45DF-88D6-488FACD575F0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128-E699-463D-A3E7-F15EBB6D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53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E8CC-2BDB-45DF-88D6-488FACD575F0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128-E699-463D-A3E7-F15EBB6D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16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E8CC-2BDB-45DF-88D6-488FACD575F0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128-E699-463D-A3E7-F15EBB6D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26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E8CC-2BDB-45DF-88D6-488FACD575F0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5128-E699-463D-A3E7-F15EBB6D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33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480E8CC-2BDB-45DF-88D6-488FACD575F0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E705128-E699-463D-A3E7-F15EBB6D0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792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6903" y="2828593"/>
            <a:ext cx="8045449" cy="1200813"/>
          </a:xfrm>
        </p:spPr>
        <p:txBody>
          <a:bodyPr>
            <a:noAutofit/>
          </a:bodyPr>
          <a:lstStyle/>
          <a:p>
            <a:r>
              <a:rPr lang="en-GB" sz="6000" dirty="0">
                <a:latin typeface="Berlin Sans FB" panose="020E0602020502020306" pitchFamily="34" charset="0"/>
              </a:rPr>
              <a:t>Phonics information evening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0620" y="5457483"/>
            <a:ext cx="2233079" cy="768007"/>
          </a:xfrm>
        </p:spPr>
        <p:txBody>
          <a:bodyPr>
            <a:normAutofit lnSpcReduction="10000"/>
          </a:bodyPr>
          <a:lstStyle/>
          <a:p>
            <a:r>
              <a:rPr lang="en-GB" sz="4000" dirty="0">
                <a:latin typeface="Berlin Sans FB" panose="020E0602020502020306" pitchFamily="34" charset="0"/>
              </a:rPr>
              <a:t>Year 1 </a:t>
            </a:r>
          </a:p>
          <a:p>
            <a:endParaRPr lang="en-GB" sz="4000" dirty="0">
              <a:latin typeface="Berlin Sans FB" panose="020E0602020502020306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45C2B73-2C3E-004B-FD1F-07452B4BE14A}"/>
              </a:ext>
            </a:extLst>
          </p:cNvPr>
          <p:cNvSpPr txBox="1">
            <a:spLocks/>
          </p:cNvSpPr>
          <p:nvPr/>
        </p:nvSpPr>
        <p:spPr>
          <a:xfrm>
            <a:off x="-1" y="156353"/>
            <a:ext cx="4535829" cy="90066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latin typeface="Berlin Sans FB" panose="020E0602020502020306" pitchFamily="34" charset="0"/>
              </a:rPr>
              <a:t>Tuesday 6</a:t>
            </a:r>
            <a:r>
              <a:rPr lang="en-GB" sz="4000" baseline="30000" dirty="0">
                <a:latin typeface="Berlin Sans FB" panose="020E0602020502020306" pitchFamily="34" charset="0"/>
              </a:rPr>
              <a:t>th</a:t>
            </a:r>
            <a:r>
              <a:rPr lang="en-GB" sz="4000" dirty="0">
                <a:latin typeface="Berlin Sans FB" panose="020E0602020502020306" pitchFamily="34" charset="0"/>
              </a:rPr>
              <a:t> February 2024</a:t>
            </a:r>
          </a:p>
          <a:p>
            <a:endParaRPr lang="en-GB" sz="4000" dirty="0">
              <a:latin typeface="Berlin Sans FB" panose="020E0602020502020306" pitchFamily="34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9FA0DFE-5505-8B54-8822-7A1DC28AF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29" y="3603312"/>
            <a:ext cx="4156419" cy="311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28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69F343B1-C8AC-A617-EC2D-28D68BDB1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89" y="439280"/>
            <a:ext cx="7794313" cy="560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0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3F99DCD-2B20-51B0-B9C8-F05A18656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57" y="589054"/>
            <a:ext cx="7812107" cy="546212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642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03538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GB" sz="8800" dirty="0">
                <a:latin typeface="Berlin Sans FB" panose="020E0602020502020306" pitchFamily="34" charset="0"/>
              </a:rPr>
              <a:t>What can I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36701"/>
            <a:ext cx="10353762" cy="4683796"/>
          </a:xfrm>
        </p:spPr>
        <p:txBody>
          <a:bodyPr>
            <a:normAutofit fontScale="85000" lnSpcReduction="20000"/>
          </a:bodyPr>
          <a:lstStyle/>
          <a:p>
            <a:pPr marL="36900" indent="0" algn="ctr">
              <a:lnSpc>
                <a:spcPct val="160000"/>
              </a:lnSpc>
              <a:buNone/>
            </a:pPr>
            <a:r>
              <a:rPr lang="en-GB" sz="3900" b="1" dirty="0">
                <a:solidFill>
                  <a:schemeClr val="tx1"/>
                </a:solidFill>
              </a:rPr>
              <a:t>Read every night! </a:t>
            </a:r>
          </a:p>
          <a:p>
            <a:pPr>
              <a:lnSpc>
                <a:spcPct val="160000"/>
              </a:lnSpc>
            </a:pPr>
            <a:r>
              <a:rPr lang="en-GB" sz="2200" dirty="0"/>
              <a:t>When you are out and about, encourage your child to read menus, signs etc…</a:t>
            </a:r>
          </a:p>
          <a:p>
            <a:pPr>
              <a:lnSpc>
                <a:spcPct val="160000"/>
              </a:lnSpc>
            </a:pPr>
            <a:r>
              <a:rPr lang="en-GB" sz="2200" dirty="0"/>
              <a:t>When your child is writing and asks for your help, encourage them to use the sounds they know. Sound it out. You know those sounds.</a:t>
            </a:r>
          </a:p>
          <a:p>
            <a:pPr>
              <a:lnSpc>
                <a:spcPct val="160000"/>
              </a:lnSpc>
            </a:pPr>
            <a:r>
              <a:rPr lang="en-GB" sz="2200" dirty="0"/>
              <a:t>Learn your tricky words. They are non-decodable!</a:t>
            </a:r>
          </a:p>
          <a:p>
            <a:pPr>
              <a:lnSpc>
                <a:spcPct val="160000"/>
              </a:lnSpc>
            </a:pPr>
            <a:r>
              <a:rPr lang="en-GB" sz="2200" dirty="0"/>
              <a:t>Read a range of texts, this will help develop a range of vocabulary and spelling.</a:t>
            </a:r>
          </a:p>
          <a:p>
            <a:pPr>
              <a:lnSpc>
                <a:spcPct val="160000"/>
              </a:lnSpc>
            </a:pPr>
            <a:r>
              <a:rPr lang="en-GB" sz="2200" dirty="0"/>
              <a:t>Investigate words. Find rules and patterns. </a:t>
            </a:r>
          </a:p>
          <a:p>
            <a:pPr>
              <a:lnSpc>
                <a:spcPct val="160000"/>
              </a:lnSpc>
            </a:pPr>
            <a:r>
              <a:rPr lang="en-GB" sz="2200" dirty="0"/>
              <a:t>Visit our school website.</a:t>
            </a:r>
          </a:p>
          <a:p>
            <a:pPr marL="36900" indent="0">
              <a:lnSpc>
                <a:spcPct val="160000"/>
              </a:lnSpc>
              <a:buNone/>
            </a:pPr>
            <a:endParaRPr lang="en-GB" dirty="0"/>
          </a:p>
          <a:p>
            <a:pPr>
              <a:lnSpc>
                <a:spcPct val="160000"/>
              </a:lnSpc>
            </a:pPr>
            <a:endParaRPr lang="en-GB" dirty="0"/>
          </a:p>
          <a:p>
            <a:pPr marL="0" indent="0">
              <a:lnSpc>
                <a:spcPct val="160000"/>
              </a:lnSpc>
              <a:buNone/>
            </a:pPr>
            <a:endParaRPr lang="en-GB" dirty="0"/>
          </a:p>
          <a:p>
            <a:pPr>
              <a:lnSpc>
                <a:spcPct val="16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555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6496" y="3309814"/>
            <a:ext cx="7119007" cy="889000"/>
          </a:xfrm>
        </p:spPr>
        <p:txBody>
          <a:bodyPr>
            <a:noAutofit/>
          </a:bodyPr>
          <a:lstStyle/>
          <a:p>
            <a:r>
              <a:rPr lang="en-GB" sz="6000" dirty="0">
                <a:latin typeface="Berlin Sans FB" panose="020E0602020502020306" pitchFamily="34" charset="0"/>
              </a:rPr>
              <a:t>Phonics information evening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0620" y="5457483"/>
            <a:ext cx="2233079" cy="768007"/>
          </a:xfrm>
        </p:spPr>
        <p:txBody>
          <a:bodyPr>
            <a:normAutofit lnSpcReduction="10000"/>
          </a:bodyPr>
          <a:lstStyle/>
          <a:p>
            <a:r>
              <a:rPr lang="en-GB" sz="4000" dirty="0">
                <a:latin typeface="Berlin Sans FB" panose="020E0602020502020306" pitchFamily="34" charset="0"/>
              </a:rPr>
              <a:t>Year 1 </a:t>
            </a:r>
          </a:p>
          <a:p>
            <a:endParaRPr lang="en-GB" sz="4000" dirty="0">
              <a:latin typeface="Berlin Sans FB" panose="020E0602020502020306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45C2B73-2C3E-004B-FD1F-07452B4BE14A}"/>
              </a:ext>
            </a:extLst>
          </p:cNvPr>
          <p:cNvSpPr txBox="1">
            <a:spLocks/>
          </p:cNvSpPr>
          <p:nvPr/>
        </p:nvSpPr>
        <p:spPr>
          <a:xfrm>
            <a:off x="0" y="156353"/>
            <a:ext cx="4219662" cy="8890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dirty="0">
                <a:latin typeface="Berlin Sans FB" panose="020E0602020502020306" pitchFamily="34" charset="0"/>
              </a:rPr>
              <a:t>Tuesday 6</a:t>
            </a:r>
            <a:r>
              <a:rPr lang="en-GB" sz="4000" baseline="30000" dirty="0">
                <a:latin typeface="Berlin Sans FB" panose="020E0602020502020306" pitchFamily="34" charset="0"/>
              </a:rPr>
              <a:t>th</a:t>
            </a:r>
            <a:r>
              <a:rPr lang="en-GB" sz="4000" dirty="0">
                <a:latin typeface="Berlin Sans FB" panose="020E0602020502020306" pitchFamily="34" charset="0"/>
              </a:rPr>
              <a:t> February 2024</a:t>
            </a:r>
          </a:p>
          <a:p>
            <a:endParaRPr lang="en-GB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511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25366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GB" sz="8000" dirty="0">
                <a:latin typeface="Berlin Sans FB" panose="020E0602020502020306" pitchFamily="34" charset="0"/>
              </a:rPr>
              <a:t>How we teach phonics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5" y="1881322"/>
            <a:ext cx="10515600" cy="45847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sz="3800" dirty="0"/>
              <a:t>In Foundation stage and Key Stage 1 Children will </a:t>
            </a:r>
          </a:p>
          <a:p>
            <a:endParaRPr lang="en-GB" dirty="0"/>
          </a:p>
          <a:p>
            <a:pPr algn="ctr"/>
            <a:r>
              <a:rPr lang="en-GB" sz="3000" dirty="0"/>
              <a:t>Learn 44 phonemes (sounds)   eg. ay, </a:t>
            </a:r>
            <a:r>
              <a:rPr lang="en-GB" sz="3000" dirty="0" err="1"/>
              <a:t>ee</a:t>
            </a:r>
            <a:r>
              <a:rPr lang="en-GB" sz="3000" dirty="0"/>
              <a:t>, </a:t>
            </a:r>
            <a:r>
              <a:rPr lang="en-GB" sz="3000" dirty="0" err="1"/>
              <a:t>igh</a:t>
            </a:r>
            <a:r>
              <a:rPr lang="en-GB" sz="3000" dirty="0"/>
              <a:t>, ow, </a:t>
            </a:r>
            <a:r>
              <a:rPr lang="en-GB" sz="3000" dirty="0" err="1"/>
              <a:t>oo</a:t>
            </a:r>
            <a:r>
              <a:rPr lang="en-GB" sz="3000" dirty="0"/>
              <a:t>.</a:t>
            </a:r>
          </a:p>
          <a:p>
            <a:endParaRPr lang="en-GB" sz="3000" dirty="0"/>
          </a:p>
          <a:p>
            <a:pPr algn="ctr"/>
            <a:r>
              <a:rPr lang="en-GB" sz="3000" dirty="0"/>
              <a:t>Learn to segment and blend words using their sounds.</a:t>
            </a:r>
          </a:p>
          <a:p>
            <a:pPr algn="ctr"/>
            <a:endParaRPr lang="en-GB" sz="3000" dirty="0"/>
          </a:p>
          <a:p>
            <a:pPr algn="ctr"/>
            <a:r>
              <a:rPr lang="en-GB" sz="3000" dirty="0"/>
              <a:t>Reading - Be able to find sounds in words, helping decode them.</a:t>
            </a:r>
          </a:p>
          <a:p>
            <a:pPr algn="ctr"/>
            <a:endParaRPr lang="en-GB" sz="3000" dirty="0"/>
          </a:p>
          <a:p>
            <a:pPr algn="ctr"/>
            <a:r>
              <a:rPr lang="en-GB" sz="3000" dirty="0"/>
              <a:t>Writing - Use their phonics to help them spell words in their writing.</a:t>
            </a:r>
          </a:p>
        </p:txBody>
      </p:sp>
    </p:spTree>
    <p:extLst>
      <p:ext uri="{BB962C8B-B14F-4D97-AF65-F5344CB8AC3E}">
        <p14:creationId xmlns:p14="http://schemas.microsoft.com/office/powerpoint/2010/main" val="282122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38100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GB" sz="8800" dirty="0">
                <a:latin typeface="Berlin Sans FB" panose="020E0602020502020306" pitchFamily="34" charset="0"/>
              </a:rPr>
              <a:t>Key skills in phonics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922" y="1429048"/>
            <a:ext cx="10757505" cy="56007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Identifying the number of sounds in a word – we use phonic fingers.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Segmenting (chop it up) the word into it’s sounds (helps with writing).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Blending these sounds back together (helps with reading).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Knowing all 44 graphemes and their sounds. 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Finding sounds in unknown words and using these sounds to decode the word.</a:t>
            </a:r>
          </a:p>
          <a:p>
            <a:pPr marL="36900" indent="0" algn="ctr">
              <a:lnSpc>
                <a:spcPct val="150000"/>
              </a:lnSpc>
              <a:buNone/>
            </a:pPr>
            <a:r>
              <a:rPr lang="en-GB" sz="2800" dirty="0">
                <a:solidFill>
                  <a:schemeClr val="tx1"/>
                </a:solidFill>
              </a:rPr>
              <a:t>Key skills in early spelling also!</a:t>
            </a:r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75438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B2AB7-1C85-4C0C-9894-95591C29D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rlin Sans FB" panose="020E0602020502020306" pitchFamily="34" charset="0"/>
              </a:rPr>
              <a:t>7 a</a:t>
            </a:r>
            <a:r>
              <a:rPr lang="en-GB" sz="4000" dirty="0">
                <a:latin typeface="Berlin Sans FB" panose="020E0602020502020306" pitchFamily="34" charset="0"/>
              </a:rPr>
              <a:t>i spellings – 1 sound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A3C99-6C9D-4AC7-91F8-4404F2D28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0051"/>
            <a:ext cx="10353762" cy="4871084"/>
          </a:xfrm>
        </p:spPr>
        <p:txBody>
          <a:bodyPr>
            <a:normAutofit/>
          </a:bodyPr>
          <a:lstStyle/>
          <a:p>
            <a:r>
              <a:rPr lang="en-GB" sz="3200" dirty="0"/>
              <a:t>ai - br</a:t>
            </a:r>
            <a:r>
              <a:rPr lang="en-GB" sz="3200" dirty="0">
                <a:solidFill>
                  <a:srgbClr val="FF0000"/>
                </a:solidFill>
              </a:rPr>
              <a:t>ai</a:t>
            </a:r>
            <a:r>
              <a:rPr lang="en-GB" sz="3200" dirty="0"/>
              <a:t>n</a:t>
            </a:r>
          </a:p>
          <a:p>
            <a:r>
              <a:rPr lang="en-GB" sz="3200" dirty="0"/>
              <a:t>ay - tr</a:t>
            </a:r>
            <a:r>
              <a:rPr lang="en-GB" sz="3200" dirty="0">
                <a:solidFill>
                  <a:srgbClr val="FF0000"/>
                </a:solidFill>
              </a:rPr>
              <a:t>ay</a:t>
            </a:r>
          </a:p>
          <a:p>
            <a:r>
              <a:rPr lang="en-GB" sz="3200" dirty="0" err="1"/>
              <a:t>a_e</a:t>
            </a:r>
            <a:r>
              <a:rPr lang="en-GB" sz="3200" dirty="0"/>
              <a:t> - c</a:t>
            </a:r>
            <a:r>
              <a:rPr lang="en-GB" sz="3200" dirty="0">
                <a:solidFill>
                  <a:srgbClr val="FF0000"/>
                </a:solidFill>
              </a:rPr>
              <a:t>a</a:t>
            </a:r>
            <a:r>
              <a:rPr lang="en-GB" sz="3200" dirty="0"/>
              <a:t>k</a:t>
            </a:r>
            <a:r>
              <a:rPr lang="en-GB" sz="3200" dirty="0">
                <a:solidFill>
                  <a:srgbClr val="FF0000"/>
                </a:solidFill>
              </a:rPr>
              <a:t>e</a:t>
            </a:r>
          </a:p>
          <a:p>
            <a:r>
              <a:rPr lang="en-GB" sz="3200" dirty="0"/>
              <a:t>a - </a:t>
            </a:r>
            <a:r>
              <a:rPr lang="en-GB" sz="3200" dirty="0">
                <a:solidFill>
                  <a:srgbClr val="FF0000"/>
                </a:solidFill>
              </a:rPr>
              <a:t>a</a:t>
            </a:r>
            <a:r>
              <a:rPr lang="en-GB" sz="3200" dirty="0"/>
              <a:t>corn</a:t>
            </a:r>
          </a:p>
          <a:p>
            <a:r>
              <a:rPr lang="en-GB" sz="3200" dirty="0" err="1"/>
              <a:t>ea</a:t>
            </a:r>
            <a:r>
              <a:rPr lang="en-GB" sz="3200" dirty="0"/>
              <a:t> </a:t>
            </a:r>
            <a:r>
              <a:rPr lang="en-GB" sz="3200"/>
              <a:t>- st</a:t>
            </a:r>
            <a:r>
              <a:rPr lang="en-GB" sz="3200">
                <a:solidFill>
                  <a:srgbClr val="FF0000"/>
                </a:solidFill>
              </a:rPr>
              <a:t>ea</a:t>
            </a:r>
            <a:r>
              <a:rPr lang="en-GB" sz="3200"/>
              <a:t>k</a:t>
            </a:r>
            <a:endParaRPr lang="en-GB" sz="3200" dirty="0"/>
          </a:p>
          <a:p>
            <a:r>
              <a:rPr lang="en-GB" sz="3200" dirty="0" err="1"/>
              <a:t>ey</a:t>
            </a:r>
            <a:r>
              <a:rPr lang="en-GB" sz="3200" dirty="0"/>
              <a:t> - gr</a:t>
            </a:r>
            <a:r>
              <a:rPr lang="en-GB" sz="3200" dirty="0">
                <a:solidFill>
                  <a:srgbClr val="FF0000"/>
                </a:solidFill>
              </a:rPr>
              <a:t>ey</a:t>
            </a:r>
          </a:p>
          <a:p>
            <a:r>
              <a:rPr lang="en-GB" sz="3200" dirty="0" err="1"/>
              <a:t>eigh</a:t>
            </a:r>
            <a:r>
              <a:rPr lang="en-GB" sz="3200" dirty="0"/>
              <a:t> - sl</a:t>
            </a:r>
            <a:r>
              <a:rPr lang="en-GB" sz="3200" dirty="0">
                <a:solidFill>
                  <a:srgbClr val="FF0000"/>
                </a:solidFill>
              </a:rPr>
              <a:t>eigh</a:t>
            </a:r>
          </a:p>
        </p:txBody>
      </p:sp>
    </p:spTree>
    <p:extLst>
      <p:ext uri="{BB962C8B-B14F-4D97-AF65-F5344CB8AC3E}">
        <p14:creationId xmlns:p14="http://schemas.microsoft.com/office/powerpoint/2010/main" val="126915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2EF1-5E61-95A7-5E1E-51DD89B4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767" y="184276"/>
            <a:ext cx="5959136" cy="558545"/>
          </a:xfrm>
        </p:spPr>
        <p:txBody>
          <a:bodyPr>
            <a:normAutofit fontScale="90000"/>
          </a:bodyPr>
          <a:lstStyle/>
          <a:p>
            <a:r>
              <a:rPr lang="en-GB" dirty="0"/>
              <a:t>How many sounds?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E2FCF-E44E-3F1F-FD2B-0053BFF8867A}"/>
              </a:ext>
            </a:extLst>
          </p:cNvPr>
          <p:cNvSpPr txBox="1"/>
          <p:nvPr/>
        </p:nvSpPr>
        <p:spPr>
          <a:xfrm>
            <a:off x="1468550" y="2763454"/>
            <a:ext cx="22224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200" dirty="0">
                <a:latin typeface="Cavolini" panose="03000502040302020204" pitchFamily="66" charset="0"/>
                <a:cs typeface="Cavolini" panose="03000502040302020204" pitchFamily="66" charset="0"/>
              </a:rPr>
              <a:t>chain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FA0E8D-257B-8448-7397-9D83923D253C}"/>
              </a:ext>
            </a:extLst>
          </p:cNvPr>
          <p:cNvSpPr txBox="1"/>
          <p:nvPr/>
        </p:nvSpPr>
        <p:spPr>
          <a:xfrm>
            <a:off x="4861796" y="4128552"/>
            <a:ext cx="2468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200" dirty="0">
                <a:latin typeface="Cavolini" panose="03000502040302020204" pitchFamily="66" charset="0"/>
                <a:cs typeface="Cavolini" panose="03000502040302020204" pitchFamily="66" charset="0"/>
              </a:rPr>
              <a:t>player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0B223E-02CB-C117-9CCA-C057DFCFF490}"/>
              </a:ext>
            </a:extLst>
          </p:cNvPr>
          <p:cNvSpPr txBox="1"/>
          <p:nvPr/>
        </p:nvSpPr>
        <p:spPr>
          <a:xfrm>
            <a:off x="1101956" y="4418882"/>
            <a:ext cx="2468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200" dirty="0">
                <a:latin typeface="Cavolini" panose="03000502040302020204" pitchFamily="66" charset="0"/>
                <a:cs typeface="Cavolini" panose="03000502040302020204" pitchFamily="66" charset="0"/>
              </a:rPr>
              <a:t>rainbow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F0E515-543B-1FA7-D754-EE7C87DAAB62}"/>
              </a:ext>
            </a:extLst>
          </p:cNvPr>
          <p:cNvSpPr txBox="1"/>
          <p:nvPr/>
        </p:nvSpPr>
        <p:spPr>
          <a:xfrm>
            <a:off x="4476257" y="2808263"/>
            <a:ext cx="25550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200" dirty="0">
                <a:latin typeface="Cavolini" panose="03000502040302020204" pitchFamily="66" charset="0"/>
                <a:cs typeface="Cavolini" panose="03000502040302020204" pitchFamily="66" charset="0"/>
              </a:rPr>
              <a:t>crane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38ACED-BCA4-3CFF-AFBA-3B1977E789F2}"/>
              </a:ext>
            </a:extLst>
          </p:cNvPr>
          <p:cNvSpPr txBox="1"/>
          <p:nvPr/>
        </p:nvSpPr>
        <p:spPr>
          <a:xfrm>
            <a:off x="9052916" y="5579787"/>
            <a:ext cx="15180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200" dirty="0">
                <a:latin typeface="Cavolini" panose="03000502040302020204" pitchFamily="66" charset="0"/>
                <a:cs typeface="Cavolini" panose="03000502040302020204" pitchFamily="66" charset="0"/>
              </a:rPr>
              <a:t>may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9348FD-C310-F047-BA5F-91F86E07DAD0}"/>
              </a:ext>
            </a:extLst>
          </p:cNvPr>
          <p:cNvSpPr txBox="1"/>
          <p:nvPr/>
        </p:nvSpPr>
        <p:spPr>
          <a:xfrm>
            <a:off x="5160663" y="5599580"/>
            <a:ext cx="18706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200" dirty="0">
                <a:latin typeface="Cavolini" panose="03000502040302020204" pitchFamily="66" charset="0"/>
                <a:cs typeface="Cavolini" panose="03000502040302020204" pitchFamily="66" charset="0"/>
              </a:rPr>
              <a:t>plane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0BCC7B-B71A-5588-E258-EC6A3AB0241D}"/>
              </a:ext>
            </a:extLst>
          </p:cNvPr>
          <p:cNvSpPr txBox="1"/>
          <p:nvPr/>
        </p:nvSpPr>
        <p:spPr>
          <a:xfrm>
            <a:off x="8287749" y="2703093"/>
            <a:ext cx="22224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200" dirty="0">
                <a:latin typeface="Cavolini" panose="03000502040302020204" pitchFamily="66" charset="0"/>
                <a:cs typeface="Cavolini" panose="03000502040302020204" pitchFamily="66" charset="0"/>
              </a:rPr>
              <a:t>strain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BF5CAA-84E3-2C28-D310-52D3A5C5386A}"/>
              </a:ext>
            </a:extLst>
          </p:cNvPr>
          <p:cNvSpPr txBox="1"/>
          <p:nvPr/>
        </p:nvSpPr>
        <p:spPr>
          <a:xfrm>
            <a:off x="1582199" y="5872175"/>
            <a:ext cx="15180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200" dirty="0">
                <a:latin typeface="Cavolini" panose="03000502040302020204" pitchFamily="66" charset="0"/>
                <a:cs typeface="Cavolini" panose="03000502040302020204" pitchFamily="66" charset="0"/>
              </a:rPr>
              <a:t>tray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09ADBE-7007-0D48-4755-23A1086EF5C7}"/>
              </a:ext>
            </a:extLst>
          </p:cNvPr>
          <p:cNvSpPr txBox="1"/>
          <p:nvPr/>
        </p:nvSpPr>
        <p:spPr>
          <a:xfrm>
            <a:off x="9025405" y="4141440"/>
            <a:ext cx="2468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200" dirty="0">
                <a:latin typeface="Cavolini" panose="03000502040302020204" pitchFamily="66" charset="0"/>
                <a:cs typeface="Cavolini" panose="03000502040302020204" pitchFamily="66" charset="0"/>
              </a:rPr>
              <a:t>sway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2E997B-B136-7D6A-8CF0-D7F833F0BCC6}"/>
              </a:ext>
            </a:extLst>
          </p:cNvPr>
          <p:cNvSpPr txBox="1"/>
          <p:nvPr/>
        </p:nvSpPr>
        <p:spPr>
          <a:xfrm>
            <a:off x="8287749" y="1083110"/>
            <a:ext cx="19718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200" dirty="0">
                <a:latin typeface="Cavolini" panose="020B0604020202020204" pitchFamily="34" charset="0"/>
                <a:cs typeface="Cavolini" panose="020B0604020202020204" pitchFamily="34" charset="0"/>
              </a:rPr>
              <a:t>layer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0D1842-11F3-19CB-D91F-E11F026D7477}"/>
              </a:ext>
            </a:extLst>
          </p:cNvPr>
          <p:cNvSpPr txBox="1"/>
          <p:nvPr/>
        </p:nvSpPr>
        <p:spPr>
          <a:xfrm>
            <a:off x="779811" y="1159102"/>
            <a:ext cx="204033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300" dirty="0">
                <a:latin typeface="Cavolini" panose="03000502040302020204" pitchFamily="66" charset="0"/>
                <a:cs typeface="Cavolini" panose="03000502040302020204" pitchFamily="66" charset="0"/>
              </a:rPr>
              <a:t>trailer</a:t>
            </a:r>
            <a:endParaRPr lang="en-US" sz="33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BB0245-EB27-588F-5897-65B6D1FFBD12}"/>
              </a:ext>
            </a:extLst>
          </p:cNvPr>
          <p:cNvSpPr txBox="1"/>
          <p:nvPr/>
        </p:nvSpPr>
        <p:spPr>
          <a:xfrm>
            <a:off x="4581060" y="1353364"/>
            <a:ext cx="2749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200" dirty="0">
                <a:latin typeface="Cavolini" panose="020B0604020202020204" pitchFamily="34" charset="0"/>
                <a:cs typeface="Cavolini" panose="020B0604020202020204" pitchFamily="34" charset="0"/>
              </a:rPr>
              <a:t>pancake</a:t>
            </a:r>
          </a:p>
        </p:txBody>
      </p:sp>
    </p:spTree>
    <p:extLst>
      <p:ext uri="{BB962C8B-B14F-4D97-AF65-F5344CB8AC3E}">
        <p14:creationId xmlns:p14="http://schemas.microsoft.com/office/powerpoint/2010/main" val="3091611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2EF1-5E61-95A7-5E1E-51DD89B4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767" y="184276"/>
            <a:ext cx="5959136" cy="558545"/>
          </a:xfrm>
        </p:spPr>
        <p:txBody>
          <a:bodyPr>
            <a:normAutofit fontScale="90000"/>
          </a:bodyPr>
          <a:lstStyle/>
          <a:p>
            <a:r>
              <a:rPr lang="en-GB"/>
              <a:t>How many sounds?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E2FCF-E44E-3F1F-FD2B-0053BFF8867A}"/>
              </a:ext>
            </a:extLst>
          </p:cNvPr>
          <p:cNvSpPr txBox="1"/>
          <p:nvPr/>
        </p:nvSpPr>
        <p:spPr>
          <a:xfrm>
            <a:off x="2022605" y="2906407"/>
            <a:ext cx="22224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200" dirty="0">
                <a:latin typeface="Cavolini" panose="03000502040302020204" pitchFamily="66" charset="0"/>
                <a:cs typeface="Cavolini" panose="03000502040302020204" pitchFamily="66" charset="0"/>
              </a:rPr>
              <a:t>chain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FA0E8D-257B-8448-7397-9D83923D253C}"/>
              </a:ext>
            </a:extLst>
          </p:cNvPr>
          <p:cNvSpPr txBox="1"/>
          <p:nvPr/>
        </p:nvSpPr>
        <p:spPr>
          <a:xfrm>
            <a:off x="4533600" y="2844225"/>
            <a:ext cx="2468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200" dirty="0">
                <a:latin typeface="Cavolini" panose="03000502040302020204" pitchFamily="66" charset="0"/>
                <a:cs typeface="Cavolini" panose="03000502040302020204" pitchFamily="66" charset="0"/>
              </a:rPr>
              <a:t>player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0B223E-02CB-C117-9CCA-C057DFCFF490}"/>
              </a:ext>
            </a:extLst>
          </p:cNvPr>
          <p:cNvSpPr txBox="1"/>
          <p:nvPr/>
        </p:nvSpPr>
        <p:spPr>
          <a:xfrm>
            <a:off x="7073226" y="2804598"/>
            <a:ext cx="2468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200" dirty="0">
                <a:latin typeface="Cavolini" panose="03000502040302020204" pitchFamily="66" charset="0"/>
                <a:cs typeface="Cavolini" panose="03000502040302020204" pitchFamily="66" charset="0"/>
              </a:rPr>
              <a:t>rainbow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F0E515-543B-1FA7-D754-EE7C87DAAB62}"/>
              </a:ext>
            </a:extLst>
          </p:cNvPr>
          <p:cNvSpPr txBox="1"/>
          <p:nvPr/>
        </p:nvSpPr>
        <p:spPr>
          <a:xfrm>
            <a:off x="4533600" y="2006195"/>
            <a:ext cx="25550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200" dirty="0">
                <a:latin typeface="Cavolini" panose="03000502040302020204" pitchFamily="66" charset="0"/>
                <a:cs typeface="Cavolini" panose="03000502040302020204" pitchFamily="66" charset="0"/>
              </a:rPr>
              <a:t>crane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38ACED-BCA4-3CFF-AFBA-3B1977E789F2}"/>
              </a:ext>
            </a:extLst>
          </p:cNvPr>
          <p:cNvSpPr txBox="1"/>
          <p:nvPr/>
        </p:nvSpPr>
        <p:spPr>
          <a:xfrm>
            <a:off x="231997" y="1949589"/>
            <a:ext cx="15180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200" dirty="0">
                <a:latin typeface="Cavolini" panose="03000502040302020204" pitchFamily="66" charset="0"/>
                <a:cs typeface="Cavolini" panose="03000502040302020204" pitchFamily="66" charset="0"/>
              </a:rPr>
              <a:t>may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9348FD-C310-F047-BA5F-91F86E07DAD0}"/>
              </a:ext>
            </a:extLst>
          </p:cNvPr>
          <p:cNvSpPr txBox="1"/>
          <p:nvPr/>
        </p:nvSpPr>
        <p:spPr>
          <a:xfrm>
            <a:off x="4533600" y="3741132"/>
            <a:ext cx="18706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200" dirty="0">
                <a:latin typeface="Cavolini" panose="03000502040302020204" pitchFamily="66" charset="0"/>
                <a:cs typeface="Cavolini" panose="03000502040302020204" pitchFamily="66" charset="0"/>
              </a:rPr>
              <a:t>plane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0BCC7B-B71A-5588-E258-EC6A3AB0241D}"/>
              </a:ext>
            </a:extLst>
          </p:cNvPr>
          <p:cNvSpPr txBox="1"/>
          <p:nvPr/>
        </p:nvSpPr>
        <p:spPr>
          <a:xfrm>
            <a:off x="7287260" y="3629709"/>
            <a:ext cx="22224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200" dirty="0">
                <a:latin typeface="Cavolini" panose="03000502040302020204" pitchFamily="66" charset="0"/>
                <a:cs typeface="Cavolini" panose="03000502040302020204" pitchFamily="66" charset="0"/>
              </a:rPr>
              <a:t>strain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BF5CAA-84E3-2C28-D310-52D3A5C5386A}"/>
              </a:ext>
            </a:extLst>
          </p:cNvPr>
          <p:cNvSpPr txBox="1"/>
          <p:nvPr/>
        </p:nvSpPr>
        <p:spPr>
          <a:xfrm>
            <a:off x="2244110" y="1949589"/>
            <a:ext cx="21088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200" dirty="0">
                <a:latin typeface="Cavolini" panose="03000502040302020204" pitchFamily="66" charset="0"/>
                <a:cs typeface="Cavolini" panose="03000502040302020204" pitchFamily="66" charset="0"/>
              </a:rPr>
              <a:t>tray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09ADBE-7007-0D48-4755-23A1086EF5C7}"/>
              </a:ext>
            </a:extLst>
          </p:cNvPr>
          <p:cNvSpPr txBox="1"/>
          <p:nvPr/>
        </p:nvSpPr>
        <p:spPr>
          <a:xfrm>
            <a:off x="2196121" y="3810389"/>
            <a:ext cx="2468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200" dirty="0">
                <a:latin typeface="Cavolini" panose="03000502040302020204" pitchFamily="66" charset="0"/>
                <a:cs typeface="Cavolini" panose="03000502040302020204" pitchFamily="66" charset="0"/>
              </a:rPr>
              <a:t>sway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2E997B-B136-7D6A-8CF0-D7F833F0BCC6}"/>
              </a:ext>
            </a:extLst>
          </p:cNvPr>
          <p:cNvSpPr txBox="1"/>
          <p:nvPr/>
        </p:nvSpPr>
        <p:spPr>
          <a:xfrm>
            <a:off x="2147924" y="4776553"/>
            <a:ext cx="19718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200" dirty="0">
                <a:latin typeface="Cavolini" panose="020B0604020202020204" pitchFamily="34" charset="0"/>
                <a:cs typeface="Cavolini" panose="020B0604020202020204" pitchFamily="34" charset="0"/>
              </a:rPr>
              <a:t>layer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0D1842-11F3-19CB-D91F-E11F026D7477}"/>
              </a:ext>
            </a:extLst>
          </p:cNvPr>
          <p:cNvSpPr txBox="1"/>
          <p:nvPr/>
        </p:nvSpPr>
        <p:spPr>
          <a:xfrm>
            <a:off x="7287260" y="1998501"/>
            <a:ext cx="204033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300" dirty="0">
                <a:latin typeface="Cavolini" panose="03000502040302020204" pitchFamily="66" charset="0"/>
                <a:cs typeface="Cavolini" panose="03000502040302020204" pitchFamily="66" charset="0"/>
              </a:rPr>
              <a:t>trailer</a:t>
            </a:r>
            <a:endParaRPr lang="en-US" sz="33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BB0245-EB27-588F-5897-65B6D1FFBD12}"/>
              </a:ext>
            </a:extLst>
          </p:cNvPr>
          <p:cNvSpPr txBox="1"/>
          <p:nvPr/>
        </p:nvSpPr>
        <p:spPr>
          <a:xfrm>
            <a:off x="9619739" y="2008993"/>
            <a:ext cx="2749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3200" dirty="0">
                <a:latin typeface="Cavolini" panose="020B0604020202020204" pitchFamily="34" charset="0"/>
                <a:cs typeface="Cavolini" panose="020B0604020202020204" pitchFamily="34" charset="0"/>
              </a:rPr>
              <a:t>pancake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5B10D1-A5A8-E467-2DCB-C3A94CC19760}"/>
              </a:ext>
            </a:extLst>
          </p:cNvPr>
          <p:cNvSpPr txBox="1"/>
          <p:nvPr/>
        </p:nvSpPr>
        <p:spPr>
          <a:xfrm>
            <a:off x="2590260" y="790039"/>
            <a:ext cx="1416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4800" dirty="0">
                <a:latin typeface="Cavolini" panose="020B0604020202020204" pitchFamily="34" charset="0"/>
                <a:cs typeface="Cavolini" panose="020B060402020202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987E7-4A3E-3334-F81A-C4A0BB9F6718}"/>
              </a:ext>
            </a:extLst>
          </p:cNvPr>
          <p:cNvSpPr txBox="1"/>
          <p:nvPr/>
        </p:nvSpPr>
        <p:spPr>
          <a:xfrm>
            <a:off x="5227060" y="796781"/>
            <a:ext cx="1416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4800" dirty="0">
                <a:latin typeface="Cavolini" panose="020B0604020202020204" pitchFamily="34" charset="0"/>
                <a:cs typeface="Cavolini" panose="020B0604020202020204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3ABE80-91EB-544F-68DE-401A1A7C97F5}"/>
              </a:ext>
            </a:extLst>
          </p:cNvPr>
          <p:cNvSpPr txBox="1"/>
          <p:nvPr/>
        </p:nvSpPr>
        <p:spPr>
          <a:xfrm>
            <a:off x="7731019" y="806753"/>
            <a:ext cx="1416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4800" dirty="0">
                <a:latin typeface="Cavolini" panose="020B0604020202020204" pitchFamily="34" charset="0"/>
                <a:cs typeface="Cavolini" panose="020B0604020202020204" pitchFamily="34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90830B-C461-65B4-E996-A34944443382}"/>
              </a:ext>
            </a:extLst>
          </p:cNvPr>
          <p:cNvSpPr txBox="1"/>
          <p:nvPr/>
        </p:nvSpPr>
        <p:spPr>
          <a:xfrm>
            <a:off x="10500660" y="799545"/>
            <a:ext cx="1416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4800" dirty="0">
                <a:latin typeface="Cavolini" panose="020B0604020202020204" pitchFamily="34" charset="0"/>
                <a:cs typeface="Cavolini" panose="020B0604020202020204" pitchFamily="34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0C8DC2-6711-47C9-B179-0875F1A370F7}"/>
              </a:ext>
            </a:extLst>
          </p:cNvPr>
          <p:cNvSpPr txBox="1"/>
          <p:nvPr/>
        </p:nvSpPr>
        <p:spPr>
          <a:xfrm>
            <a:off x="630006" y="876059"/>
            <a:ext cx="1416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indent="0">
              <a:buNone/>
            </a:pPr>
            <a:r>
              <a:rPr lang="en-GB" sz="4800" dirty="0">
                <a:latin typeface="Cavolini" panose="020B0604020202020204" pitchFamily="34" charset="0"/>
                <a:cs typeface="Cavolini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0013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DFBA-6460-DFC3-03DC-2A5653550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713816"/>
            <a:ext cx="10353762" cy="970450"/>
          </a:xfrm>
        </p:spPr>
        <p:txBody>
          <a:bodyPr>
            <a:noAutofit/>
          </a:bodyPr>
          <a:lstStyle/>
          <a:p>
            <a:r>
              <a:rPr lang="en-GB" sz="9600" dirty="0">
                <a:latin typeface="Berlin Sans FB" panose="020E0602020502020306" pitchFamily="34" charset="77"/>
              </a:rPr>
              <a:t>Popcorn Pop</a:t>
            </a:r>
            <a:endParaRPr lang="en-US" sz="9600" dirty="0">
              <a:latin typeface="Berlin Sans FB" panose="020E0602020502020306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78240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DFBA-6460-DFC3-03DC-2A5653550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713816"/>
            <a:ext cx="10353762" cy="970450"/>
          </a:xfrm>
        </p:spPr>
        <p:txBody>
          <a:bodyPr>
            <a:noAutofit/>
          </a:bodyPr>
          <a:lstStyle/>
          <a:p>
            <a:r>
              <a:rPr lang="en-GB" sz="9600" dirty="0">
                <a:latin typeface="Berlin Sans FB" panose="020E0602020502020306" pitchFamily="34" charset="77"/>
              </a:rPr>
              <a:t>Phoneme Spotter</a:t>
            </a:r>
            <a:endParaRPr lang="en-US" sz="9600" dirty="0">
              <a:latin typeface="Berlin Sans FB" panose="020E0602020502020306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2152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0480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GB" sz="8800" dirty="0">
                <a:latin typeface="Berlin Sans FB" panose="020E0602020502020306" pitchFamily="34" charset="0"/>
              </a:rPr>
              <a:t>The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969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The screening is made up of 40 words.</a:t>
            </a:r>
          </a:p>
          <a:p>
            <a:pPr>
              <a:lnSpc>
                <a:spcPct val="150000"/>
              </a:lnSpc>
            </a:pPr>
            <a:r>
              <a:rPr lang="en-GB" dirty="0"/>
              <a:t>20 pseudo/nonsense words and 20 real words.</a:t>
            </a:r>
          </a:p>
          <a:p>
            <a:pPr>
              <a:lnSpc>
                <a:spcPct val="150000"/>
              </a:lnSpc>
            </a:pPr>
            <a:r>
              <a:rPr lang="en-GB" dirty="0"/>
              <a:t>Last year the pass mark was 32.</a:t>
            </a:r>
          </a:p>
          <a:p>
            <a:pPr>
              <a:lnSpc>
                <a:spcPct val="150000"/>
              </a:lnSpc>
            </a:pPr>
            <a:r>
              <a:rPr lang="en-GB" dirty="0"/>
              <a:t>We administer the test in June and results will be given out at the end of the year with the school report.</a:t>
            </a:r>
          </a:p>
          <a:p>
            <a:pPr>
              <a:lnSpc>
                <a:spcPct val="150000"/>
              </a:lnSpc>
            </a:pPr>
            <a:r>
              <a:rPr lang="en-GB" dirty="0"/>
              <a:t>Children who don't achieve the required score at the end of Year 1 will take the screening again at the end of Year 2.</a:t>
            </a:r>
          </a:p>
          <a:p>
            <a:pPr>
              <a:lnSpc>
                <a:spcPct val="150000"/>
              </a:lnSpc>
            </a:pPr>
            <a:r>
              <a:rPr lang="en-GB" dirty="0"/>
              <a:t>In Year 1, the assessment is ongoing daily and we use home practice to recap the sounds we are learning in class.</a:t>
            </a:r>
          </a:p>
        </p:txBody>
      </p:sp>
    </p:spTree>
    <p:extLst>
      <p:ext uri="{BB962C8B-B14F-4D97-AF65-F5344CB8AC3E}">
        <p14:creationId xmlns:p14="http://schemas.microsoft.com/office/powerpoint/2010/main" val="867136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465</TotalTime>
  <Words>425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Berlin Sans FB</vt:lpstr>
      <vt:lpstr>Calisto MT</vt:lpstr>
      <vt:lpstr>Cavolini</vt:lpstr>
      <vt:lpstr>Wingdings 2</vt:lpstr>
      <vt:lpstr>Slate</vt:lpstr>
      <vt:lpstr>Phonics information evening </vt:lpstr>
      <vt:lpstr>How we teach phonics</vt:lpstr>
      <vt:lpstr>Key skills in phonics</vt:lpstr>
      <vt:lpstr>7 ai spellings – 1 sound</vt:lpstr>
      <vt:lpstr>How many sounds? </vt:lpstr>
      <vt:lpstr>How many sounds?</vt:lpstr>
      <vt:lpstr>Popcorn Pop</vt:lpstr>
      <vt:lpstr>Phoneme Spotter</vt:lpstr>
      <vt:lpstr>The Screening</vt:lpstr>
      <vt:lpstr>PowerPoint Presentation</vt:lpstr>
      <vt:lpstr>PowerPoint Presentation</vt:lpstr>
      <vt:lpstr>What can I do?</vt:lpstr>
      <vt:lpstr>Phonics information evening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and spelling</dc:title>
  <dc:creator>J Campbell</dc:creator>
  <cp:lastModifiedBy>J Corbett</cp:lastModifiedBy>
  <cp:revision>37</cp:revision>
  <dcterms:created xsi:type="dcterms:W3CDTF">2016-11-08T13:58:25Z</dcterms:created>
  <dcterms:modified xsi:type="dcterms:W3CDTF">2024-02-06T13:07:24Z</dcterms:modified>
</cp:coreProperties>
</file>