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73" r:id="rId6"/>
    <p:sldId id="271" r:id="rId7"/>
    <p:sldId id="262" r:id="rId8"/>
    <p:sldId id="268" r:id="rId9"/>
    <p:sldId id="289" r:id="rId10"/>
    <p:sldId id="269" r:id="rId11"/>
    <p:sldId id="265" r:id="rId12"/>
    <p:sldId id="26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9" autoAdjust="0"/>
    <p:restoredTop sz="86470" autoAdjust="0"/>
  </p:normalViewPr>
  <p:slideViewPr>
    <p:cSldViewPr>
      <p:cViewPr varScale="1">
        <p:scale>
          <a:sx n="98" d="100"/>
          <a:sy n="98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500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ongton-st-oswalds.lancs.sch.uk/page/safeguarding/12278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448272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sz="8800" dirty="0">
                <a:latin typeface="Ink Free" panose="03080402000500000000" pitchFamily="66" charset="0"/>
              </a:rPr>
              <a:t>Welcome to Year 1</a:t>
            </a:r>
            <a:endParaRPr lang="en-US" sz="88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308"/>
            <a:ext cx="6440760" cy="2545060"/>
          </a:xfrm>
        </p:spPr>
        <p:txBody>
          <a:bodyPr>
            <a:noAutofit/>
          </a:bodyPr>
          <a:lstStyle/>
          <a:p>
            <a:endParaRPr lang="en-GB" sz="4800" b="1" dirty="0"/>
          </a:p>
          <a:p>
            <a:r>
              <a:rPr lang="en-GB" sz="9600" b="1" dirty="0">
                <a:solidFill>
                  <a:schemeClr val="tx1"/>
                </a:solidFill>
                <a:latin typeface="Ink Free" panose="03080402000500000000" pitchFamily="66" charset="0"/>
              </a:rPr>
              <a:t>2023/24</a:t>
            </a:r>
            <a:endParaRPr lang="en-US" sz="9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2" descr="http://img.docstoccdn.com/thumb/orig/618501.png">
            <a:extLst>
              <a:ext uri="{FF2B5EF4-FFF2-40B4-BE49-F238E27FC236}">
                <a16:creationId xmlns:a16="http://schemas.microsoft.com/office/drawing/2014/main" id="{2EF77F04-D787-434E-8757-87435076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" y="116632"/>
            <a:ext cx="90819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" y="0"/>
            <a:ext cx="2954760" cy="3836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476672"/>
            <a:ext cx="8229600" cy="1143000"/>
          </a:xfrm>
        </p:spPr>
        <p:txBody>
          <a:bodyPr/>
          <a:lstStyle/>
          <a:p>
            <a:pPr algn="r"/>
            <a:r>
              <a:rPr lang="en-GB" b="1" dirty="0">
                <a:latin typeface="Ink Free" panose="03080402000500000000" pitchFamily="66" charset="0"/>
              </a:rPr>
              <a:t>Safeguarding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933456" cy="504056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Ink Free" panose="03080402000500000000" pitchFamily="66" charset="0"/>
              </a:rPr>
              <a:t>Children who attend the Breakfast Club are brought to class by a staff member.</a:t>
            </a:r>
          </a:p>
          <a:p>
            <a:endParaRPr lang="en-GB" dirty="0">
              <a:latin typeface="Ink Free" panose="03080402000500000000" pitchFamily="66" charset="0"/>
            </a:endParaRPr>
          </a:p>
          <a:p>
            <a:r>
              <a:rPr lang="en-GB" dirty="0">
                <a:latin typeface="Ink Free" panose="03080402000500000000" pitchFamily="66" charset="0"/>
              </a:rPr>
              <a:t>Children are picked up from the playground by a person named on the blue end of day form.</a:t>
            </a:r>
          </a:p>
          <a:p>
            <a:pPr marL="0" indent="0">
              <a:buNone/>
            </a:pPr>
            <a:r>
              <a:rPr lang="en-GB" dirty="0">
                <a:latin typeface="Ink Free" panose="03080402000500000000" pitchFamily="66" charset="0"/>
              </a:rPr>
              <a:t>		</a:t>
            </a:r>
          </a:p>
          <a:p>
            <a:r>
              <a:rPr lang="en-GB" dirty="0">
                <a:latin typeface="Ink Free" panose="03080402000500000000" pitchFamily="66" charset="0"/>
              </a:rPr>
              <a:t>Children who go to The Play Stop are picked up from the playground by a member of The Play Stop team.</a:t>
            </a:r>
          </a:p>
          <a:p>
            <a:pPr algn="r"/>
            <a:endParaRPr lang="en-GB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Behaviour Expectations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Pupils are expected to follow the class rules at all times and the Golden Rules of the school.</a:t>
            </a: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Rewards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House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Stickers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Star of the Week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Table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sz="2800" dirty="0">
                <a:latin typeface="Ink Free" panose="03080402000500000000" pitchFamily="66" charset="0"/>
              </a:rPr>
              <a:t>Triple gold!</a:t>
            </a:r>
          </a:p>
          <a:p>
            <a:pPr marL="914400" lvl="2" indent="0">
              <a:buNone/>
            </a:pPr>
            <a:endParaRPr lang="en-GB" sz="2800" dirty="0">
              <a:latin typeface="Ink Free" panose="03080402000500000000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 descr="#Lentspiration for March 23 –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0882"/>
            <a:ext cx="4248472" cy="1547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409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Please check the website regularly.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If you have an issue or concern don’t hesitate to make an appointment via Mrs Rothwell in the school office.</a:t>
            </a:r>
          </a:p>
          <a:p>
            <a:pPr algn="ctr"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en-GB" dirty="0">
                <a:latin typeface="Ink Free" panose="03080402000500000000" pitchFamily="66" charset="0"/>
              </a:rPr>
              <a:t>Thank you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Ink Free" panose="03080402000500000000" pitchFamily="66" charset="0"/>
              </a:rPr>
              <a:t>And Finally... </a:t>
            </a:r>
            <a:endParaRPr lang="en-US" sz="4400" dirty="0">
              <a:latin typeface="Ink Free" panose="03080402000500000000" pitchFamily="66" charset="0"/>
            </a:endParaRPr>
          </a:p>
        </p:txBody>
      </p:sp>
      <p:pic>
        <p:nvPicPr>
          <p:cNvPr id="2" name="Picture 1" descr="Telephone Classic Red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8986"/>
            <a:ext cx="1870183" cy="1741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ed pencil for education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29"/>
            <a:ext cx="921137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3369455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Ink Free" panose="03080402000500000000" pitchFamily="66" charset="0"/>
              </a:rPr>
              <a:t>The Team</a:t>
            </a:r>
            <a:endParaRPr lang="en-US" sz="9600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9160"/>
            <a:ext cx="9396536" cy="18722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Corbett    Miss Fisher </a:t>
            </a:r>
          </a:p>
          <a:p>
            <a:pPr algn="ctr">
              <a:buNone/>
            </a:pPr>
            <a:r>
              <a:rPr lang="en-GB" sz="4400" dirty="0">
                <a:latin typeface="Ink Free" panose="03080402000500000000" pitchFamily="66" charset="0"/>
              </a:rPr>
              <a:t>Mrs Anderson   Mrs </a:t>
            </a:r>
            <a:r>
              <a:rPr lang="en-GB" sz="4400" dirty="0" err="1">
                <a:latin typeface="Ink Free" panose="03080402000500000000" pitchFamily="66" charset="0"/>
              </a:rPr>
              <a:t>Tiley</a:t>
            </a:r>
            <a:endParaRPr lang="en-GB" sz="44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27" y="-7218"/>
            <a:ext cx="7885196" cy="59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latin typeface="Ink Free" panose="03080402000500000000" pitchFamily="66" charset="0"/>
              </a:rPr>
              <a:t>Vision for the year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78851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latin typeface="Ink Free" panose="03080402000500000000" pitchFamily="66" charset="0"/>
              </a:rPr>
              <a:t>For everyone to:</a:t>
            </a:r>
          </a:p>
          <a:p>
            <a:pPr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enjoy their learning.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achieve the very best that they can.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become even more independent and confident learners.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95"/>
            <a:ext cx="3041543" cy="3948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37361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Ink Free" panose="03080402000500000000" pitchFamily="66" charset="0"/>
              </a:rPr>
              <a:t>                 </a:t>
            </a:r>
            <a:r>
              <a:rPr lang="en-GB" sz="2800" b="1" dirty="0">
                <a:latin typeface="Ink Free" panose="03080402000500000000" pitchFamily="66" charset="0"/>
              </a:rPr>
              <a:t>Knowledge and skills are taught through 			    the subjects;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                    RE taught twice a week.</a:t>
            </a:r>
          </a:p>
          <a:p>
            <a:pPr marL="0" indent="0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GB" sz="2200" dirty="0">
                <a:latin typeface="Ink Free" panose="03080402000500000000" pitchFamily="66" charset="0"/>
              </a:rPr>
              <a:t>Daily Phonics, English, Maths, and Continuous Provision (Independent Learning).</a:t>
            </a:r>
          </a:p>
          <a:p>
            <a:pPr marL="0" indent="0">
              <a:buNone/>
            </a:pPr>
            <a:endParaRPr lang="en-GB" sz="2200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P.S.H.E, Computing, Science, History, Geography, Art taught weekly.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                             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		       Forest School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		</a:t>
            </a:r>
          </a:p>
          <a:p>
            <a:pPr marL="0" indent="0">
              <a:buNone/>
            </a:pPr>
            <a:r>
              <a:rPr lang="en-GB" sz="2200" dirty="0">
                <a:latin typeface="Ink Free" panose="03080402000500000000" pitchFamily="66" charset="0"/>
              </a:rPr>
              <a:t>PE (fundamental skills, gymnastics, dance and games) on Wednesday</a:t>
            </a:r>
            <a:r>
              <a:rPr lang="en-GB" sz="2800" dirty="0">
                <a:latin typeface="Ink Free" panose="03080402000500000000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  <a:latin typeface="Ink Free" panose="03080402000500000000" pitchFamily="66" charset="0"/>
              </a:rPr>
              <a:t>SEESAW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E6DE3-FF50-404B-9A50-23BA6E5FA607}"/>
              </a:ext>
            </a:extLst>
          </p:cNvPr>
          <p:cNvSpPr txBox="1"/>
          <p:nvPr/>
        </p:nvSpPr>
        <p:spPr>
          <a:xfrm>
            <a:off x="2322950" y="239022"/>
            <a:ext cx="7380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Ink Free" panose="03080402000500000000" pitchFamily="66" charset="0"/>
              </a:rPr>
              <a:t>The Curriculum and Timetable</a:t>
            </a:r>
            <a:endParaRPr lang="en-GB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FB10-E111-4AEB-9FC9-9E1C97D5D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Year 1 Phonic Screen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39098-02FC-497A-9142-40009FC6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360000"/>
            <a:ext cx="8204448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Ink Free" panose="03080402000500000000" pitchFamily="66" charset="0"/>
              </a:rPr>
              <a:t>T</a:t>
            </a:r>
            <a:r>
              <a:rPr lang="en-GB" sz="2800" b="0" i="0" dirty="0">
                <a:solidFill>
                  <a:schemeClr val="tx1"/>
                </a:solidFill>
                <a:effectLst/>
                <a:latin typeface="Ink Free" panose="03080402000500000000" pitchFamily="66" charset="0"/>
              </a:rPr>
              <a:t>his is a 40-word check and it assesses phonics skills and knowledge learned through Reception and Year 1.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chemeClr val="tx1"/>
                </a:solidFill>
                <a:effectLst/>
                <a:latin typeface="Ink Free" panose="03080402000500000000" pitchFamily="66" charset="0"/>
              </a:rPr>
              <a:t>Your child will read up to four words per page for their teacher and they will probably do the check in one sitting of about 5–10 minutes.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Ink Free" panose="03080402000500000000" pitchFamily="66" charset="0"/>
              </a:rPr>
              <a:t>The check takes place in June and you will receive the result with the end of year report.</a:t>
            </a:r>
          </a:p>
        </p:txBody>
      </p:sp>
      <p:pic>
        <p:nvPicPr>
          <p:cNvPr id="4" name="Picture 2" descr="http://img.docstoccdn.com/thumb/orig/618501.png">
            <a:extLst>
              <a:ext uri="{FF2B5EF4-FFF2-40B4-BE49-F238E27FC236}">
                <a16:creationId xmlns:a16="http://schemas.microsoft.com/office/drawing/2014/main" id="{4BC23CA5-D059-412C-BEA1-3E9CCC26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" y="116632"/>
            <a:ext cx="23033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4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E989-CE6F-416A-92DD-09793571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Forest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B793-59BB-4EE8-B211-9E00BF1B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>
            <a:normAutofit fontScale="92500" lnSpcReduction="10000"/>
          </a:bodyPr>
          <a:lstStyle/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</a:rPr>
              <a:t>The children will be in Year 1/2 groups of 16 or 17 children for 2 hours per week.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Forest School sessions go ahead whatever the weather!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Sessions include developing skills such as teamwork, risk-taking, communication, problem-solving, creativity, independence and resilience.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The children will learn about fires, knots, play, shelters, flora, fauna, art, tools, climbing trees and foraging.</a:t>
            </a:r>
          </a:p>
          <a:p>
            <a:r>
              <a:rPr lang="en-GB" sz="2800" dirty="0">
                <a:latin typeface="Ink Free" panose="03080402000500000000" pitchFamily="66" charset="0"/>
              </a:rPr>
              <a:t>The approach is holistic and provides many opportunities for child-initiated learning.</a:t>
            </a:r>
          </a:p>
          <a:p>
            <a:endParaRPr lang="en-GB" sz="28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481D3-9547-4136-83A7-E6E76CBBD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921" y="290300"/>
            <a:ext cx="1738536" cy="13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Ink Free" panose="03080402000500000000" pitchFamily="66" charset="0"/>
              </a:rPr>
              <a:t>Routines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5832648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Ink Free" panose="03080402000500000000" pitchFamily="66" charset="0"/>
              </a:rPr>
              <a:t>Home practice will be posted as a blog on the website every Friday and will include;</a:t>
            </a: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</a:rPr>
              <a:t>Reading </a:t>
            </a:r>
            <a:r>
              <a:rPr lang="en-GB" sz="2400" b="1" dirty="0">
                <a:latin typeface="Ink Free" panose="03080402000500000000" pitchFamily="66" charset="0"/>
              </a:rPr>
              <a:t>(10 minutes every night!)</a:t>
            </a:r>
          </a:p>
          <a:p>
            <a:pPr algn="ctr"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Counting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Maths challenges - 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Ink Free" panose="03080402000500000000" pitchFamily="66" charset="0"/>
              </a:rPr>
              <a:t>Phonics -</a:t>
            </a:r>
            <a:r>
              <a:rPr lang="en-GB" sz="2400" dirty="0" err="1">
                <a:latin typeface="Ink Free" panose="03080402000500000000" pitchFamily="66" charset="0"/>
              </a:rPr>
              <a:t>Sumdog</a:t>
            </a:r>
            <a:endParaRPr lang="en-GB" sz="2400" dirty="0">
              <a:latin typeface="Ink Free" panose="03080402000500000000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Tricky words</a:t>
            </a:r>
          </a:p>
          <a:p>
            <a:pPr algn="ctr"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Our Learning links on the year 1 page are a safe way for your children to independently use the internet for learning purposes.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35C4-1849-427B-8DB7-3E09E4CD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45" y="1"/>
            <a:ext cx="1109753" cy="14407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0" y="0"/>
            <a:ext cx="6733068" cy="50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Ink Free" panose="03080402000500000000" pitchFamily="66" charset="0"/>
              </a:rPr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3" y="1166018"/>
            <a:ext cx="7953897" cy="52873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>
              <a:latin typeface="Ink Free" panose="03080402000500000000" pitchFamily="66" charset="0"/>
            </a:endParaRPr>
          </a:p>
          <a:p>
            <a:pPr>
              <a:buNone/>
            </a:pPr>
            <a:r>
              <a:rPr lang="en-GB" sz="2400" dirty="0">
                <a:latin typeface="Ink Free" panose="03080402000500000000" pitchFamily="66" charset="0"/>
              </a:rPr>
              <a:t>  </a:t>
            </a:r>
            <a:r>
              <a:rPr lang="en-GB" b="1" dirty="0">
                <a:latin typeface="Ink Free" panose="03080402000500000000" pitchFamily="66" charset="0"/>
              </a:rPr>
              <a:t>Reading books with be changed</a:t>
            </a:r>
          </a:p>
          <a:p>
            <a:pPr>
              <a:buNone/>
            </a:pPr>
            <a:r>
              <a:rPr lang="en-GB" b="1" dirty="0">
                <a:latin typeface="Ink Free" panose="03080402000500000000" pitchFamily="66" charset="0"/>
              </a:rPr>
              <a:t>on a Friday. Please sign the diary.	</a:t>
            </a: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None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P.E. kits stay in school for the half term.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>
                <a:latin typeface="Ink Free" panose="03080402000500000000" pitchFamily="66" charset="0"/>
              </a:rPr>
              <a:t>If possible</a:t>
            </a:r>
            <a:r>
              <a:rPr lang="en-GB" sz="2400" dirty="0">
                <a:latin typeface="Ink Free" panose="03080402000500000000" pitchFamily="66" charset="0"/>
              </a:rPr>
              <a:t>, please have trainers and pumps in PE bags.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Please provide a named pair of wellies which will stay in school.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Children to bring a water bottle every day.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latin typeface="Ink Free" panose="03080402000500000000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Ink Free" panose="03080402000500000000" pitchFamily="66" charset="0"/>
              </a:rPr>
              <a:t>A snack is available every day.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48" y="624760"/>
            <a:ext cx="7694104" cy="1103706"/>
          </a:xfrm>
        </p:spPr>
        <p:txBody>
          <a:bodyPr>
            <a:normAutofit/>
          </a:bodyPr>
          <a:lstStyle/>
          <a:p>
            <a:r>
              <a:rPr lang="en-GB" b="1" dirty="0">
                <a:latin typeface="Ink Free" panose="03080402000500000000" pitchFamily="66" charset="0"/>
              </a:rPr>
              <a:t>Safeguarding - 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78" y="1888699"/>
            <a:ext cx="8974044" cy="4273636"/>
          </a:xfrm>
        </p:spPr>
        <p:txBody>
          <a:bodyPr>
            <a:noAutofit/>
          </a:bodyPr>
          <a:lstStyle/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Our Online safety curriculum is taught throughout the year alongside our PSHE Curriculum.</a:t>
            </a: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 We teach the children safe online behaviours in these areas.</a:t>
            </a:r>
          </a:p>
          <a:p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25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350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We also teach the children how to behave when online.This includes when gaming or when engaging in social media (most platforms are not suitable for primary aged children).</a:t>
            </a:r>
          </a:p>
          <a:p>
            <a:endParaRPr lang="en-GB" sz="45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School and home have a joint responsibility to safeguard your children against all online harm. </a:t>
            </a:r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  <a:hlinkClick r:id="rId2"/>
              </a:rPr>
              <a:t>See our parental controls guidance on our Safeguarding page.</a:t>
            </a:r>
            <a:endParaRPr lang="en-GB" sz="135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GB" sz="9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Our online safety updates</a:t>
            </a:r>
            <a:r>
              <a:rPr lang="en-GB" sz="1350" b="1" dirty="0">
                <a:solidFill>
                  <a:schemeClr val="accent3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GB" sz="1350" b="1" dirty="0">
                <a:solidFill>
                  <a:schemeClr val="tx1"/>
                </a:solidFill>
                <a:latin typeface="Ink Free" panose="03080402000500000000" pitchFamily="66" charset="0"/>
              </a:rPr>
              <a:t>and guides will keep you updated on how you can keep your home a safe space when it comes to letting your children access the internet.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825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612F7-CFC7-1129-09D6-7D1DCC9B3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57" y="2638240"/>
            <a:ext cx="4901085" cy="14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5985</TotalTime>
  <Words>661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Candy Round BTN</vt:lpstr>
      <vt:lpstr>Comic Sans MS</vt:lpstr>
      <vt:lpstr>Courier New</vt:lpstr>
      <vt:lpstr>Ink Free</vt:lpstr>
      <vt:lpstr>Office Theme</vt:lpstr>
      <vt:lpstr> Welcome to Year 1</vt:lpstr>
      <vt:lpstr>The Team</vt:lpstr>
      <vt:lpstr>Vision for the year</vt:lpstr>
      <vt:lpstr>PowerPoint Presentation</vt:lpstr>
      <vt:lpstr>Year 1 Phonic Screen</vt:lpstr>
      <vt:lpstr>Forest School</vt:lpstr>
      <vt:lpstr>Routines</vt:lpstr>
      <vt:lpstr>Routines</vt:lpstr>
      <vt:lpstr>Safeguarding - Online Safety</vt:lpstr>
      <vt:lpstr>Safeguarding</vt:lpstr>
      <vt:lpstr>Behaviour Expectations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J Corbett</cp:lastModifiedBy>
  <cp:revision>60</cp:revision>
  <cp:lastPrinted>2023-09-20T08:46:33Z</cp:lastPrinted>
  <dcterms:created xsi:type="dcterms:W3CDTF">2012-09-16T17:31:14Z</dcterms:created>
  <dcterms:modified xsi:type="dcterms:W3CDTF">2023-09-22T14:59:04Z</dcterms:modified>
</cp:coreProperties>
</file>