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87" r:id="rId3"/>
    <p:sldId id="289" r:id="rId4"/>
    <p:sldId id="262" r:id="rId5"/>
    <p:sldId id="263" r:id="rId6"/>
    <p:sldId id="266" r:id="rId7"/>
    <p:sldId id="267" r:id="rId8"/>
    <p:sldId id="284" r:id="rId9"/>
    <p:sldId id="269" r:id="rId10"/>
    <p:sldId id="274" r:id="rId11"/>
    <p:sldId id="286" r:id="rId12"/>
    <p:sldId id="277" r:id="rId13"/>
    <p:sldId id="278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50346-5A73-4BB0-BAFD-C10BB2308499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9501-1433-4B43-A2A2-17496BD0F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908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69501-1433-4B43-A2A2-17496BD0F4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38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2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80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43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7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00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00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85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67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70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3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86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3E54-73C5-475B-B8EB-FD42EB826B47}" type="datetimeFigureOut">
              <a:rPr lang="en-GB" smtClean="0"/>
              <a:t>13/09/2023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2926E-04C0-4D1F-80BF-2F8F5B30F7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82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longton-st-oswalds.lancs.sch.uk/page/safeguarding/122783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4297" y="958661"/>
            <a:ext cx="5820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Comic Sans MS" panose="030F0702030302020204" pitchFamily="66" charset="0"/>
              </a:rPr>
              <a:t>Year 5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0CF27-0117-35CE-E1E7-CA8499C3B6E8}"/>
              </a:ext>
            </a:extLst>
          </p:cNvPr>
          <p:cNvSpPr txBox="1"/>
          <p:nvPr/>
        </p:nvSpPr>
        <p:spPr>
          <a:xfrm>
            <a:off x="5255797" y="404664"/>
            <a:ext cx="2722454" cy="221599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 Team: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Miss Smith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Mrs Dexter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Amazing children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39843-7A19-4C0F-BF90-95BF889CD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64"/>
          <a:stretch/>
        </p:blipFill>
        <p:spPr>
          <a:xfrm>
            <a:off x="0" y="2738027"/>
            <a:ext cx="8975619" cy="408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7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404664"/>
            <a:ext cx="8640960" cy="604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GB" sz="3200" u="sng" dirty="0">
                <a:solidFill>
                  <a:prstClr val="black"/>
                </a:solidFill>
                <a:latin typeface="Comic Sans MS" pitchFamily="66" charset="0"/>
              </a:rPr>
              <a:t>Safeguarding Routines</a:t>
            </a:r>
          </a:p>
          <a:p>
            <a:pPr lvl="0">
              <a:spcAft>
                <a:spcPts val="1200"/>
              </a:spcAft>
            </a:pPr>
            <a:endParaRPr lang="en-GB" sz="2400" dirty="0">
              <a:solidFill>
                <a:prstClr val="black"/>
              </a:solidFill>
              <a:latin typeface="Comic Sans MS" pitchFamily="66" charset="0"/>
            </a:endParaRPr>
          </a:p>
          <a:p>
            <a:pPr lvl="0">
              <a:spcAft>
                <a:spcPts val="1200"/>
              </a:spcAft>
            </a:pPr>
            <a:r>
              <a:rPr lang="en-GB" sz="2400" b="1" dirty="0">
                <a:solidFill>
                  <a:prstClr val="black"/>
                </a:solidFill>
                <a:latin typeface="Comic Sans MS" pitchFamily="66" charset="0"/>
              </a:rPr>
              <a:t>End of day</a:t>
            </a:r>
          </a:p>
          <a:p>
            <a:pPr marL="342900" lvl="0" indent="-342900">
              <a:lnSpc>
                <a:spcPct val="15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Comic Sans MS" pitchFamily="66" charset="0"/>
              </a:rPr>
              <a:t>End of day form. </a:t>
            </a:r>
          </a:p>
          <a:p>
            <a:pPr marL="457200" lvl="0" indent="-457200">
              <a:lnSpc>
                <a:spcPct val="15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Comic Sans MS" pitchFamily="66" charset="0"/>
              </a:rPr>
              <a:t>If there is an emergency or a problem please ring school as soon as possible and then we are aware of it and will keep your child until you arrive, we will keep your child in class.</a:t>
            </a:r>
          </a:p>
          <a:p>
            <a:pPr marL="457200" lvl="0" indent="-457200">
              <a:lnSpc>
                <a:spcPct val="15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Comic Sans MS" pitchFamily="66" charset="0"/>
              </a:rPr>
              <a:t>All children are told to come back to class if you are not there at the end of the day.</a:t>
            </a:r>
          </a:p>
          <a:p>
            <a:pPr marL="457200" lvl="0" indent="-457200">
              <a:lnSpc>
                <a:spcPct val="15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Comic Sans MS" pitchFamily="66" charset="0"/>
              </a:rPr>
              <a:t>No children should be told to wait in the car park. </a:t>
            </a:r>
          </a:p>
          <a:p>
            <a:pPr marL="457200" lvl="0" indent="-457200">
              <a:lnSpc>
                <a:spcPct val="15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Comic Sans MS" pitchFamily="66" charset="0"/>
              </a:rPr>
              <a:t>Children should always be collected off the playground.</a:t>
            </a:r>
            <a:endParaRPr lang="en-GB" sz="2000" dirty="0"/>
          </a:p>
        </p:txBody>
      </p:sp>
      <p:pic>
        <p:nvPicPr>
          <p:cNvPr id="8" name="Picture 2" descr="http://support.prometheanplanet.com/upload/img_400/HomeTime__Promethean_Plane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216" y="1052736"/>
            <a:ext cx="2008252" cy="1340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8302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7" y="0"/>
            <a:ext cx="8566471" cy="780965"/>
          </a:xfrm>
        </p:spPr>
        <p:txBody>
          <a:bodyPr>
            <a:normAutofit/>
          </a:bodyPr>
          <a:lstStyle/>
          <a:p>
            <a:r>
              <a:rPr lang="en-GB" sz="3200" u="sng" dirty="0">
                <a:latin typeface="Comic Sans MS" panose="030F0702030302020204" pitchFamily="66" charset="0"/>
              </a:rPr>
              <a:t>Online Safety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" y="1599380"/>
            <a:ext cx="5595330" cy="3950595"/>
          </a:xfrm>
        </p:spPr>
        <p:txBody>
          <a:bodyPr>
            <a:noAutofit/>
          </a:bodyPr>
          <a:lstStyle/>
          <a:p>
            <a:pPr marL="285750" indent="-285750" algn="l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Taught throughout the year alongside our PSHE Curriculum.</a:t>
            </a:r>
          </a:p>
          <a:p>
            <a:pPr marL="285750" indent="-285750" algn="l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 algn="l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We follow the SMART online safety rules.</a:t>
            </a:r>
          </a:p>
          <a:p>
            <a:pPr marL="285750" indent="-285750" algn="l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 algn="l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Guides will be added to the Weekly Blog regularly.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D2E0E9-6975-7442-9EF7-76B761C76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392038"/>
            <a:ext cx="2864477" cy="4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51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718" y="276001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Behaviour expectations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http://www.craylands.kent.sch.uk/UserFiles/image/golden%20ru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043404"/>
            <a:ext cx="2393791" cy="376018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979712" y="1525703"/>
            <a:ext cx="7131719" cy="4311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lnSpc>
                <a:spcPct val="20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Comic Sans MS" panose="030F0702030302020204" pitchFamily="66" charset="0"/>
              </a:rPr>
              <a:t>Traffic lights – gold, double gold, triple gold.</a:t>
            </a:r>
          </a:p>
          <a:p>
            <a:pPr marL="1257300" lvl="2" indent="-342900">
              <a:lnSpc>
                <a:spcPct val="20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Comic Sans MS" panose="030F0702030302020204" pitchFamily="66" charset="0"/>
              </a:rPr>
              <a:t>House points.</a:t>
            </a:r>
          </a:p>
          <a:p>
            <a:pPr marL="1257300" lvl="2" indent="-342900">
              <a:lnSpc>
                <a:spcPct val="20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Comic Sans MS" panose="030F0702030302020204" pitchFamily="66" charset="0"/>
              </a:rPr>
              <a:t>Table points.</a:t>
            </a:r>
          </a:p>
          <a:p>
            <a:pPr marL="1257300" lvl="2" indent="-342900">
              <a:lnSpc>
                <a:spcPct val="20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Comic Sans MS" panose="030F0702030302020204" pitchFamily="66" charset="0"/>
              </a:rPr>
              <a:t>Stickers.</a:t>
            </a:r>
          </a:p>
          <a:p>
            <a:pPr marL="1257300" lvl="2" indent="-342900">
              <a:lnSpc>
                <a:spcPct val="20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Comic Sans MS" panose="030F0702030302020204" pitchFamily="66" charset="0"/>
              </a:rPr>
              <a:t>Golden Assembly.</a:t>
            </a:r>
          </a:p>
          <a:p>
            <a:pPr marL="1257300" lvl="2" indent="-342900">
              <a:lnSpc>
                <a:spcPct val="20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Comic Sans MS" panose="030F0702030302020204" pitchFamily="66" charset="0"/>
              </a:rPr>
              <a:t>Class Rules – work hard, play hard and be kind. </a:t>
            </a:r>
          </a:p>
          <a:p>
            <a:pPr marL="1257300" lvl="2" indent="-342900">
              <a:lnSpc>
                <a:spcPct val="20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altLang="en-US" sz="2000" dirty="0">
                <a:latin typeface="Comic Sans MS" panose="030F0702030302020204" pitchFamily="66" charset="0"/>
              </a:rPr>
              <a:t>Golden Time – tokens earned. </a:t>
            </a:r>
          </a:p>
        </p:txBody>
      </p:sp>
    </p:spTree>
    <p:extLst>
      <p:ext uri="{BB962C8B-B14F-4D97-AF65-F5344CB8AC3E}">
        <p14:creationId xmlns:p14="http://schemas.microsoft.com/office/powerpoint/2010/main" val="3957424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bweaver.nu/clipart/img/nature/planets/smiling-gold-st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05" y="4457892"/>
            <a:ext cx="1992075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2136" y="242901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And finally: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Please ensure your child's medication is in school.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 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What to do if you have any concerns about your child?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Make an appointment at the school office and we will see you as soon as possible.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http://www.tts-group.co.uk/_rmvirtual/media/tts/images/legacy/B-WOR-B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2419" y="4228874"/>
            <a:ext cx="1972571" cy="2446876"/>
          </a:xfrm>
          <a:prstGeom prst="rect">
            <a:avLst/>
          </a:prstGeom>
          <a:noFill/>
        </p:spPr>
      </p:pic>
      <p:pic>
        <p:nvPicPr>
          <p:cNvPr id="7" name="Picture 4" descr="http://www.youthworkers.net/images/article/image/mr-men-mr-worr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3271" y="4228874"/>
            <a:ext cx="2425452" cy="2425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061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5323" y="1988840"/>
            <a:ext cx="3815808" cy="31085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2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800" dirty="0">
                <a:latin typeface="Comic Sans MS" panose="030F0702030302020204" pitchFamily="66" charset="0"/>
              </a:rPr>
              <a:t>End of day form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800" dirty="0">
                <a:latin typeface="Comic Sans MS" panose="030F0702030302020204" pitchFamily="66" charset="0"/>
              </a:rPr>
              <a:t>Medical box </a:t>
            </a: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800" dirty="0">
              <a:latin typeface="Comic Sans MS" panose="030F0702030302020204" pitchFamily="66" charset="0"/>
            </a:endParaRPr>
          </a:p>
          <a:p>
            <a:pPr marL="457200" indent="-45720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800" dirty="0">
                <a:latin typeface="Comic Sans MS" panose="030F0702030302020204" pitchFamily="66" charset="0"/>
              </a:rPr>
              <a:t>Questions?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Thank you - International Students House">
            <a:extLst>
              <a:ext uri="{FF2B5EF4-FFF2-40B4-BE49-F238E27FC236}">
                <a16:creationId xmlns:a16="http://schemas.microsoft.com/office/drawing/2014/main" id="{E14564E1-FD6A-A3F0-4D27-3BC37065A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516">
            <a:off x="662123" y="1738750"/>
            <a:ext cx="3141445" cy="209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2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>
          <a:xfrm>
            <a:off x="2377" y="116632"/>
            <a:ext cx="8361238" cy="5695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Clr>
                <a:schemeClr val="accent3"/>
              </a:buClr>
              <a:buNone/>
              <a:defRPr/>
            </a:pPr>
            <a:r>
              <a:rPr lang="en-GB" sz="11200" u="sng" dirty="0">
                <a:latin typeface="Comic Sans MS" panose="030F0702030302020204" pitchFamily="66" charset="0"/>
              </a:rPr>
              <a:t>Curriculum</a:t>
            </a:r>
          </a:p>
          <a:p>
            <a:pPr marL="365760" indent="-256032">
              <a:buClr>
                <a:schemeClr val="accent3"/>
              </a:buClr>
              <a:buFont typeface="Wingdings 3"/>
              <a:buChar char=""/>
              <a:defRPr/>
            </a:pPr>
            <a:endParaRPr lang="en-GB" dirty="0">
              <a:latin typeface="Comic Sans MS" panose="030F0702030302020204" pitchFamily="66" charset="0"/>
            </a:endParaRPr>
          </a:p>
          <a:p>
            <a:pPr marL="365760" indent="-256032">
              <a:buClr>
                <a:schemeClr val="accent3"/>
              </a:buClr>
              <a:buFont typeface="Wingdings 3"/>
              <a:buChar char=""/>
              <a:defRPr/>
            </a:pPr>
            <a:endParaRPr lang="en-GB" dirty="0">
              <a:latin typeface="Comic Sans MS" panose="030F0702030302020204" pitchFamily="66" charset="0"/>
            </a:endParaRP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English – Goth Girl, spelling, punctuation, grammar, handwriting.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Maths – Red Rose Mastery, counting, times tables. 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Science – Forces.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Computing –Sharing information and online safety.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History – Anglo Saxons and Vikings.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Geography – The UK. 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Art  - Typography and Maps.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Design and Technology – Food Technology (Greek food). 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Physical Education – Invasion games.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Religious Education – Ourselves.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PSHE – What makes up our identity? 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Music – Heroes of Troy.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French– Myself.</a:t>
            </a:r>
          </a:p>
          <a:p>
            <a:pPr marL="365760" indent="-256032"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7200" dirty="0">
                <a:latin typeface="Comic Sans MS" panose="030F0702030302020204" pitchFamily="66" charset="0"/>
              </a:rPr>
              <a:t>Check the school website for termly overviews. </a:t>
            </a:r>
          </a:p>
          <a:p>
            <a:pPr marL="365760" indent="-256032">
              <a:buClr>
                <a:schemeClr val="accent3"/>
              </a:buClr>
              <a:buFont typeface="Wingdings 3"/>
              <a:buChar char=""/>
              <a:defRPr/>
            </a:pPr>
            <a:endParaRPr lang="en-GB" dirty="0">
              <a:latin typeface="Comic Sans MS" panose="030F0702030302020204" pitchFamily="66" charset="0"/>
            </a:endParaRPr>
          </a:p>
          <a:p>
            <a:pPr marL="365760" indent="-256032">
              <a:buClr>
                <a:schemeClr val="accent3"/>
              </a:buClr>
              <a:buFont typeface="Wingdings 3"/>
              <a:buChar char=""/>
              <a:defRPr/>
            </a:pPr>
            <a:endParaRPr lang="en-GB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2C471FF-0356-2F48-AFB4-7F66E46F2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412776"/>
            <a:ext cx="1728399" cy="9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7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4947" y="74863"/>
            <a:ext cx="7694104" cy="1103706"/>
          </a:xfrm>
        </p:spPr>
        <p:txBody>
          <a:bodyPr>
            <a:normAutofit/>
          </a:bodyPr>
          <a:lstStyle/>
          <a:p>
            <a:r>
              <a:rPr lang="en-GB" dirty="0"/>
              <a:t>Safeguarding - Online Safety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956" y="1178569"/>
            <a:ext cx="8974044" cy="4273636"/>
          </a:xfrm>
        </p:spPr>
        <p:txBody>
          <a:bodyPr>
            <a:no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Our Online safety curriculum is taught throughout the year alongside our PSHE Curriculum.</a:t>
            </a:r>
          </a:p>
          <a:p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We teach the children safe online behaviours in these areas.</a:t>
            </a: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We also teach the children how to behave when online.This includes when gaming or when engaging in social media (most platforms are not suitable for primary aged children).</a:t>
            </a: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School and home have a joint responsibility to safeguard your children against all online harm. 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  <a:hlinkClick r:id="rId2"/>
              </a:rPr>
              <a:t>See our parental controls guidance on our Safeguarding page.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Our online safety updates</a:t>
            </a: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and guides will keep you updated on how you can keep your home a safe space when it comes to letting your children access the internet.</a:t>
            </a:r>
          </a:p>
          <a:p>
            <a:endParaRPr lang="en-GB" sz="1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1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15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en-GB" sz="1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825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95612F7-CFC7-1129-09D6-7D1DCC9B3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07" y="2132856"/>
            <a:ext cx="5913741" cy="170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3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0345" y="680018"/>
            <a:ext cx="8496944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Maths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pPr marL="365760" indent="-256032">
              <a:lnSpc>
                <a:spcPct val="150000"/>
              </a:lnSpc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2000" dirty="0">
                <a:latin typeface="Comic Sans MS" panose="030F0702030302020204" pitchFamily="66" charset="0"/>
              </a:rPr>
              <a:t>Red Rose Mastery Scheme</a:t>
            </a:r>
          </a:p>
          <a:p>
            <a:pPr marL="365760" indent="-256032">
              <a:lnSpc>
                <a:spcPct val="150000"/>
              </a:lnSpc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2000" dirty="0">
                <a:latin typeface="Comic Sans MS" panose="030F0702030302020204" pitchFamily="66" charset="0"/>
              </a:rPr>
              <a:t>Mental methods</a:t>
            </a:r>
          </a:p>
          <a:p>
            <a:pPr marL="365760" indent="-256032">
              <a:lnSpc>
                <a:spcPct val="150000"/>
              </a:lnSpc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2000" dirty="0">
                <a:latin typeface="Comic Sans MS" panose="030F0702030302020204" pitchFamily="66" charset="0"/>
              </a:rPr>
              <a:t>Written methods</a:t>
            </a:r>
          </a:p>
          <a:p>
            <a:pPr marL="365760" indent="-256032">
              <a:lnSpc>
                <a:spcPct val="150000"/>
              </a:lnSpc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2000" dirty="0">
                <a:latin typeface="Comic Sans MS" panose="030F0702030302020204" pitchFamily="66" charset="0"/>
              </a:rPr>
              <a:t>Place Value</a:t>
            </a:r>
          </a:p>
          <a:p>
            <a:pPr marL="365760" indent="-256032">
              <a:lnSpc>
                <a:spcPct val="150000"/>
              </a:lnSpc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2000" dirty="0">
                <a:latin typeface="Comic Sans MS" panose="030F0702030302020204" pitchFamily="66" charset="0"/>
              </a:rPr>
              <a:t>Problem Solving and reasoning</a:t>
            </a:r>
          </a:p>
          <a:p>
            <a:pPr marL="365760" indent="-256032">
              <a:lnSpc>
                <a:spcPct val="150000"/>
              </a:lnSpc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2000" dirty="0">
                <a:latin typeface="Comic Sans MS" panose="030F0702030302020204" pitchFamily="66" charset="0"/>
              </a:rPr>
              <a:t>Table Facts up to 12 x, related facts – division, decimals, hundreds of thousands (test every Tuesday).</a:t>
            </a:r>
          </a:p>
          <a:p>
            <a:pPr marL="365760" indent="-256032">
              <a:lnSpc>
                <a:spcPct val="150000"/>
              </a:lnSpc>
              <a:spcAft>
                <a:spcPts val="1200"/>
              </a:spcAft>
              <a:buClr>
                <a:schemeClr val="accent3"/>
              </a:buClr>
              <a:buFont typeface="Wingdings 3"/>
              <a:buChar char=""/>
              <a:defRPr/>
            </a:pPr>
            <a:r>
              <a:rPr lang="en-GB" sz="2000" dirty="0">
                <a:latin typeface="Comic Sans MS" panose="030F0702030302020204" pitchFamily="66" charset="0"/>
              </a:rPr>
              <a:t>Number Facts</a:t>
            </a:r>
          </a:p>
          <a:p>
            <a:pPr marL="685800" lvl="1" indent="-256032">
              <a:buClr>
                <a:schemeClr val="accent3"/>
              </a:buClr>
              <a:buFont typeface="Wingdings 3"/>
              <a:buChar char=""/>
              <a:defRPr/>
            </a:pPr>
            <a:endParaRPr lang="en-GB" sz="2800" dirty="0">
              <a:latin typeface="Comic Sans MS" panose="030F0702030302020204" pitchFamily="66" charset="0"/>
            </a:endParaRPr>
          </a:p>
          <a:p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8" descr="http://www.radyrcs.com/_files/images/B642DF5C97E0831CE3B3CAE6C1A755C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7299" y="373102"/>
            <a:ext cx="2362190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50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16632"/>
            <a:ext cx="9073008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English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20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Reading in different contexts</a:t>
            </a:r>
          </a:p>
          <a:p>
            <a:pPr marL="457200" indent="-457200">
              <a:lnSpc>
                <a:spcPct val="20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Class novels </a:t>
            </a:r>
          </a:p>
          <a:p>
            <a:pPr marL="457200" indent="-457200">
              <a:lnSpc>
                <a:spcPct val="20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Writing related to the class novel and cross curricular opportunities</a:t>
            </a:r>
          </a:p>
          <a:p>
            <a:pPr marL="457200" indent="-457200">
              <a:lnSpc>
                <a:spcPct val="20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Spelling rules through games and activities most days. Tested on Tuesdays. </a:t>
            </a:r>
          </a:p>
          <a:p>
            <a:pPr marL="457200" indent="-457200">
              <a:lnSpc>
                <a:spcPct val="20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Handwriting </a:t>
            </a:r>
          </a:p>
          <a:p>
            <a:pPr marL="457200" indent="-457200">
              <a:lnSpc>
                <a:spcPct val="200000"/>
              </a:lnSpc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Grammar and punctuation</a:t>
            </a:r>
          </a:p>
          <a:p>
            <a:pPr marL="457200" indent="-457200">
              <a:buFontTx/>
              <a:buChar char="-"/>
            </a:pP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86CFA6A-C49C-A7FF-41FD-8C5CC037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221088"/>
            <a:ext cx="1767248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36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9752" y="223269"/>
            <a:ext cx="6480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Religious Education</a:t>
            </a:r>
          </a:p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Come and See</a:t>
            </a:r>
          </a:p>
          <a:p>
            <a:pPr algn="ctr"/>
            <a:endParaRPr lang="en-GB" sz="3200" dirty="0">
              <a:latin typeface="Comic Sans MS" panose="030F0702030302020204" pitchFamily="66" charset="0"/>
            </a:endParaRPr>
          </a:p>
          <a:p>
            <a:pPr algn="ctr"/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9512" y="315601"/>
            <a:ext cx="3280084" cy="19697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en-GB" altLang="en-US" sz="3200" dirty="0">
                <a:latin typeface="Comic Sans MS" panose="030F0702030302020204" pitchFamily="66" charset="0"/>
              </a:rPr>
              <a:t>Autumn Term 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Ourselves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Life choices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Hope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915808" y="2444115"/>
            <a:ext cx="3672416" cy="19697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en-GB" altLang="en-US" sz="3200" dirty="0">
                <a:latin typeface="Comic Sans MS" panose="030F0702030302020204" pitchFamily="66" charset="0"/>
              </a:rPr>
              <a:t>Spring Term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Mission 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Memorial sacrifice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Sacrifice 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211960" y="4757294"/>
            <a:ext cx="4752528" cy="19697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en-GB" altLang="en-US" sz="3200" dirty="0">
                <a:latin typeface="Comic Sans MS" panose="030F0702030302020204" pitchFamily="66" charset="0"/>
              </a:rPr>
              <a:t>Summer Term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Transformation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Freedom and responsibility</a:t>
            </a:r>
          </a:p>
          <a:p>
            <a:pPr lvl="2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omic Sans MS" panose="030F0702030302020204" pitchFamily="66" charset="0"/>
              </a:rPr>
              <a:t>Stewardship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DF880-17C6-AB41-A73E-1B12877E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243" y="1254929"/>
            <a:ext cx="1261235" cy="12230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428FB5-457C-52C4-FF4C-721C960AD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941168"/>
            <a:ext cx="1261235" cy="122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5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128137"/>
            <a:ext cx="92170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Timetable</a:t>
            </a:r>
          </a:p>
          <a:p>
            <a:pPr algn="ctr"/>
            <a:endParaRPr lang="en-GB" sz="3200" u="sng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English and maths every day.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R.E. and class collective worship three times per week. 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P.E. is usually on a Thursday afternoon.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French, Music, PSHE, Science, Art, Geography, History, DT and Computing are taught throughout the year.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Home practice on the school website on Fridays, new spellings and tables targets will also be sent home in the week. 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Tables tests and spelling tests will be on Tuesdays. </a:t>
            </a:r>
          </a:p>
        </p:txBody>
      </p:sp>
      <p:pic>
        <p:nvPicPr>
          <p:cNvPr id="6" name="Picture 2" descr="http://twosummers.co.za/kingfisher/wp-content/uploads/2012/01/timetabl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264" y="201734"/>
            <a:ext cx="1519963" cy="957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599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60" y="188640"/>
            <a:ext cx="889248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Routines 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Children can change their reading book any day – read every night for 20 minutes and talk about it, book in school every day. 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</a:pPr>
            <a:endParaRPr lang="en-GB" sz="2000" dirty="0">
              <a:latin typeface="Comic Sans MS" panose="030F0702030302020204" pitchFamily="66" charset="0"/>
            </a:endParaRPr>
          </a:p>
          <a:p>
            <a:pPr>
              <a:spcAft>
                <a:spcPts val="1200"/>
              </a:spcAft>
            </a:pPr>
            <a:endParaRPr lang="en-GB" sz="2000" dirty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Children can have fruit at break time. </a:t>
            </a:r>
          </a:p>
          <a:p>
            <a:pPr marL="457200" indent="-45720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Water bottle every day. </a:t>
            </a:r>
          </a:p>
          <a:p>
            <a:pPr marL="457200" indent="-45720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PE kit kept in school and taken home every half term (unless they need washing sooner). </a:t>
            </a:r>
          </a:p>
          <a:p>
            <a:pPr marL="457200" indent="-457200">
              <a:spcAft>
                <a:spcPts val="1200"/>
              </a:spcAft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Name on everything. </a:t>
            </a:r>
          </a:p>
        </p:txBody>
      </p:sp>
      <p:pic>
        <p:nvPicPr>
          <p:cNvPr id="4100" name="Picture 4" descr="Readathon – Year 6 Readers – Snaresbrook Prep School">
            <a:extLst>
              <a:ext uri="{FF2B5EF4-FFF2-40B4-BE49-F238E27FC236}">
                <a16:creationId xmlns:a16="http://schemas.microsoft.com/office/drawing/2014/main" id="{0BD678F1-38B7-020B-CA70-4C8BCD1C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40"/>
            <a:ext cx="2251509" cy="115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76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516" y="116632"/>
            <a:ext cx="8712968" cy="6073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latin typeface="Comic Sans MS" panose="030F0702030302020204" pitchFamily="66" charset="0"/>
              </a:rPr>
              <a:t>Weekly Blog and Home Practice</a:t>
            </a:r>
          </a:p>
          <a:p>
            <a:pPr marL="457200" indent="-457200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Uploaded every Friday. </a:t>
            </a:r>
          </a:p>
          <a:p>
            <a:pPr marL="457200" indent="-457200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Summary of learning from the week. </a:t>
            </a:r>
          </a:p>
          <a:p>
            <a:pPr marL="457200" indent="-457200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Spellings, counting, times tables, reading.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u="sng" dirty="0">
                <a:latin typeface="Comic Sans MS" panose="030F0702030302020204" pitchFamily="66" charset="0"/>
              </a:rPr>
              <a:t>Tests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Tuesdays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New spellings and tables targets will be practised in school as well as at home. 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000" u="sng" dirty="0" err="1">
                <a:latin typeface="Comic Sans MS" panose="030F0702030302020204" pitchFamily="66" charset="0"/>
              </a:rPr>
              <a:t>Sumdog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2 maths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1 spelling </a:t>
            </a:r>
          </a:p>
        </p:txBody>
      </p:sp>
      <p:pic>
        <p:nvPicPr>
          <p:cNvPr id="6" name="Picture 2" descr="http://www.sherwoodridge-p.schoolwebsites.com.au/Sites/srps/CMS/Images/spelling_b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052736"/>
            <a:ext cx="1793898" cy="1793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20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740</Words>
  <Application>Microsoft Office PowerPoint</Application>
  <PresentationFormat>On-screen Show (4:3)</PresentationFormat>
  <Paragraphs>146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Comic Sans MS</vt:lpstr>
      <vt:lpstr>Wingdings</vt:lpstr>
      <vt:lpstr>Wingdings 3</vt:lpstr>
      <vt:lpstr>Office Theme</vt:lpstr>
      <vt:lpstr>PowerPoint Presentation</vt:lpstr>
      <vt:lpstr>PowerPoint Presentation</vt:lpstr>
      <vt:lpstr>Safeguarding - Online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Safety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 Smith</cp:lastModifiedBy>
  <cp:revision>57</cp:revision>
  <dcterms:created xsi:type="dcterms:W3CDTF">2014-09-13T21:51:24Z</dcterms:created>
  <dcterms:modified xsi:type="dcterms:W3CDTF">2023-09-13T15:15:09Z</dcterms:modified>
</cp:coreProperties>
</file>