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257" r:id="rId5"/>
    <p:sldId id="259" r:id="rId6"/>
    <p:sldId id="296" r:id="rId7"/>
    <p:sldId id="297" r:id="rId8"/>
    <p:sldId id="298" r:id="rId9"/>
    <p:sldId id="299" r:id="rId10"/>
    <p:sldId id="300" r:id="rId11"/>
    <p:sldId id="277" r:id="rId12"/>
    <p:sldId id="301" r:id="rId13"/>
    <p:sldId id="302" r:id="rId1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5803"/>
    <a:srgbClr val="F5DE38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7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BB6749-DC3F-4C10-AB45-1101B809C489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50E89F-059A-4F79-9981-0FFA0F2DE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917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28E9A-947C-4D8E-9B83-D6CC267356BF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F6DF4-31BE-4F35-8181-1A38D60EE2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300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203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461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406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834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557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561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16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580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244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015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734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172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53958"/>
            <a:ext cx="9144000" cy="2119536"/>
          </a:xfrm>
        </p:spPr>
        <p:txBody>
          <a:bodyPr/>
          <a:lstStyle/>
          <a:p>
            <a:r>
              <a:rPr lang="en-GB" sz="2400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Stage 2: Teeth</a:t>
            </a:r>
            <a:endParaRPr lang="en-GB" sz="2400" b="1" dirty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endParaRPr lang="en-GB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229" y="404664"/>
            <a:ext cx="6258265" cy="473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34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548680"/>
            <a:ext cx="8194608" cy="5760640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9161" y="1253791"/>
            <a:ext cx="7560840" cy="54245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Dairy products for a healthy smile!</a:t>
            </a:r>
          </a:p>
          <a:p>
            <a:pPr algn="ctr"/>
            <a:endParaRPr lang="en-GB" sz="2800" dirty="0">
              <a:solidFill>
                <a:srgbClr val="FF3399"/>
              </a:solidFill>
              <a:latin typeface="Tahom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sz="2800" dirty="0" smtClean="0">
                <a:latin typeface="Tahoma" panose="020B0604030504040204" pitchFamily="34" charset="0"/>
              </a:rPr>
              <a:t>Milk</a:t>
            </a:r>
          </a:p>
          <a:p>
            <a:pPr algn="ctr">
              <a:lnSpc>
                <a:spcPct val="150000"/>
              </a:lnSpc>
            </a:pPr>
            <a:r>
              <a:rPr lang="en-GB" sz="2800" dirty="0" smtClean="0">
                <a:latin typeface="Tahoma" panose="020B0604030504040204" pitchFamily="34" charset="0"/>
              </a:rPr>
              <a:t>Butter</a:t>
            </a:r>
          </a:p>
          <a:p>
            <a:pPr algn="ctr">
              <a:lnSpc>
                <a:spcPct val="150000"/>
              </a:lnSpc>
            </a:pPr>
            <a:r>
              <a:rPr lang="en-GB" sz="2800" dirty="0" smtClean="0">
                <a:latin typeface="Tahoma" panose="020B0604030504040204" pitchFamily="34" charset="0"/>
              </a:rPr>
              <a:t>Cream</a:t>
            </a:r>
          </a:p>
          <a:p>
            <a:pPr algn="ctr">
              <a:lnSpc>
                <a:spcPct val="150000"/>
              </a:lnSpc>
            </a:pPr>
            <a:r>
              <a:rPr lang="en-GB" sz="2800" dirty="0" smtClean="0">
                <a:latin typeface="Tahoma" panose="020B0604030504040204" pitchFamily="34" charset="0"/>
              </a:rPr>
              <a:t>Cheese</a:t>
            </a:r>
          </a:p>
          <a:p>
            <a:pPr algn="ctr">
              <a:lnSpc>
                <a:spcPct val="150000"/>
              </a:lnSpc>
            </a:pPr>
            <a:r>
              <a:rPr lang="en-GB" sz="2800" dirty="0" smtClean="0">
                <a:latin typeface="Tahoma" panose="020B0604030504040204" pitchFamily="34" charset="0"/>
              </a:rPr>
              <a:t>Yoghurt</a:t>
            </a:r>
            <a:endParaRPr lang="en-GB" sz="2800" dirty="0">
              <a:latin typeface="Tahoma" panose="020B0604030504040204" pitchFamily="34" charset="0"/>
            </a:endParaRPr>
          </a:p>
          <a:p>
            <a:pPr algn="ctr"/>
            <a:endParaRPr lang="en-GB" sz="1050" dirty="0" smtClean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algn="ctr"/>
            <a:endParaRPr lang="en-GB" dirty="0">
              <a:solidFill>
                <a:srgbClr val="4F81BD"/>
              </a:solidFill>
              <a:latin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458" y="3403751"/>
            <a:ext cx="2647644" cy="39714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3717032"/>
            <a:ext cx="3528392" cy="33449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2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74696" y="620688"/>
            <a:ext cx="8194608" cy="5760640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5" y="781625"/>
            <a:ext cx="7632849" cy="32008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Learning Objective:</a:t>
            </a:r>
          </a:p>
          <a:p>
            <a:pPr algn="ctr"/>
            <a:endParaRPr lang="en-GB" sz="1000" b="1" dirty="0">
              <a:solidFill>
                <a:srgbClr val="FF3399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400" dirty="0" smtClean="0">
                <a:latin typeface="Tahoma" panose="020B0604030504040204" pitchFamily="34" charset="0"/>
              </a:rPr>
              <a:t>To </a:t>
            </a:r>
            <a:r>
              <a:rPr lang="en-GB" sz="2400" dirty="0">
                <a:latin typeface="Tahoma" panose="020B0604030504040204" pitchFamily="34" charset="0"/>
              </a:rPr>
              <a:t>identify the different types of teeth in humans and their simple </a:t>
            </a:r>
            <a:r>
              <a:rPr lang="en-GB" sz="2400" dirty="0" smtClean="0">
                <a:latin typeface="Tahoma" panose="020B0604030504040204" pitchFamily="34" charset="0"/>
              </a:rPr>
              <a:t>functions</a:t>
            </a:r>
          </a:p>
          <a:p>
            <a:pPr algn="ctr"/>
            <a:endParaRPr lang="en-GB" sz="2400" dirty="0">
              <a:latin typeface="Tahoma" panose="020B0604030504040204" pitchFamily="34" charset="0"/>
            </a:endParaRPr>
          </a:p>
          <a:p>
            <a:pPr algn="ctr"/>
            <a:r>
              <a:rPr lang="en-GB" sz="2000" dirty="0" smtClean="0">
                <a:latin typeface="Tahoma" panose="020B0604030504040204" pitchFamily="34" charset="0"/>
              </a:rPr>
              <a:t>This </a:t>
            </a:r>
            <a:r>
              <a:rPr lang="en-GB" sz="2000" dirty="0">
                <a:latin typeface="Tahoma" panose="020B0604030504040204" pitchFamily="34" charset="0"/>
              </a:rPr>
              <a:t>lesson we will learn all about teeth and how to keep them healthy. We will be using this learning to help us develop our calcium-rich food products in the next stage of the project.</a:t>
            </a:r>
          </a:p>
          <a:p>
            <a:pPr algn="ctr"/>
            <a:endParaRPr lang="en-GB" sz="2400" dirty="0" smtClean="0">
              <a:solidFill>
                <a:srgbClr val="4F81BD"/>
              </a:solidFill>
              <a:latin typeface="Tahoma" panose="020B060403050404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7" t="5120" r="12960" b="4640"/>
          <a:stretch/>
        </p:blipFill>
        <p:spPr bwMode="auto">
          <a:xfrm>
            <a:off x="3599891" y="3535213"/>
            <a:ext cx="1944216" cy="31151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3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74696" y="620688"/>
            <a:ext cx="8194608" cy="5760640"/>
          </a:xfrm>
          <a:prstGeom prst="round2Diag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5" y="781625"/>
            <a:ext cx="7632849" cy="276998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Exploring our teeth</a:t>
            </a:r>
          </a:p>
          <a:p>
            <a:pPr algn="ctr"/>
            <a:endParaRPr lang="en-GB" dirty="0">
              <a:solidFill>
                <a:srgbClr val="FF3399"/>
              </a:solidFill>
              <a:latin typeface="Tahoma" panose="020B060403050404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en-GB" sz="2400" b="1" dirty="0" smtClean="0">
                <a:solidFill>
                  <a:sysClr val="windowText" lastClr="000000"/>
                </a:solidFill>
                <a:latin typeface="Tahoma" panose="020B0604030504040204" pitchFamily="34" charset="0"/>
              </a:rPr>
              <a:t>Use the mirror to examine your teeth:</a:t>
            </a:r>
            <a:r>
              <a:rPr lang="en-GB" sz="2400" b="1" dirty="0" smtClean="0">
                <a:solidFill>
                  <a:schemeClr val="accent1"/>
                </a:solidFill>
                <a:latin typeface="Tahoma" panose="020B060403050404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GB" sz="2400" dirty="0">
                <a:solidFill>
                  <a:srgbClr val="E85803"/>
                </a:solidFill>
                <a:latin typeface="Tahoma" panose="020B0604030504040204" pitchFamily="34" charset="0"/>
              </a:rPr>
              <a:t>H</a:t>
            </a:r>
            <a:r>
              <a:rPr lang="en-GB" sz="2400" dirty="0" smtClean="0">
                <a:solidFill>
                  <a:srgbClr val="E85803"/>
                </a:solidFill>
                <a:latin typeface="Tahoma" panose="020B0604030504040204" pitchFamily="34" charset="0"/>
              </a:rPr>
              <a:t>ow </a:t>
            </a:r>
            <a:r>
              <a:rPr lang="en-GB" sz="2400" dirty="0">
                <a:solidFill>
                  <a:srgbClr val="E85803"/>
                </a:solidFill>
                <a:latin typeface="Tahoma" panose="020B0604030504040204" pitchFamily="34" charset="0"/>
              </a:rPr>
              <a:t>many do </a:t>
            </a:r>
            <a:r>
              <a:rPr lang="en-GB" sz="2400" dirty="0" smtClean="0">
                <a:solidFill>
                  <a:srgbClr val="E85803"/>
                </a:solidFill>
                <a:latin typeface="Tahoma" panose="020B0604030504040204" pitchFamily="34" charset="0"/>
              </a:rPr>
              <a:t>you </a:t>
            </a:r>
            <a:r>
              <a:rPr lang="en-GB" sz="2400" dirty="0">
                <a:solidFill>
                  <a:srgbClr val="E85803"/>
                </a:solidFill>
                <a:latin typeface="Tahoma" panose="020B0604030504040204" pitchFamily="34" charset="0"/>
              </a:rPr>
              <a:t>have? </a:t>
            </a:r>
            <a:endParaRPr lang="en-GB" sz="2400" dirty="0" smtClean="0">
              <a:solidFill>
                <a:srgbClr val="E85803"/>
              </a:solidFill>
              <a:latin typeface="Tahom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sz="2400" dirty="0" smtClean="0">
                <a:solidFill>
                  <a:srgbClr val="E85803"/>
                </a:solidFill>
                <a:latin typeface="Tahoma" panose="020B0604030504040204" pitchFamily="34" charset="0"/>
              </a:rPr>
              <a:t>How </a:t>
            </a:r>
            <a:r>
              <a:rPr lang="en-GB" sz="2400" dirty="0">
                <a:solidFill>
                  <a:srgbClr val="E85803"/>
                </a:solidFill>
                <a:latin typeface="Tahoma" panose="020B0604030504040204" pitchFamily="34" charset="0"/>
              </a:rPr>
              <a:t>many differently shaped teeth can </a:t>
            </a:r>
            <a:r>
              <a:rPr lang="en-GB" sz="2400" dirty="0" smtClean="0">
                <a:solidFill>
                  <a:srgbClr val="E85803"/>
                </a:solidFill>
                <a:latin typeface="Tahoma" panose="020B0604030504040204" pitchFamily="34" charset="0"/>
              </a:rPr>
              <a:t>you </a:t>
            </a:r>
            <a:r>
              <a:rPr lang="en-GB" sz="2400" dirty="0">
                <a:solidFill>
                  <a:srgbClr val="E85803"/>
                </a:solidFill>
                <a:latin typeface="Tahoma" panose="020B0604030504040204" pitchFamily="34" charset="0"/>
              </a:rPr>
              <a:t>see?</a:t>
            </a:r>
            <a:endParaRPr lang="en-GB" sz="2400" dirty="0" smtClean="0">
              <a:solidFill>
                <a:srgbClr val="E85803"/>
              </a:solidFill>
              <a:latin typeface="Tahoma" panose="020B060403050404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7" t="5120" r="12960" b="4640"/>
          <a:stretch/>
        </p:blipFill>
        <p:spPr bwMode="auto">
          <a:xfrm>
            <a:off x="3599892" y="3716145"/>
            <a:ext cx="1944216" cy="31151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02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74696" y="620688"/>
            <a:ext cx="8194608" cy="5760640"/>
          </a:xfrm>
          <a:prstGeom prst="round2Diag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8705" y="781625"/>
            <a:ext cx="4814781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3600" dirty="0" smtClean="0">
              <a:solidFill>
                <a:srgbClr val="FF3399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40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Incisors</a:t>
            </a:r>
          </a:p>
          <a:p>
            <a:pPr algn="ctr"/>
            <a:endParaRPr lang="en-GB" sz="2000" dirty="0">
              <a:solidFill>
                <a:srgbClr val="FF3399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 smtClean="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400" dirty="0" smtClean="0">
                <a:latin typeface="Tahoma" panose="020B0604030504040204" pitchFamily="34" charset="0"/>
              </a:rPr>
              <a:t>Incisors are at the front of your mouth. </a:t>
            </a:r>
          </a:p>
          <a:p>
            <a:pPr algn="ctr"/>
            <a:endParaRPr lang="en-GB" sz="2400" dirty="0">
              <a:latin typeface="Tahoma" panose="020B0604030504040204" pitchFamily="34" charset="0"/>
            </a:endParaRPr>
          </a:p>
          <a:p>
            <a:pPr algn="ctr"/>
            <a:endParaRPr lang="en-GB" sz="2400" dirty="0" smtClean="0">
              <a:latin typeface="Tahoma" panose="020B0604030504040204" pitchFamily="34" charset="0"/>
            </a:endParaRPr>
          </a:p>
          <a:p>
            <a:pPr algn="ctr"/>
            <a:r>
              <a:rPr lang="en-GB" sz="2400" dirty="0" smtClean="0">
                <a:latin typeface="Tahoma" panose="020B0604030504040204" pitchFamily="34" charset="0"/>
              </a:rPr>
              <a:t>They are used for biting off pieces of food and starting to chew them. </a:t>
            </a:r>
            <a:endParaRPr lang="en-GB" sz="2000" dirty="0" smtClean="0">
              <a:latin typeface="Tahoma" panose="020B0604030504040204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7" t="5120" r="12960" b="4640"/>
          <a:stretch/>
        </p:blipFill>
        <p:spPr bwMode="auto">
          <a:xfrm>
            <a:off x="712167" y="1408559"/>
            <a:ext cx="2861476" cy="45848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2267744" y="1772816"/>
            <a:ext cx="244827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02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74696" y="620688"/>
            <a:ext cx="8194608" cy="5760640"/>
          </a:xfrm>
          <a:prstGeom prst="round2Diag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44229" y="781625"/>
            <a:ext cx="4814781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3600" dirty="0" smtClean="0">
              <a:solidFill>
                <a:srgbClr val="FF3399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40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Canines</a:t>
            </a:r>
          </a:p>
          <a:p>
            <a:pPr algn="ctr"/>
            <a:endParaRPr lang="en-GB" sz="2000" dirty="0">
              <a:solidFill>
                <a:srgbClr val="FF3399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 smtClean="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400" smtClean="0">
                <a:latin typeface="Tahoma" panose="020B0604030504040204" pitchFamily="34" charset="0"/>
              </a:rPr>
              <a:t>Canines </a:t>
            </a:r>
            <a:r>
              <a:rPr lang="en-GB" sz="2400" dirty="0" smtClean="0">
                <a:latin typeface="Tahoma" panose="020B0604030504040204" pitchFamily="34" charset="0"/>
              </a:rPr>
              <a:t>are at the sides of your mouth. They are more pointed than incisors.</a:t>
            </a:r>
          </a:p>
          <a:p>
            <a:pPr algn="ctr"/>
            <a:endParaRPr lang="en-GB" sz="2400" dirty="0">
              <a:latin typeface="Tahoma" panose="020B0604030504040204" pitchFamily="34" charset="0"/>
            </a:endParaRPr>
          </a:p>
          <a:p>
            <a:pPr algn="ctr"/>
            <a:endParaRPr lang="en-GB" sz="2400" dirty="0" smtClean="0">
              <a:latin typeface="Tahoma" panose="020B0604030504040204" pitchFamily="34" charset="0"/>
            </a:endParaRPr>
          </a:p>
          <a:p>
            <a:pPr algn="ctr"/>
            <a:r>
              <a:rPr lang="en-GB" sz="2400" dirty="0" smtClean="0">
                <a:latin typeface="Tahoma" panose="020B0604030504040204" pitchFamily="34" charset="0"/>
              </a:rPr>
              <a:t>They are used for tearing and ripping food.</a:t>
            </a:r>
            <a:endParaRPr lang="en-GB" sz="2000" dirty="0" smtClean="0">
              <a:latin typeface="Tahoma" panose="020B0604030504040204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7" t="5120" r="12960" b="4640"/>
          <a:stretch/>
        </p:blipFill>
        <p:spPr bwMode="auto">
          <a:xfrm>
            <a:off x="712167" y="1408559"/>
            <a:ext cx="2861476" cy="45848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2771800" y="1844824"/>
            <a:ext cx="2088232" cy="6962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79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74696" y="620688"/>
            <a:ext cx="8194608" cy="5760640"/>
          </a:xfrm>
          <a:prstGeom prst="round2Diag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4523" y="908720"/>
            <a:ext cx="4814781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3600" dirty="0" smtClean="0">
              <a:solidFill>
                <a:srgbClr val="FF3399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40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Molars</a:t>
            </a:r>
          </a:p>
          <a:p>
            <a:pPr algn="ctr"/>
            <a:endParaRPr lang="en-GB" sz="2000" dirty="0">
              <a:solidFill>
                <a:srgbClr val="FF3399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 smtClean="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400" dirty="0" smtClean="0">
                <a:latin typeface="Tahoma" panose="020B0604030504040204" pitchFamily="34" charset="0"/>
              </a:rPr>
              <a:t>Molars are at the back of your mouth. They are larger and flatter than your other teeth.</a:t>
            </a:r>
          </a:p>
          <a:p>
            <a:pPr algn="ctr"/>
            <a:endParaRPr lang="en-GB" sz="2400" dirty="0">
              <a:latin typeface="Tahoma" panose="020B0604030504040204" pitchFamily="34" charset="0"/>
            </a:endParaRPr>
          </a:p>
          <a:p>
            <a:pPr algn="ctr"/>
            <a:endParaRPr lang="en-GB" sz="2400" dirty="0" smtClean="0">
              <a:latin typeface="Tahoma" panose="020B0604030504040204" pitchFamily="34" charset="0"/>
            </a:endParaRPr>
          </a:p>
          <a:p>
            <a:pPr algn="ctr"/>
            <a:r>
              <a:rPr lang="en-GB" sz="2400" dirty="0" smtClean="0">
                <a:latin typeface="Tahoma" panose="020B0604030504040204" pitchFamily="34" charset="0"/>
              </a:rPr>
              <a:t>They are used for crushing and grinding food.</a:t>
            </a:r>
            <a:endParaRPr lang="en-GB" sz="2000" dirty="0" smtClean="0">
              <a:latin typeface="Tahoma" panose="020B0604030504040204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7" t="5120" r="12960" b="4640"/>
          <a:stretch/>
        </p:blipFill>
        <p:spPr bwMode="auto">
          <a:xfrm>
            <a:off x="712167" y="1408559"/>
            <a:ext cx="2861476" cy="45848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1331640" y="1916832"/>
            <a:ext cx="3888432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05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74696" y="620688"/>
            <a:ext cx="8194608" cy="5760640"/>
          </a:xfrm>
          <a:prstGeom prst="round2Diag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5" y="781625"/>
            <a:ext cx="7632849" cy="33855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E85803"/>
                </a:solidFill>
                <a:latin typeface="Tahoma" panose="020B0604030504040204" pitchFamily="34" charset="0"/>
              </a:rPr>
              <a:t>P</a:t>
            </a:r>
            <a:r>
              <a:rPr lang="en-GB" sz="36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lotting a tooth map</a:t>
            </a:r>
          </a:p>
          <a:p>
            <a:pPr algn="ctr"/>
            <a:endParaRPr lang="en-GB" dirty="0">
              <a:solidFill>
                <a:srgbClr val="FF3399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400" dirty="0" smtClean="0">
                <a:latin typeface="Tahoma" panose="020B0604030504040204" pitchFamily="34" charset="0"/>
              </a:rPr>
              <a:t>Use the mirror to help you plot a map of your teeth</a:t>
            </a:r>
            <a:r>
              <a:rPr lang="en-GB" sz="2400" b="1" dirty="0" smtClean="0">
                <a:latin typeface="Tahoma" panose="020B0604030504040204" pitchFamily="34" charset="0"/>
              </a:rPr>
              <a:t>.</a:t>
            </a:r>
          </a:p>
          <a:p>
            <a:pPr algn="ctr"/>
            <a:r>
              <a:rPr lang="en-GB" sz="2400" dirty="0" smtClean="0">
                <a:latin typeface="Tahoma" panose="020B0604030504040204" pitchFamily="34" charset="0"/>
              </a:rPr>
              <a:t>Remember to identify and label the different types of teeth and explain what their jobs are</a:t>
            </a:r>
            <a:r>
              <a:rPr lang="en-GB" sz="2400" dirty="0" smtClean="0">
                <a:solidFill>
                  <a:schemeClr val="accent1"/>
                </a:solidFill>
                <a:latin typeface="Tahoma" panose="020B0604030504040204" pitchFamily="34" charset="0"/>
              </a:rPr>
              <a:t>.</a:t>
            </a:r>
          </a:p>
          <a:p>
            <a:pPr algn="ctr">
              <a:lnSpc>
                <a:spcPct val="200000"/>
              </a:lnSpc>
            </a:pPr>
            <a:endParaRPr lang="en-GB" sz="2400" dirty="0" smtClean="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>
              <a:lnSpc>
                <a:spcPct val="200000"/>
              </a:lnSpc>
            </a:pPr>
            <a:endParaRPr lang="en-GB" sz="2000" dirty="0" smtClean="0">
              <a:solidFill>
                <a:schemeClr val="accent1"/>
              </a:solidFill>
              <a:latin typeface="Tahoma" panose="020B060403050404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22" t="26326" r="55369" b="19132"/>
          <a:stretch/>
        </p:blipFill>
        <p:spPr bwMode="auto">
          <a:xfrm>
            <a:off x="3635236" y="2924944"/>
            <a:ext cx="1873526" cy="329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83968" y="3861048"/>
            <a:ext cx="576064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>
                <a:latin typeface="Tahoma" panose="020B0604030504040204" pitchFamily="34" charset="0"/>
              </a:rPr>
              <a:t>Top jaw</a:t>
            </a:r>
            <a:endParaRPr lang="en-GB" sz="800" dirty="0">
              <a:latin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3967" y="5157192"/>
            <a:ext cx="57606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>
                <a:latin typeface="Tahoma" panose="020B0604030504040204" pitchFamily="34" charset="0"/>
              </a:rPr>
              <a:t>Bottom jaw</a:t>
            </a:r>
            <a:endParaRPr lang="en-GB" sz="800" dirty="0">
              <a:latin typeface="Tahom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95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548680"/>
            <a:ext cx="8194608" cy="5760640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980728"/>
            <a:ext cx="7560840" cy="45012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Keeping our teeth healthy</a:t>
            </a:r>
          </a:p>
          <a:p>
            <a:pPr algn="ctr"/>
            <a:endParaRPr lang="en-GB" sz="1000" b="1" dirty="0">
              <a:latin typeface="Tahoma" panose="020B0604030504040204" pitchFamily="34" charset="0"/>
            </a:endParaRPr>
          </a:p>
          <a:p>
            <a:pPr algn="ctr"/>
            <a:endParaRPr lang="en-GB" sz="1050" dirty="0" smtClean="0">
              <a:latin typeface="Tahoma" panose="020B0604030504040204" pitchFamily="34" charset="0"/>
            </a:endParaRPr>
          </a:p>
          <a:p>
            <a:pPr algn="ctr"/>
            <a:r>
              <a:rPr lang="en-GB" sz="2400" dirty="0" smtClean="0">
                <a:latin typeface="Tahoma" panose="020B0604030504040204" pitchFamily="34" charset="0"/>
              </a:rPr>
              <a:t>It </a:t>
            </a:r>
            <a:r>
              <a:rPr lang="en-GB" sz="2400" dirty="0">
                <a:latin typeface="Tahoma" panose="020B0604030504040204" pitchFamily="34" charset="0"/>
              </a:rPr>
              <a:t>is important to look after our teeth. Cleaning </a:t>
            </a:r>
            <a:r>
              <a:rPr lang="en-GB" sz="2400" dirty="0" smtClean="0">
                <a:latin typeface="Tahoma" panose="020B0604030504040204" pitchFamily="34" charset="0"/>
              </a:rPr>
              <a:t>them well, </a:t>
            </a:r>
            <a:r>
              <a:rPr lang="en-GB" sz="2400" dirty="0">
                <a:latin typeface="Tahoma" panose="020B0604030504040204" pitchFamily="34" charset="0"/>
              </a:rPr>
              <a:t>eating </a:t>
            </a:r>
            <a:r>
              <a:rPr lang="en-GB" sz="2400" dirty="0" smtClean="0">
                <a:latin typeface="Tahoma" panose="020B0604030504040204" pitchFamily="34" charset="0"/>
              </a:rPr>
              <a:t>healthy foods</a:t>
            </a:r>
            <a:r>
              <a:rPr lang="en-GB" sz="2400" dirty="0">
                <a:latin typeface="Tahoma" panose="020B0604030504040204" pitchFamily="34" charset="0"/>
              </a:rPr>
              <a:t>, and </a:t>
            </a:r>
            <a:r>
              <a:rPr lang="en-GB" sz="2400" dirty="0" smtClean="0">
                <a:latin typeface="Tahoma" panose="020B0604030504040204" pitchFamily="34" charset="0"/>
              </a:rPr>
              <a:t>visiting the </a:t>
            </a:r>
            <a:r>
              <a:rPr lang="en-GB" sz="2400" dirty="0">
                <a:latin typeface="Tahoma" panose="020B0604030504040204" pitchFamily="34" charset="0"/>
              </a:rPr>
              <a:t>dentist </a:t>
            </a:r>
            <a:r>
              <a:rPr lang="en-GB" sz="2400" dirty="0" smtClean="0">
                <a:latin typeface="Tahoma" panose="020B0604030504040204" pitchFamily="34" charset="0"/>
              </a:rPr>
              <a:t>regularly can help </a:t>
            </a:r>
            <a:r>
              <a:rPr lang="en-GB" sz="2400" dirty="0">
                <a:latin typeface="Tahoma" panose="020B0604030504040204" pitchFamily="34" charset="0"/>
              </a:rPr>
              <a:t>to keep our teeth and gums </a:t>
            </a:r>
            <a:r>
              <a:rPr lang="en-GB" sz="2400" dirty="0" smtClean="0">
                <a:latin typeface="Tahoma" panose="020B0604030504040204" pitchFamily="34" charset="0"/>
              </a:rPr>
              <a:t>healthy.</a:t>
            </a:r>
            <a:endParaRPr lang="en-GB" sz="2400" dirty="0">
              <a:latin typeface="Tahoma" panose="020B0604030504040204" pitchFamily="34" charset="0"/>
            </a:endParaRPr>
          </a:p>
          <a:p>
            <a:pPr algn="ctr"/>
            <a:endParaRPr lang="en-GB" sz="2400" dirty="0" smtClean="0">
              <a:latin typeface="Tahoma" panose="020B0604030504040204" pitchFamily="34" charset="0"/>
            </a:endParaRPr>
          </a:p>
          <a:p>
            <a:pPr algn="ctr"/>
            <a:r>
              <a:rPr lang="en-GB" sz="2400" dirty="0" smtClean="0">
                <a:solidFill>
                  <a:srgbClr val="E85803"/>
                </a:solidFill>
                <a:latin typeface="Tahoma" panose="020B0604030504040204" pitchFamily="34" charset="0"/>
              </a:rPr>
              <a:t>Some foods can help to keep our bones and teeth strong. Can you think of any?</a:t>
            </a: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algn="ctr"/>
            <a:endParaRPr lang="en-GB" dirty="0">
              <a:solidFill>
                <a:srgbClr val="4F81BD"/>
              </a:solidFill>
              <a:latin typeface="Tahoma" panose="020B060403050404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9" t="8824" r="13593"/>
          <a:stretch/>
        </p:blipFill>
        <p:spPr bwMode="auto">
          <a:xfrm>
            <a:off x="3261970" y="4309482"/>
            <a:ext cx="2634363" cy="25648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78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548680"/>
            <a:ext cx="8194608" cy="5760640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8732" y="1240481"/>
            <a:ext cx="7560840" cy="397801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Calcium is very important for healthy bones and teeth</a:t>
            </a:r>
          </a:p>
          <a:p>
            <a:pPr algn="ctr"/>
            <a:endParaRPr lang="en-GB" sz="2800" dirty="0">
              <a:solidFill>
                <a:srgbClr val="FF3399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800" dirty="0" smtClean="0">
                <a:latin typeface="Tahoma" panose="020B0604030504040204" pitchFamily="34" charset="0"/>
              </a:rPr>
              <a:t>Dairy products contain calcium.</a:t>
            </a:r>
          </a:p>
          <a:p>
            <a:pPr algn="ctr"/>
            <a:endParaRPr lang="en-GB" sz="2800" dirty="0">
              <a:latin typeface="Tahoma" panose="020B0604030504040204" pitchFamily="34" charset="0"/>
            </a:endParaRPr>
          </a:p>
          <a:p>
            <a:pPr algn="ctr"/>
            <a:r>
              <a:rPr lang="en-GB" sz="2800" dirty="0" smtClean="0">
                <a:latin typeface="Tahoma" panose="020B0604030504040204" pitchFamily="34" charset="0"/>
              </a:rPr>
              <a:t>How many dairy products can you think of?</a:t>
            </a:r>
            <a:endParaRPr lang="en-GB" sz="2800" dirty="0">
              <a:latin typeface="Tahoma" panose="020B0604030504040204" pitchFamily="34" charset="0"/>
            </a:endParaRPr>
          </a:p>
          <a:p>
            <a:pPr algn="ctr"/>
            <a:endParaRPr lang="en-GB" sz="1050" dirty="0" smtClean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algn="ctr"/>
            <a:endParaRPr lang="en-GB" dirty="0">
              <a:solidFill>
                <a:srgbClr val="4F81BD"/>
              </a:solidFill>
              <a:latin typeface="Tahoma" panose="020B060403050404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199" y="4077072"/>
            <a:ext cx="3743906" cy="249510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26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4B995C884B6746981A2DF8DEA02463" ma:contentTypeVersion="28" ma:contentTypeDescription="Create a new document." ma:contentTypeScope="" ma:versionID="cba5281197892ab511a3fd9647cadf38">
  <xsd:schema xmlns:xsd="http://www.w3.org/2001/XMLSchema" xmlns:xs="http://www.w3.org/2001/XMLSchema" xmlns:p="http://schemas.microsoft.com/office/2006/metadata/properties" xmlns:ns3="103450f1-da48-4568-8e2a-12c7ce40e391" xmlns:ns4="421fbc06-6d8c-47ba-9847-0aa7831f59e5" targetNamespace="http://schemas.microsoft.com/office/2006/metadata/properties" ma:root="true" ma:fieldsID="884718b6d691e396e7cb8ccf9a04b29f" ns3:_="" ns4:_="">
    <xsd:import namespace="103450f1-da48-4568-8e2a-12c7ce40e391"/>
    <xsd:import namespace="421fbc06-6d8c-47ba-9847-0aa7831f59e5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3450f1-da48-4568-8e2a-12c7ce40e391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Owner" ma:index="1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2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3" nillable="true" ma:displayName="Culture Name" ma:internalName="CultureName">
      <xsd:simpleType>
        <xsd:restriction base="dms:Text"/>
      </xsd:simpleType>
    </xsd:element>
    <xsd:element name="AppVersion" ma:index="14" nillable="true" ma:displayName="App Version" ma:internalName="AppVersion">
      <xsd:simpleType>
        <xsd:restriction base="dms:Text"/>
      </xsd:simpleType>
    </xsd:element>
    <xsd:element name="Teachers" ma:index="15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6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7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8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19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0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1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2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9" nillable="true" ma:displayName="MediaServiceAutoTags" ma:internalName="MediaServiceAutoTags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1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3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1fbc06-6d8c-47ba-9847-0aa7831f59e5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5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Version xmlns="103450f1-da48-4568-8e2a-12c7ce40e391" xsi:nil="true"/>
    <Invited_Teachers xmlns="103450f1-da48-4568-8e2a-12c7ce40e391" xsi:nil="true"/>
    <Templates xmlns="103450f1-da48-4568-8e2a-12c7ce40e391" xsi:nil="true"/>
    <Self_Registration_Enabled xmlns="103450f1-da48-4568-8e2a-12c7ce40e391" xsi:nil="true"/>
    <Teachers xmlns="103450f1-da48-4568-8e2a-12c7ce40e391">
      <UserInfo>
        <DisplayName/>
        <AccountId xsi:nil="true"/>
        <AccountType/>
      </UserInfo>
    </Teachers>
    <Student_Groups xmlns="103450f1-da48-4568-8e2a-12c7ce40e391">
      <UserInfo>
        <DisplayName/>
        <AccountId xsi:nil="true"/>
        <AccountType/>
      </UserInfo>
    </Student_Groups>
    <Has_Teacher_Only_SectionGroup xmlns="103450f1-da48-4568-8e2a-12c7ce40e391" xsi:nil="true"/>
    <NotebookType xmlns="103450f1-da48-4568-8e2a-12c7ce40e391" xsi:nil="true"/>
    <Students xmlns="103450f1-da48-4568-8e2a-12c7ce40e391">
      <UserInfo>
        <DisplayName/>
        <AccountId xsi:nil="true"/>
        <AccountType/>
      </UserInfo>
    </Students>
    <Invited_Students xmlns="103450f1-da48-4568-8e2a-12c7ce40e391" xsi:nil="true"/>
    <FolderType xmlns="103450f1-da48-4568-8e2a-12c7ce40e391" xsi:nil="true"/>
    <Owner xmlns="103450f1-da48-4568-8e2a-12c7ce40e391">
      <UserInfo>
        <DisplayName/>
        <AccountId xsi:nil="true"/>
        <AccountType/>
      </UserInfo>
    </Owner>
    <CultureName xmlns="103450f1-da48-4568-8e2a-12c7ce40e391" xsi:nil="true"/>
    <DefaultSectionNames xmlns="103450f1-da48-4568-8e2a-12c7ce40e391" xsi:nil="true"/>
    <Is_Collaboration_Space_Locked xmlns="103450f1-da48-4568-8e2a-12c7ce40e391" xsi:nil="true"/>
  </documentManagement>
</p:properties>
</file>

<file path=customXml/itemProps1.xml><?xml version="1.0" encoding="utf-8"?>
<ds:datastoreItem xmlns:ds="http://schemas.openxmlformats.org/officeDocument/2006/customXml" ds:itemID="{44881E18-97B8-45FF-99BB-0B98A4C426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3450f1-da48-4568-8e2a-12c7ce40e391"/>
    <ds:schemaRef ds:uri="421fbc06-6d8c-47ba-9847-0aa7831f59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281BC93-571F-4D57-AAC0-B3D5D2D357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CCBFC4-91FD-4E29-BB59-DCF96833AD22}">
  <ds:schemaRefs>
    <ds:schemaRef ds:uri="http://schemas.microsoft.com/office/2006/metadata/properties"/>
    <ds:schemaRef ds:uri="103450f1-da48-4568-8e2a-12c7ce40e391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421fbc06-6d8c-47ba-9847-0aa7831f59e5"/>
    <ds:schemaRef ds:uri="http://purl.org/dc/elements/1.1/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7813</TotalTime>
  <Words>291</Words>
  <Application>Microsoft Office PowerPoint</Application>
  <PresentationFormat>On-screen Show (4:3)</PresentationFormat>
  <Paragraphs>65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Tahoma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Farming STEMterprise</dc:title>
  <dc:creator>Jennie Devine</dc:creator>
  <cp:lastModifiedBy>A Tipping</cp:lastModifiedBy>
  <cp:revision>128</cp:revision>
  <cp:lastPrinted>2018-12-21T13:14:19Z</cp:lastPrinted>
  <dcterms:created xsi:type="dcterms:W3CDTF">2018-09-13T13:46:50Z</dcterms:created>
  <dcterms:modified xsi:type="dcterms:W3CDTF">2021-02-25T10:18:31Z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0x010100514B995C884B6746981A2DF8DEA02463</vt:lpwstr>
  </property>
</Properties>
</file>