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4" r:id="rId3"/>
    <p:sldId id="269" r:id="rId4"/>
    <p:sldId id="270" r:id="rId5"/>
    <p:sldId id="271" r:id="rId6"/>
    <p:sldId id="273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assoon Infant Md" panose="02000603050000020003" charset="0"/>
      <p:regular r:id="rId14"/>
    </p:embeddedFont>
    <p:embeddedFont>
      <p:font typeface="Sassoon Infant Rg" panose="02000503030000020003" charset="0"/>
      <p:regular r:id="rId15"/>
      <p:bold r:id="rId16"/>
    </p:embeddedFont>
    <p:embeddedFont>
      <p:font typeface="SF Cartoonist Hand" panose="020B060402020202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ACDDFC"/>
    <a:srgbClr val="21A6F9"/>
    <a:srgbClr val="1C1C1C"/>
    <a:srgbClr val="2898A8"/>
    <a:srgbClr val="FEFBDA"/>
    <a:srgbClr val="FFFFE1"/>
    <a:srgbClr val="FDFDFD"/>
    <a:srgbClr val="AD8CC0"/>
    <a:srgbClr val="990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633" y="57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7197" y="1513944"/>
            <a:ext cx="8220075" cy="4882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 tIns="25200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13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002736" y="1738841"/>
            <a:ext cx="4189074" cy="4129086"/>
            <a:chOff x="4002736" y="1755885"/>
            <a:chExt cx="4189074" cy="4129086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5588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55885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86309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8630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 userDrawn="1"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502606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2" r:id="rId4"/>
    <p:sldLayoutId id="2147483671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  <p:sldLayoutId id="2147483663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>
                <a:latin typeface="SF Cartoonist Hand" panose="02000506000000020003" pitchFamily="2" charset="0"/>
                <a:ea typeface="Sniglet" pitchFamily="2" charset="0"/>
              </a:rPr>
              <a:t>Homophones</a:t>
            </a:r>
            <a:endParaRPr lang="en-GB" dirty="0">
              <a:latin typeface="SF Cartoonist Hand" panose="02000506000000020003" pitchFamily="2" charset="0"/>
              <a:ea typeface="Sniglet" pitchFamily="2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tx1"/>
                </a:solidFill>
              </a:rPr>
              <a:t>These </a:t>
            </a:r>
            <a:r>
              <a:rPr lang="en-GB" altLang="en-US">
                <a:solidFill>
                  <a:schemeClr val="tx1"/>
                </a:solidFill>
              </a:rPr>
              <a:t>words all </a:t>
            </a:r>
            <a:r>
              <a:rPr lang="en-GB" altLang="en-US" dirty="0">
                <a:solidFill>
                  <a:schemeClr val="tx1"/>
                </a:solidFill>
              </a:rPr>
              <a:t>sound the same, but they are spelt differently, and have different meanings.</a:t>
            </a:r>
          </a:p>
          <a:p>
            <a:endParaRPr lang="en-GB" altLang="en-US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altLang="en-US" sz="3600" b="1" dirty="0">
                <a:solidFill>
                  <a:schemeClr val="accent5">
                    <a:lumMod val="50000"/>
                  </a:schemeClr>
                </a:solidFill>
              </a:rPr>
              <a:t>to</a:t>
            </a:r>
          </a:p>
          <a:p>
            <a:pPr algn="ctr">
              <a:lnSpc>
                <a:spcPct val="150000"/>
              </a:lnSpc>
            </a:pPr>
            <a:r>
              <a:rPr lang="en-GB" altLang="en-US" sz="3600" b="1" dirty="0">
                <a:solidFill>
                  <a:schemeClr val="accent5">
                    <a:lumMod val="50000"/>
                  </a:schemeClr>
                </a:solidFill>
              </a:rPr>
              <a:t>too</a:t>
            </a:r>
          </a:p>
          <a:p>
            <a:pPr algn="ctr">
              <a:lnSpc>
                <a:spcPct val="150000"/>
              </a:lnSpc>
            </a:pPr>
            <a:r>
              <a:rPr lang="en-GB" altLang="en-US" sz="3600" b="1" dirty="0">
                <a:solidFill>
                  <a:schemeClr val="accent5">
                    <a:lumMod val="50000"/>
                  </a:schemeClr>
                </a:solidFill>
              </a:rPr>
              <a:t>two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3805198"/>
            <a:ext cx="3716337" cy="26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50885" y="3448594"/>
            <a:ext cx="7632700" cy="1884600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/>
              <a:t>‘</a:t>
            </a:r>
            <a:r>
              <a:rPr lang="en-GB" altLang="en-US" b="1" dirty="0"/>
              <a:t>to</a:t>
            </a:r>
            <a:r>
              <a:rPr lang="en-GB" altLang="en-US" dirty="0"/>
              <a:t>’ is usually (but not always) used before the infinitive form of a verb. The infinitive form of a verb just means a verb in its most basic form.</a:t>
            </a:r>
          </a:p>
          <a:p>
            <a:endParaRPr lang="en-GB" altLang="en-US" dirty="0"/>
          </a:p>
          <a:p>
            <a:pPr algn="ctr"/>
            <a:r>
              <a:rPr lang="en-GB" altLang="en-US" sz="2000" dirty="0"/>
              <a:t>I need to go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sz="2000" dirty="0"/>
              <a:t> work today.</a:t>
            </a:r>
          </a:p>
          <a:p>
            <a:pPr algn="ctr"/>
            <a:r>
              <a:rPr lang="en-GB" altLang="en-US" sz="2000" dirty="0"/>
              <a:t>I’m going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sz="2000" dirty="0">
                <a:solidFill>
                  <a:srgbClr val="FF0000"/>
                </a:solidFill>
              </a:rPr>
              <a:t> </a:t>
            </a:r>
            <a:r>
              <a:rPr lang="en-GB" altLang="en-US" sz="2000" dirty="0"/>
              <a:t>tidy the house tomorrow.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dirty="0">
                <a:latin typeface="SF Cartoonist Hand" panose="02000506000000020003" pitchFamily="2" charset="0"/>
              </a:rPr>
              <a:t>to</a:t>
            </a:r>
            <a:endParaRPr lang="en-GB" dirty="0">
              <a:latin typeface="SF Cartoonist Hand" panose="02000506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1790957"/>
          </a:xfrm>
        </p:spPr>
        <p:txBody>
          <a:bodyPr/>
          <a:lstStyle/>
          <a:p>
            <a:r>
              <a:rPr lang="en-GB" altLang="en-US" dirty="0"/>
              <a:t>‘</a:t>
            </a:r>
            <a:r>
              <a:rPr lang="en-GB" altLang="en-US" b="1" dirty="0"/>
              <a:t>to</a:t>
            </a:r>
            <a:r>
              <a:rPr lang="en-GB" altLang="en-US" dirty="0"/>
              <a:t>’ is a preposition when it comes before a noun.</a:t>
            </a:r>
          </a:p>
          <a:p>
            <a:endParaRPr lang="en-GB" altLang="en-US" dirty="0"/>
          </a:p>
          <a:p>
            <a:pPr algn="ctr"/>
            <a:r>
              <a:rPr lang="en-GB" altLang="en-US" sz="2000" dirty="0"/>
              <a:t>The children are going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sz="2000" dirty="0">
                <a:solidFill>
                  <a:srgbClr val="FF0000"/>
                </a:solidFill>
              </a:rPr>
              <a:t> </a:t>
            </a:r>
            <a:r>
              <a:rPr lang="en-GB" altLang="en-US" sz="2000" dirty="0"/>
              <a:t>the shop.</a:t>
            </a:r>
          </a:p>
          <a:p>
            <a:pPr algn="ctr"/>
            <a:r>
              <a:rPr lang="en-GB" altLang="en-US" sz="2000" dirty="0"/>
              <a:t>They went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sz="2000" dirty="0"/>
              <a:t> London.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99" y="1147498"/>
            <a:ext cx="799473" cy="1938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7" y="4272388"/>
            <a:ext cx="1500188" cy="106080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50885" y="5630091"/>
            <a:ext cx="7632700" cy="606426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/>
              <a:t>‘</a:t>
            </a:r>
            <a:r>
              <a:rPr lang="en-GB" altLang="en-US" b="1" dirty="0"/>
              <a:t>to</a:t>
            </a:r>
            <a:r>
              <a:rPr lang="en-GB" altLang="en-US" dirty="0"/>
              <a:t>’ has lots of meanings, but if ‘too’ and ‘two’ don’t make sense, you probably need to use ‘to’!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5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  <p:bldP spid="3" grpId="0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5400" dirty="0">
                <a:latin typeface="SF Cartoonist Hand" panose="02000506000000020003" pitchFamily="2" charset="0"/>
              </a:rPr>
              <a:t>too</a:t>
            </a:r>
            <a:endParaRPr lang="en-GB" dirty="0">
              <a:latin typeface="SF Cartoonist Hand" panose="02000506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2039151"/>
          </a:xfrm>
        </p:spPr>
        <p:txBody>
          <a:bodyPr/>
          <a:lstStyle/>
          <a:p>
            <a:r>
              <a:rPr lang="en-GB" altLang="en-US" dirty="0"/>
              <a:t>‘</a:t>
            </a:r>
            <a:r>
              <a:rPr lang="en-GB" altLang="en-US" b="1" dirty="0"/>
              <a:t>too</a:t>
            </a:r>
            <a:r>
              <a:rPr lang="en-GB" altLang="en-US" dirty="0"/>
              <a:t>’ can mean ‘as well’ and ‘also’.</a:t>
            </a:r>
          </a:p>
          <a:p>
            <a:endParaRPr lang="en-GB" altLang="en-US" dirty="0"/>
          </a:p>
          <a:p>
            <a:pPr algn="ctr"/>
            <a:r>
              <a:rPr lang="en-GB" altLang="en-US" sz="2000" dirty="0"/>
              <a:t>May I come shopping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too</a:t>
            </a:r>
            <a:r>
              <a:rPr lang="en-GB" altLang="en-US" sz="2000" dirty="0"/>
              <a:t>?</a:t>
            </a:r>
          </a:p>
          <a:p>
            <a:pPr algn="ctr"/>
            <a:r>
              <a:rPr lang="en-GB" altLang="en-US" sz="2000" dirty="0"/>
              <a:t>I like cakes, but I like biscuits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too</a:t>
            </a:r>
            <a:r>
              <a:rPr lang="en-GB" altLang="en-US" sz="2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76" y="1885950"/>
            <a:ext cx="1586675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1" y="4357686"/>
            <a:ext cx="944837" cy="16287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50885" y="3827416"/>
            <a:ext cx="7632700" cy="2265409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/>
              <a:t>‘</a:t>
            </a:r>
            <a:r>
              <a:rPr lang="en-GB" altLang="en-US" b="1" dirty="0"/>
              <a:t>too</a:t>
            </a:r>
            <a:r>
              <a:rPr lang="en-GB" altLang="en-US" dirty="0"/>
              <a:t>’ can also be used to show excess.</a:t>
            </a:r>
          </a:p>
          <a:p>
            <a:endParaRPr lang="en-GB" altLang="en-US" dirty="0"/>
          </a:p>
          <a:p>
            <a:pPr algn="ctr"/>
            <a:r>
              <a:rPr lang="en-GB" altLang="en-US" sz="2000" dirty="0"/>
              <a:t>I have eaten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too</a:t>
            </a:r>
            <a:r>
              <a:rPr lang="en-GB" altLang="en-US" sz="2000" dirty="0"/>
              <a:t> much food.</a:t>
            </a:r>
          </a:p>
          <a:p>
            <a:pPr algn="ctr"/>
            <a:r>
              <a:rPr lang="en-GB" altLang="en-US" sz="2000" dirty="0"/>
              <a:t>The bag was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too</a:t>
            </a:r>
            <a:r>
              <a:rPr lang="en-GB" altLang="en-US" sz="2000" dirty="0">
                <a:solidFill>
                  <a:srgbClr val="FF0000"/>
                </a:solidFill>
              </a:rPr>
              <a:t> </a:t>
            </a:r>
            <a:r>
              <a:rPr lang="en-GB" altLang="en-US" sz="2000" dirty="0"/>
              <a:t>heavy.</a:t>
            </a:r>
          </a:p>
        </p:txBody>
      </p:sp>
    </p:spTree>
    <p:extLst>
      <p:ext uri="{BB962C8B-B14F-4D97-AF65-F5344CB8AC3E}">
        <p14:creationId xmlns:p14="http://schemas.microsoft.com/office/powerpoint/2010/main" val="48827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5400" dirty="0">
                <a:latin typeface="SF Cartoonist Hand" panose="02000506000000020003" pitchFamily="2" charset="0"/>
              </a:rPr>
              <a:t>two</a:t>
            </a:r>
            <a:endParaRPr lang="en-GB" dirty="0">
              <a:latin typeface="SF Cartoonist Hand" panose="02000506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‘</a:t>
            </a:r>
            <a:r>
              <a:rPr lang="en-GB" altLang="en-US" b="1" dirty="0"/>
              <a:t>two</a:t>
            </a:r>
            <a:r>
              <a:rPr lang="en-GB" altLang="en-US" dirty="0"/>
              <a:t>’ means the number ‘</a:t>
            </a:r>
            <a:r>
              <a:rPr lang="en-GB" altLang="en-US" b="1" dirty="0"/>
              <a:t>2</a:t>
            </a:r>
            <a:r>
              <a:rPr lang="en-GB" altLang="en-US" dirty="0"/>
              <a:t>’.</a:t>
            </a:r>
          </a:p>
          <a:p>
            <a:endParaRPr lang="en-GB" altLang="en-US" dirty="0"/>
          </a:p>
          <a:p>
            <a:pPr algn="ctr"/>
            <a:r>
              <a:rPr lang="en-GB" altLang="en-US" sz="2000" dirty="0">
                <a:solidFill>
                  <a:schemeClr val="tx1"/>
                </a:solidFill>
              </a:rPr>
              <a:t>There are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two</a:t>
            </a:r>
            <a:r>
              <a:rPr lang="en-GB" altLang="en-US" sz="2000" dirty="0">
                <a:solidFill>
                  <a:schemeClr val="tx1"/>
                </a:solidFill>
              </a:rPr>
              <a:t> dogs running in the park.</a:t>
            </a:r>
          </a:p>
          <a:p>
            <a:endParaRPr lang="en-GB" altLang="en-US" sz="2000" dirty="0"/>
          </a:p>
          <a:p>
            <a:endParaRPr lang="en-GB" altLang="en-US" sz="2000" dirty="0"/>
          </a:p>
          <a:p>
            <a:pPr algn="ctr"/>
            <a:r>
              <a:rPr lang="en-GB" altLang="en-US" sz="2000" dirty="0"/>
              <a:t>I have </a:t>
            </a:r>
            <a:r>
              <a:rPr lang="en-GB" altLang="en-US" sz="2000" u="sng" dirty="0">
                <a:solidFill>
                  <a:schemeClr val="accent5">
                    <a:lumMod val="50000"/>
                  </a:schemeClr>
                </a:solidFill>
              </a:rPr>
              <a:t>two</a:t>
            </a:r>
            <a:r>
              <a:rPr lang="en-GB" altLang="en-US" sz="2000" dirty="0"/>
              <a:t> brothers and one sister.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83088" y="1139516"/>
            <a:ext cx="1945992" cy="1617927"/>
            <a:chOff x="6283088" y="1139516"/>
            <a:chExt cx="1945992" cy="16179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088" y="1346522"/>
              <a:ext cx="1945992" cy="137604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589163" y="1139516"/>
              <a:ext cx="1593864" cy="1617927"/>
            </a:xfrm>
            <a:prstGeom prst="rect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877" y="1942306"/>
            <a:ext cx="1267203" cy="12160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973604" y="4067269"/>
            <a:ext cx="5196792" cy="2347820"/>
            <a:chOff x="1991719" y="4067269"/>
            <a:chExt cx="5196792" cy="23478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033"/>
            <a:stretch/>
          </p:blipFill>
          <p:spPr>
            <a:xfrm>
              <a:off x="5285826" y="4468451"/>
              <a:ext cx="1902685" cy="194663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855" b="55212"/>
            <a:stretch/>
          </p:blipFill>
          <p:spPr>
            <a:xfrm>
              <a:off x="1991719" y="4067269"/>
              <a:ext cx="2098295" cy="234781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71"/>
            <a:stretch/>
          </p:blipFill>
          <p:spPr>
            <a:xfrm>
              <a:off x="4353589" y="4598835"/>
              <a:ext cx="1163718" cy="1816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04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dirty="0">
                <a:latin typeface="SF Cartoonist Hand" panose="02000506000000020003" pitchFamily="2" charset="0"/>
              </a:rPr>
              <a:t>to, too and two</a:t>
            </a:r>
          </a:p>
        </p:txBody>
      </p:sp>
      <p:sp>
        <p:nvSpPr>
          <p:cNvPr id="5" name="Rectangle 4"/>
          <p:cNvSpPr/>
          <p:nvPr/>
        </p:nvSpPr>
        <p:spPr>
          <a:xfrm>
            <a:off x="883508" y="1792793"/>
            <a:ext cx="7367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u="sng" dirty="0">
                <a:solidFill>
                  <a:schemeClr val="accent5">
                    <a:lumMod val="50000"/>
                  </a:schemeClr>
                </a:solidFill>
              </a:rPr>
              <a:t>Two</a:t>
            </a:r>
            <a:r>
              <a:rPr lang="en-GB" altLang="en-US" dirty="0"/>
              <a:t> children wanted </a:t>
            </a:r>
            <a:r>
              <a:rPr lang="en-GB" altLang="en-US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dirty="0"/>
              <a:t> catch the bus </a:t>
            </a:r>
            <a:r>
              <a:rPr lang="en-GB" altLang="en-US" u="sng" dirty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n-GB" altLang="en-US" dirty="0"/>
              <a:t> school, but they were </a:t>
            </a:r>
            <a:r>
              <a:rPr lang="en-GB" altLang="en-US" u="sng" dirty="0">
                <a:solidFill>
                  <a:schemeClr val="accent5">
                    <a:lumMod val="50000"/>
                  </a:schemeClr>
                </a:solidFill>
              </a:rPr>
              <a:t>too</a:t>
            </a:r>
            <a:r>
              <a:rPr lang="en-GB" altLang="en-US" dirty="0"/>
              <a:t> late.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7843"/>
            <a:ext cx="9144000" cy="5693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9291" y="3156403"/>
            <a:ext cx="7138431" cy="34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74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324 L 3.61111E-6 -0.00301 C 0.0059 -0.00532 0.01163 -0.0088 0.01805 -0.00972 C 0.02552 -0.01111 0.02586 -0.00463 0.02951 -0.00116 C 0.03142 0.00069 0.0342 0.00185 0.03628 0.00301 C 0.04166 0.00231 0.05121 0.00139 0.05677 -0.00116 C 0.0743 -0.00949 0.05347 -0.00208 0.07048 -0.00764 C 0.075 -0.00694 0.07968 -0.00694 0.08402 -0.00532 C 0.10295 0.00046 0.07413 -0.00023 0.10451 0.00301 L 0.12274 0.00556 C 0.13923 0.00463 0.16927 0.0044 0.18871 0.00093 C 0.19114 0.00069 0.1934 -0.00069 0.19566 -0.00116 C 0.19861 -0.00185 0.20173 -0.00255 0.20468 -0.00324 C 0.22743 -0.00162 0.23541 -0.00301 0.25486 0.00301 L 0.2684 0.00764 L 0.27534 0.00972 C 0.29809 0.0088 0.321 0.00856 0.34375 0.00764 C 0.34843 0.00718 0.35277 0.00602 0.35729 0.00556 C 0.36336 0.00463 0.36944 0.00393 0.37552 0.00301 C 0.38333 0.00393 0.3908 0.00417 0.39861 0.00556 C 0.4033 0.00625 0.41215 0.00972 0.41215 0.00995 C 0.43264 0.0088 0.45312 0.00949 0.47361 0.00764 C 0.4783 0.00694 0.48715 0.00301 0.48715 0.00324 C 0.5085 0.00393 0.52968 0.00417 0.55104 0.00556 C 0.5533 0.00556 0.55555 0.00694 0.55798 0.00764 C 0.5625 0.00856 0.56718 0.0088 0.57152 0.00972 C 0.57465 0.01018 0.5776 0.01157 0.58073 0.01181 C 0.59514 0.01296 0.60955 0.01343 0.62378 0.01412 C 0.64427 0.01343 0.66475 0.01296 0.68524 0.01181 C 0.68784 0.01181 0.6901 0.01042 0.69218 0.00972 C 0.69531 0.0088 0.69826 0.00833 0.70139 0.00764 C 0.70364 0.00694 0.70573 0.00602 0.70833 0.00556 C 0.73645 -0.00185 0.71736 0.00393 0.73316 -0.00116 C 0.75364 0.00023 0.77066 0.00046 0.79027 0.00301 C 0.80416 0.00509 0.79774 0.00463 0.8085 0.00764 C 0.81163 0.00833 0.81458 0.0088 0.8177 0.00972 C 0.81979 0.01042 0.82205 0.01157 0.8243 0.01181 C 0.8335 0.01296 0.84253 0.01296 0.85173 0.01412 C 0.85694 0.01458 0.86215 0.01551 0.8677 0.0162 C 0.88871 0.01551 0.91007 0.01551 0.93142 0.01412 C 0.93385 0.01389 0.93576 0.01181 0.93836 0.01181 C 0.95191 0.01181 0.96545 0.01343 0.97934 0.01412 C 0.98229 0.01458 0.98541 0.01551 0.98836 0.0162 C 0.99722 0.01852 0.99566 0.01944 1.00677 0.02037 C 1.01718 0.02153 1.02777 0.02199 1.03854 0.02292 C 1.04514 0.02199 1.07031 0.02037 1.07951 0.01829 C 1.08732 0.01667 1.09427 0.01273 1.10225 0.01181 C 1.1052 0.01157 1.10833 0.01181 1.11128 0.01181 L 1.11614 0.01181 " pathEditMode="relative" rAng="0" ptsTypes="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99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231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Sassoon Infant Md</vt:lpstr>
      <vt:lpstr>SF Cartoonist Hand</vt:lpstr>
      <vt:lpstr>Calibri</vt:lpstr>
      <vt:lpstr>Arial</vt:lpstr>
      <vt:lpstr>Sassoon Infant Rg</vt:lpstr>
      <vt:lpstr>Office Theme</vt:lpstr>
      <vt:lpstr>PowerPoint Presentation</vt:lpstr>
      <vt:lpstr>Homophones</vt:lpstr>
      <vt:lpstr>to</vt:lpstr>
      <vt:lpstr>too</vt:lpstr>
      <vt:lpstr>two</vt:lpstr>
      <vt:lpstr>to, too and two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Ryan Ingram</cp:lastModifiedBy>
  <cp:revision>112</cp:revision>
  <dcterms:created xsi:type="dcterms:W3CDTF">2014-10-01T16:09:27Z</dcterms:created>
  <dcterms:modified xsi:type="dcterms:W3CDTF">2021-02-28T12:50:43Z</dcterms:modified>
</cp:coreProperties>
</file>