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6" r:id="rId5"/>
    <p:sldId id="264" r:id="rId6"/>
    <p:sldId id="26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Palgrave" initials="SP" lastIdx="1" clrIdx="0">
    <p:extLst>
      <p:ext uri="{19B8F6BF-5375-455C-9EA6-DF929625EA0E}">
        <p15:presenceInfo xmlns:p15="http://schemas.microsoft.com/office/powerpoint/2012/main" userId="S::stephanie.k.palgrave@gsk.com::d90bad72-3969-439c-a851-a96c078e4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71981-1C05-45D6-919C-30C77251E2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B29074-2671-47BB-96C2-004EC4FA91A7}">
      <dgm:prSet/>
      <dgm:spPr/>
      <dgm:t>
        <a:bodyPr/>
        <a:lstStyle/>
        <a:p>
          <a:r>
            <a:rPr lang="en-GB" dirty="0"/>
            <a:t>The object of the association (the objects) is to advance the education of pupils in the school in particular by:</a:t>
          </a:r>
          <a:endParaRPr lang="en-US" dirty="0"/>
        </a:p>
      </dgm:t>
    </dgm:pt>
    <dgm:pt modelId="{03BC4653-C8E0-4583-8091-97D9CF46A70B}" type="parTrans" cxnId="{1CAF6D13-54CA-472C-A05F-685CAF1C691D}">
      <dgm:prSet/>
      <dgm:spPr/>
      <dgm:t>
        <a:bodyPr/>
        <a:lstStyle/>
        <a:p>
          <a:endParaRPr lang="en-US"/>
        </a:p>
      </dgm:t>
    </dgm:pt>
    <dgm:pt modelId="{37B711C3-16D0-4370-AAE8-362F4EE7BD77}" type="sibTrans" cxnId="{1CAF6D13-54CA-472C-A05F-685CAF1C691D}">
      <dgm:prSet/>
      <dgm:spPr/>
      <dgm:t>
        <a:bodyPr/>
        <a:lstStyle/>
        <a:p>
          <a:endParaRPr lang="en-US"/>
        </a:p>
      </dgm:t>
    </dgm:pt>
    <dgm:pt modelId="{819A4624-7FB0-4862-A3B9-1B4B7A5EE19B}">
      <dgm:prSet/>
      <dgm:spPr/>
      <dgm:t>
        <a:bodyPr/>
        <a:lstStyle/>
        <a:p>
          <a:r>
            <a:rPr lang="en-GB"/>
            <a:t>*Developing effective relationships between the staff, parents and others associated with the school</a:t>
          </a:r>
          <a:endParaRPr lang="en-US"/>
        </a:p>
      </dgm:t>
    </dgm:pt>
    <dgm:pt modelId="{E9EB51E4-062F-4546-9422-38B861BEFEBE}" type="parTrans" cxnId="{35B3D41F-33C6-4143-A230-0FB1C0A19D69}">
      <dgm:prSet/>
      <dgm:spPr/>
      <dgm:t>
        <a:bodyPr/>
        <a:lstStyle/>
        <a:p>
          <a:endParaRPr lang="en-US"/>
        </a:p>
      </dgm:t>
    </dgm:pt>
    <dgm:pt modelId="{1045E337-1DE8-4366-B3FB-6C3802A045EC}" type="sibTrans" cxnId="{35B3D41F-33C6-4143-A230-0FB1C0A19D69}">
      <dgm:prSet/>
      <dgm:spPr/>
      <dgm:t>
        <a:bodyPr/>
        <a:lstStyle/>
        <a:p>
          <a:endParaRPr lang="en-US"/>
        </a:p>
      </dgm:t>
    </dgm:pt>
    <dgm:pt modelId="{F7BFB3F1-129B-43B6-B091-EE4158A83D75}">
      <dgm:prSet/>
      <dgm:spPr/>
      <dgm:t>
        <a:bodyPr/>
        <a:lstStyle/>
        <a:p>
          <a:r>
            <a:rPr lang="en-GB"/>
            <a:t>*Engaging in activities or providing facilities or equipment which support the school and advance the education of the pupils.</a:t>
          </a:r>
          <a:endParaRPr lang="en-US"/>
        </a:p>
      </dgm:t>
    </dgm:pt>
    <dgm:pt modelId="{023FC7ED-7E14-4252-A729-728CAF1B7425}" type="parTrans" cxnId="{3D88E095-6EBD-41A1-BA75-241F58316A1E}">
      <dgm:prSet/>
      <dgm:spPr/>
      <dgm:t>
        <a:bodyPr/>
        <a:lstStyle/>
        <a:p>
          <a:endParaRPr lang="en-US"/>
        </a:p>
      </dgm:t>
    </dgm:pt>
    <dgm:pt modelId="{FF948A41-4026-437E-BC54-0774CA5FAC36}" type="sibTrans" cxnId="{3D88E095-6EBD-41A1-BA75-241F58316A1E}">
      <dgm:prSet/>
      <dgm:spPr/>
      <dgm:t>
        <a:bodyPr/>
        <a:lstStyle/>
        <a:p>
          <a:endParaRPr lang="en-US"/>
        </a:p>
      </dgm:t>
    </dgm:pt>
    <dgm:pt modelId="{1E3DB68A-34AC-4812-B1D6-4D56765D27F4}" type="pres">
      <dgm:prSet presAssocID="{27571981-1C05-45D6-919C-30C77251E2CC}" presName="linear" presStyleCnt="0">
        <dgm:presLayoutVars>
          <dgm:animLvl val="lvl"/>
          <dgm:resizeHandles val="exact"/>
        </dgm:presLayoutVars>
      </dgm:prSet>
      <dgm:spPr/>
    </dgm:pt>
    <dgm:pt modelId="{73F655EE-4D8D-45EF-BF27-B9183FE8CAFF}" type="pres">
      <dgm:prSet presAssocID="{5EB29074-2671-47BB-96C2-004EC4FA91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AAA3B5-7F5E-4A32-9F2B-F156D5D00FDA}" type="pres">
      <dgm:prSet presAssocID="{37B711C3-16D0-4370-AAE8-362F4EE7BD77}" presName="spacer" presStyleCnt="0"/>
      <dgm:spPr/>
    </dgm:pt>
    <dgm:pt modelId="{15F7CF38-078D-49CC-90B4-75750D3FC529}" type="pres">
      <dgm:prSet presAssocID="{819A4624-7FB0-4862-A3B9-1B4B7A5EE1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771DD6-E353-4DB3-B7DD-882518860855}" type="pres">
      <dgm:prSet presAssocID="{1045E337-1DE8-4366-B3FB-6C3802A045EC}" presName="spacer" presStyleCnt="0"/>
      <dgm:spPr/>
    </dgm:pt>
    <dgm:pt modelId="{5909EFD8-31A0-4B1A-9B12-50B1F0DCC949}" type="pres">
      <dgm:prSet presAssocID="{F7BFB3F1-129B-43B6-B091-EE4158A83D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AF6D13-54CA-472C-A05F-685CAF1C691D}" srcId="{27571981-1C05-45D6-919C-30C77251E2CC}" destId="{5EB29074-2671-47BB-96C2-004EC4FA91A7}" srcOrd="0" destOrd="0" parTransId="{03BC4653-C8E0-4583-8091-97D9CF46A70B}" sibTransId="{37B711C3-16D0-4370-AAE8-362F4EE7BD77}"/>
    <dgm:cxn modelId="{35B3D41F-33C6-4143-A230-0FB1C0A19D69}" srcId="{27571981-1C05-45D6-919C-30C77251E2CC}" destId="{819A4624-7FB0-4862-A3B9-1B4B7A5EE19B}" srcOrd="1" destOrd="0" parTransId="{E9EB51E4-062F-4546-9422-38B861BEFEBE}" sibTransId="{1045E337-1DE8-4366-B3FB-6C3802A045EC}"/>
    <dgm:cxn modelId="{0A0CCB6D-116F-41E2-B1A0-27E6971F97C2}" type="presOf" srcId="{27571981-1C05-45D6-919C-30C77251E2CC}" destId="{1E3DB68A-34AC-4812-B1D6-4D56765D27F4}" srcOrd="0" destOrd="0" presId="urn:microsoft.com/office/officeart/2005/8/layout/vList2"/>
    <dgm:cxn modelId="{678F3994-1A65-44ED-BC89-E6D3E702FB23}" type="presOf" srcId="{5EB29074-2671-47BB-96C2-004EC4FA91A7}" destId="{73F655EE-4D8D-45EF-BF27-B9183FE8CAFF}" srcOrd="0" destOrd="0" presId="urn:microsoft.com/office/officeart/2005/8/layout/vList2"/>
    <dgm:cxn modelId="{3D88E095-6EBD-41A1-BA75-241F58316A1E}" srcId="{27571981-1C05-45D6-919C-30C77251E2CC}" destId="{F7BFB3F1-129B-43B6-B091-EE4158A83D75}" srcOrd="2" destOrd="0" parTransId="{023FC7ED-7E14-4252-A729-728CAF1B7425}" sibTransId="{FF948A41-4026-437E-BC54-0774CA5FAC36}"/>
    <dgm:cxn modelId="{E0C41BA4-FC77-4956-A33B-D8A02285EFFB}" type="presOf" srcId="{F7BFB3F1-129B-43B6-B091-EE4158A83D75}" destId="{5909EFD8-31A0-4B1A-9B12-50B1F0DCC949}" srcOrd="0" destOrd="0" presId="urn:microsoft.com/office/officeart/2005/8/layout/vList2"/>
    <dgm:cxn modelId="{1A89B7D9-4885-4EDE-9730-2C2FD9E6B61E}" type="presOf" srcId="{819A4624-7FB0-4862-A3B9-1B4B7A5EE19B}" destId="{15F7CF38-078D-49CC-90B4-75750D3FC529}" srcOrd="0" destOrd="0" presId="urn:microsoft.com/office/officeart/2005/8/layout/vList2"/>
    <dgm:cxn modelId="{866338BE-392D-4676-9CB4-6C0F9B2736D9}" type="presParOf" srcId="{1E3DB68A-34AC-4812-B1D6-4D56765D27F4}" destId="{73F655EE-4D8D-45EF-BF27-B9183FE8CAFF}" srcOrd="0" destOrd="0" presId="urn:microsoft.com/office/officeart/2005/8/layout/vList2"/>
    <dgm:cxn modelId="{B94FD421-05A1-450C-B253-9340C31F5F6F}" type="presParOf" srcId="{1E3DB68A-34AC-4812-B1D6-4D56765D27F4}" destId="{2EAAA3B5-7F5E-4A32-9F2B-F156D5D00FDA}" srcOrd="1" destOrd="0" presId="urn:microsoft.com/office/officeart/2005/8/layout/vList2"/>
    <dgm:cxn modelId="{0955B2D9-922D-4701-A848-AD5B25181BAF}" type="presParOf" srcId="{1E3DB68A-34AC-4812-B1D6-4D56765D27F4}" destId="{15F7CF38-078D-49CC-90B4-75750D3FC529}" srcOrd="2" destOrd="0" presId="urn:microsoft.com/office/officeart/2005/8/layout/vList2"/>
    <dgm:cxn modelId="{C44498CD-E932-4B45-B072-DE0DC265E550}" type="presParOf" srcId="{1E3DB68A-34AC-4812-B1D6-4D56765D27F4}" destId="{D1771DD6-E353-4DB3-B7DD-882518860855}" srcOrd="3" destOrd="0" presId="urn:microsoft.com/office/officeart/2005/8/layout/vList2"/>
    <dgm:cxn modelId="{D32E5424-F899-4A29-B0B6-6441707A9CA4}" type="presParOf" srcId="{1E3DB68A-34AC-4812-B1D6-4D56765D27F4}" destId="{5909EFD8-31A0-4B1A-9B12-50B1F0DCC9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655EE-4D8D-45EF-BF27-B9183FE8CAFF}">
      <dsp:nvSpPr>
        <dsp:cNvPr id="0" name=""/>
        <dsp:cNvSpPr/>
      </dsp:nvSpPr>
      <dsp:spPr>
        <a:xfrm>
          <a:off x="0" y="532853"/>
          <a:ext cx="6263640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The object of the association (the objects) is to advance the education of pupils in the school in particular by:</a:t>
          </a:r>
          <a:endParaRPr lang="en-US" sz="2600" kern="1200" dirty="0"/>
        </a:p>
      </dsp:txBody>
      <dsp:txXfrm>
        <a:off x="69794" y="602647"/>
        <a:ext cx="6124052" cy="1290152"/>
      </dsp:txXfrm>
    </dsp:sp>
    <dsp:sp modelId="{15F7CF38-078D-49CC-90B4-75750D3FC529}">
      <dsp:nvSpPr>
        <dsp:cNvPr id="0" name=""/>
        <dsp:cNvSpPr/>
      </dsp:nvSpPr>
      <dsp:spPr>
        <a:xfrm>
          <a:off x="0" y="2037473"/>
          <a:ext cx="6263640" cy="14297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*Developing effective relationships between the staff, parents and others associated with the school</a:t>
          </a:r>
          <a:endParaRPr lang="en-US" sz="2600" kern="1200"/>
        </a:p>
      </dsp:txBody>
      <dsp:txXfrm>
        <a:off x="69794" y="2107267"/>
        <a:ext cx="6124052" cy="1290152"/>
      </dsp:txXfrm>
    </dsp:sp>
    <dsp:sp modelId="{5909EFD8-31A0-4B1A-9B12-50B1F0DCC949}">
      <dsp:nvSpPr>
        <dsp:cNvPr id="0" name=""/>
        <dsp:cNvSpPr/>
      </dsp:nvSpPr>
      <dsp:spPr>
        <a:xfrm>
          <a:off x="0" y="3542094"/>
          <a:ext cx="6263640" cy="1429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*Engaging in activities or providing facilities or equipment which support the school and advance the education of the pupils.</a:t>
          </a:r>
          <a:endParaRPr lang="en-US" sz="2600" kern="1200"/>
        </a:p>
      </dsp:txBody>
      <dsp:txXfrm>
        <a:off x="69794" y="3611888"/>
        <a:ext cx="6124052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BE72-8E78-40A7-AF76-F727B53D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74F70-BADD-4321-A040-154BC92F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6FBC6-A5AE-46E9-980D-A08C871E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9EA9-DC33-4923-A0D3-33604E67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937A4-AD88-4D07-97AC-A98CF582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5A47-E54A-4F93-8C8A-6B1922B1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80F2D-3C7F-4DA5-A638-6B98F98BC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CA57F-ADE4-4801-83E4-CB5FF159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72929-24D7-414E-85C6-E4A3A9E4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B232E-4DE5-4202-932E-2D46FB65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4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4ED05-BAF9-45D7-88AF-EBE13E316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FF6DD-A84C-4A52-BF7C-C4AFFE0E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C27A-8468-47D9-9A20-32CE9010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C517-542C-4591-80C8-E78B787E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BCE8-168C-4120-BCEA-A7027503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8359-0096-410B-B909-DB3F4700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D486-BDE3-4007-9DD0-BB86EB70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B32E-53CD-4349-B6C3-BE31FB40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56D4-E223-456E-BCBD-889BCF87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CADB-7D8B-4768-9F6E-8C47BC3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5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C2F2-265C-41F4-B90D-3F1C11C6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5753-E968-451E-A58E-712D943F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C9F26-753B-4259-826E-E35FEAF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4855-669C-40D5-A6B1-2A28077C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CE25-165B-4577-AE58-D8A8B6A0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E7E7-D2BF-44FD-AC59-76D1FE8F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EE77-8EB9-4B8D-95CB-098EB4CB5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CBF10-F50C-4E1E-B12C-78773143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9945-75B0-4611-8AE3-7CD3D521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A84D5-5E5C-43B4-8E1D-332DB4C6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7C825-CBE9-4DA3-899E-A961ACF0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0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D982-14CC-431E-A094-328D028C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D3B42-8615-403E-B443-39047F7FE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BBAA5-2980-4612-8B83-5AE0CA72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E21E6-A986-4599-94A4-B633AAF23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4F08E-1E3D-4DC9-BF59-6843A4B9E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79971-876A-47C1-8256-EA97DCB6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12948-56E1-4C99-80E8-589C288F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C05BE-CB30-4B24-AC30-92D794F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FF42-F003-4603-AD6E-95CD4288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F583A-1690-4069-A3A1-97F2AF2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914BC-D9FD-4D5D-8A1F-F85C3430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108E4-4604-4EA8-B44D-412D535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53E09-E3A9-4D07-A918-958D8417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5446C-1E60-4BA5-9709-C80DE8CF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64CBF-9D93-45D0-9009-57B6F905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4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25A0-BE2D-48DF-A3E3-80957BCB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583F-7953-4F3A-A6AF-806F472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C8830-B28B-4CBA-8ED9-E48C4D55F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CCD24-8379-489E-837C-EEAEF704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84608-1808-43F1-9C44-FBF3223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17E9-88E3-46AE-86AB-108C0279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7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6CC1-7515-4979-9D34-0F430423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F02B6-2CF0-434F-9788-BC1B83073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30387-7821-497B-BE6D-150B0DA8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5DEC8-9477-4216-B9F4-58BBC618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1D80-971A-412B-9C8D-A8E7CE6E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6DD2A-FF15-4FF7-854C-DDDA8CE7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D22E7-CD9F-4F7A-A2D6-46736D45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60AC5-B7B4-44D9-A9FC-8AC0079E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287F-7C88-4FD3-8690-1DC039ADE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D532-B3E3-42BE-9367-80597086433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D2F08-B78A-4A34-9670-F553214DE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5E00-FF14-4502-90C9-1712BA3B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45A0-AE43-4582-865F-7B87FAFF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4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safeguarding-duties-for-charity-trustees#contents" TargetMode="External"/><Relationship Id="rId2" Type="http://schemas.openxmlformats.org/officeDocument/2006/relationships/hyperlink" Target="https://www.parentkind.org.uk/Info-sheets/Model-Constitution---Informatio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ylesaveur.blogspot.com/2010_03_01_archive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566&amp;picture=happy-though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6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E6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13619DD-3411-40D3-8BAB-BA3610DD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rgbClr val="2E6F5B"/>
                </a:solidFill>
              </a:rPr>
              <a:t>St Oswald’s EGM</a:t>
            </a:r>
            <a:br>
              <a:rPr lang="en-US" sz="3200" dirty="0">
                <a:solidFill>
                  <a:srgbClr val="2E6F5B"/>
                </a:solidFill>
              </a:rPr>
            </a:br>
            <a:r>
              <a:rPr lang="en-US" sz="3200" dirty="0">
                <a:solidFill>
                  <a:srgbClr val="2E6F5B"/>
                </a:solidFill>
              </a:rPr>
              <a:t> </a:t>
            </a:r>
            <a:br>
              <a:rPr lang="en-US" sz="3200" dirty="0">
                <a:solidFill>
                  <a:srgbClr val="2E6F5B"/>
                </a:solidFill>
              </a:rPr>
            </a:br>
            <a:r>
              <a:rPr lang="en-US" sz="3200" dirty="0">
                <a:solidFill>
                  <a:srgbClr val="2E6F5B"/>
                </a:solidFill>
              </a:rPr>
              <a:t>PTFA request to move to charity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5AC4A-ECF9-4A3D-B83C-AB0716F1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27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7CD8-4FE3-43B5-811C-341F9E09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0417175" cy="94874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3E581A-F249-4C59-A1AA-1C71BA1E3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55128"/>
              </p:ext>
            </p:extLst>
          </p:nvPr>
        </p:nvGraphicFramePr>
        <p:xfrm>
          <a:off x="146050" y="739190"/>
          <a:ext cx="11626850" cy="591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370">
                  <a:extLst>
                    <a:ext uri="{9D8B030D-6E8A-4147-A177-3AD203B41FA5}">
                      <a16:colId xmlns:a16="http://schemas.microsoft.com/office/drawing/2014/main" val="1067401114"/>
                    </a:ext>
                  </a:extLst>
                </a:gridCol>
                <a:gridCol w="2325370">
                  <a:extLst>
                    <a:ext uri="{9D8B030D-6E8A-4147-A177-3AD203B41FA5}">
                      <a16:colId xmlns:a16="http://schemas.microsoft.com/office/drawing/2014/main" val="1691950773"/>
                    </a:ext>
                  </a:extLst>
                </a:gridCol>
                <a:gridCol w="2325370">
                  <a:extLst>
                    <a:ext uri="{9D8B030D-6E8A-4147-A177-3AD203B41FA5}">
                      <a16:colId xmlns:a16="http://schemas.microsoft.com/office/drawing/2014/main" val="2242093796"/>
                    </a:ext>
                  </a:extLst>
                </a:gridCol>
                <a:gridCol w="3460954">
                  <a:extLst>
                    <a:ext uri="{9D8B030D-6E8A-4147-A177-3AD203B41FA5}">
                      <a16:colId xmlns:a16="http://schemas.microsoft.com/office/drawing/2014/main" val="2536671131"/>
                    </a:ext>
                  </a:extLst>
                </a:gridCol>
                <a:gridCol w="1189786">
                  <a:extLst>
                    <a:ext uri="{9D8B030D-6E8A-4147-A177-3AD203B41FA5}">
                      <a16:colId xmlns:a16="http://schemas.microsoft.com/office/drawing/2014/main" val="1181735820"/>
                    </a:ext>
                  </a:extLst>
                </a:gridCol>
              </a:tblGrid>
              <a:tr h="656720">
                <a:tc>
                  <a:txBody>
                    <a:bodyPr/>
                    <a:lstStyle/>
                    <a:p>
                      <a:r>
                        <a:rPr lang="en-GB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Decision, Input, Awareness?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012188"/>
                  </a:ext>
                </a:extLst>
              </a:tr>
              <a:tr h="1480108">
                <a:tc>
                  <a:txBody>
                    <a:bodyPr/>
                    <a:lstStyle/>
                    <a:p>
                      <a:r>
                        <a:rPr lang="en-GB" dirty="0"/>
                        <a:t>Moving to charity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 to understand the background, rationale, what is a constitution and why do we need it?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40362"/>
                  </a:ext>
                </a:extLst>
              </a:tr>
              <a:tr h="647547">
                <a:tc>
                  <a:txBody>
                    <a:bodyPr/>
                    <a:lstStyle/>
                    <a:p>
                      <a:r>
                        <a:rPr lang="en-GB" dirty="0"/>
                        <a:t>Application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clear on key actions and who is aligned. Time to complete 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42812"/>
                  </a:ext>
                </a:extLst>
              </a:tr>
              <a:tr h="647547">
                <a:tc>
                  <a:txBody>
                    <a:bodyPr/>
                    <a:lstStyle/>
                    <a:p>
                      <a:r>
                        <a:rPr lang="en-GB" dirty="0"/>
                        <a:t>Agreement to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Rachael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Decision -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 yes or no for the charity application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38216"/>
                  </a:ext>
                </a:extLst>
              </a:tr>
              <a:tr h="647547">
                <a:tc>
                  <a:txBody>
                    <a:bodyPr/>
                    <a:lstStyle/>
                    <a:p>
                      <a:r>
                        <a:rPr lang="en-GB" dirty="0"/>
                        <a:t>School wish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Awareness of projects, items and 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21097"/>
                  </a:ext>
                </a:extLst>
              </a:tr>
              <a:tr h="925068">
                <a:tc>
                  <a:txBody>
                    <a:bodyPr/>
                    <a:lstStyle/>
                    <a:p>
                      <a:r>
                        <a:rPr lang="en-GB" dirty="0"/>
                        <a:t>PTFA wish list &amp; parent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Rachael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Awareness and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do we want</a:t>
                      </a:r>
                    </a:p>
                    <a:p>
                      <a:r>
                        <a:rPr lang="en-GB" dirty="0"/>
                        <a:t>Understand areas of focus, items &amp; costs. </a:t>
                      </a:r>
                    </a:p>
                    <a:p>
                      <a:r>
                        <a:rPr lang="en-GB" dirty="0"/>
                        <a:t>Future plans for parents input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655497"/>
                  </a:ext>
                </a:extLst>
              </a:tr>
              <a:tr h="647547">
                <a:tc>
                  <a:txBody>
                    <a:bodyPr/>
                    <a:lstStyle/>
                    <a:p>
                      <a:r>
                        <a:rPr lang="en-GB" dirty="0"/>
                        <a:t>Planned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Wood, Rachael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Input &amp;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 remaining time to plan for forthcoming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6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3029B-38EC-4600-AAAC-9304288D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 we want charity status?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D66C5D-1624-44C4-90D8-2A308E305F8D}"/>
              </a:ext>
            </a:extLst>
          </p:cNvPr>
          <p:cNvSpPr txBox="1"/>
          <p:nvPr/>
        </p:nvSpPr>
        <p:spPr>
          <a:xfrm>
            <a:off x="5255259" y="942975"/>
            <a:ext cx="6117587" cy="502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Becoming a registered charity has many benefits and there’s no cost to register. Benefits include –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/>
              <a:t>charitable donations from local and national companies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/>
              <a:t>eligible to apply for grants as some groups only formally </a:t>
            </a:r>
            <a:r>
              <a:rPr lang="en-US" sz="1900" dirty="0" err="1"/>
              <a:t>recognise</a:t>
            </a:r>
            <a:r>
              <a:rPr lang="en-US" sz="1900" dirty="0"/>
              <a:t> charities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/>
              <a:t>able to receive donations by Payroll giving.	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In England and Wales, it is a legal requirement for </a:t>
            </a:r>
            <a:r>
              <a:rPr lang="en-US" sz="1900" b="0" i="0" dirty="0" err="1">
                <a:effectLst/>
              </a:rPr>
              <a:t>organisations</a:t>
            </a:r>
            <a:r>
              <a:rPr lang="en-US" sz="1900" b="0" i="0" dirty="0">
                <a:effectLst/>
              </a:rPr>
              <a:t> engaged in exclusively charitable purposes, with an annual income of more than £5,000, to register as a charity with the Charity Commission.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0" i="0" dirty="0">
                <a:effectLst/>
              </a:rPr>
              <a:t>We need to create a constitution of how we will operate to satisfy the Charity Commission. More to follow…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0" i="0" dirty="0">
                <a:effectLst/>
              </a:rPr>
              <a:t>We are using a pre-approved template from Parent Kind who </a:t>
            </a:r>
            <a:r>
              <a:rPr lang="en-US" sz="1900" b="0" i="0" dirty="0" err="1">
                <a:effectLst/>
              </a:rPr>
              <a:t>specialise</a:t>
            </a:r>
            <a:r>
              <a:rPr lang="en-US" sz="1900" b="0" i="0" dirty="0">
                <a:effectLst/>
              </a:rPr>
              <a:t> in PTFA support – ensures a swifter and easier process through the Charities Commission.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682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5511-58B0-4842-81E8-0B706858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Our purpose, as per the Constitution</a:t>
            </a:r>
          </a:p>
        </p:txBody>
      </p:sp>
      <p:graphicFrame>
        <p:nvGraphicFramePr>
          <p:cNvPr id="14" name="TextBox 3">
            <a:extLst>
              <a:ext uri="{FF2B5EF4-FFF2-40B4-BE49-F238E27FC236}">
                <a16:creationId xmlns:a16="http://schemas.microsoft.com/office/drawing/2014/main" id="{7DEC5E92-F26B-FFBC-6DA3-83117461B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84512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9A0D5F-20E3-41D2-9455-0A10A2D53E22}"/>
              </a:ext>
            </a:extLst>
          </p:cNvPr>
          <p:cNvSpPr txBox="1"/>
          <p:nvPr/>
        </p:nvSpPr>
        <p:spPr>
          <a:xfrm>
            <a:off x="524741" y="389559"/>
            <a:ext cx="1090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Constitution is a set of rules and principles as to how we will operate as a charity.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16A0-C4CF-4448-A1C2-E1A8499DF46C}"/>
              </a:ext>
            </a:extLst>
          </p:cNvPr>
          <p:cNvSpPr txBox="1"/>
          <p:nvPr/>
        </p:nvSpPr>
        <p:spPr>
          <a:xfrm>
            <a:off x="923925" y="5915026"/>
            <a:ext cx="1022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Parent Kind provides support for PTFAs by offering a constitution template to help the charity approval process. Fixed and fast tracked.</a:t>
            </a:r>
          </a:p>
        </p:txBody>
      </p:sp>
    </p:spTree>
    <p:extLst>
      <p:ext uri="{BB962C8B-B14F-4D97-AF65-F5344CB8AC3E}">
        <p14:creationId xmlns:p14="http://schemas.microsoft.com/office/powerpoint/2010/main" val="58996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6B85-1340-48C1-8AF2-8FFD1FC5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0524"/>
            <a:ext cx="10134600" cy="1178141"/>
          </a:xfrm>
        </p:spPr>
        <p:txBody>
          <a:bodyPr>
            <a:normAutofit/>
          </a:bodyPr>
          <a:lstStyle/>
          <a:p>
            <a:r>
              <a:rPr lang="en-GB" sz="2800" dirty="0"/>
              <a:t>Constitution areas and key points/differences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488F864-30A5-431B-9D91-182A57251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96477"/>
              </p:ext>
            </p:extLst>
          </p:nvPr>
        </p:nvGraphicFramePr>
        <p:xfrm>
          <a:off x="228596" y="385768"/>
          <a:ext cx="11734800" cy="644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9">
                  <a:extLst>
                    <a:ext uri="{9D8B030D-6E8A-4147-A177-3AD203B41FA5}">
                      <a16:colId xmlns:a16="http://schemas.microsoft.com/office/drawing/2014/main" val="3581146687"/>
                    </a:ext>
                  </a:extLst>
                </a:gridCol>
                <a:gridCol w="8258171">
                  <a:extLst>
                    <a:ext uri="{9D8B030D-6E8A-4147-A177-3AD203B41FA5}">
                      <a16:colId xmlns:a16="http://schemas.microsoft.com/office/drawing/2014/main" val="2675559837"/>
                    </a:ext>
                  </a:extLst>
                </a:gridCol>
              </a:tblGrid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83364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2. Purposes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See objective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18827"/>
                  </a:ext>
                </a:extLst>
              </a:tr>
              <a:tr h="919487">
                <a:tc>
                  <a:txBody>
                    <a:bodyPr/>
                    <a:lstStyle/>
                    <a:p>
                      <a:r>
                        <a:rPr lang="en-GB" dirty="0"/>
                        <a:t>3. Powers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AGM needs 21 days written notice, date time, location &amp; agenda. Newsletter &amp; FB. Receive accounts &amp; trustee report. At least 3 meetings per academic year.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Consult parents on their views.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0058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4. 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48709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5 &amp; 7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*AGM needs 21 days written notice, date time, location &amp; agenda. Newsletter &amp; FB. *AGM needs twice the number of committee members/trustees e.g. x8.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*Receive accounts &amp; trustee report.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*At least 3 meetings per academic year.</a:t>
                      </a:r>
                    </a:p>
                    <a:p>
                      <a:r>
                        <a:rPr lang="en-GB" dirty="0"/>
                        <a:t>*All items voted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33185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6. The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67806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8. Powers of the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96582"/>
                  </a:ext>
                </a:extLst>
              </a:tr>
              <a:tr h="465241">
                <a:tc>
                  <a:txBody>
                    <a:bodyPr/>
                    <a:lstStyle/>
                    <a:p>
                      <a:r>
                        <a:rPr lang="en-GB" dirty="0"/>
                        <a:t>9. Property &amp;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*Wish list shared of required funds for projects and items at the AGM. Voting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ifin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interests of the charity &gt; plan for the academic year.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*9.3 provision of goods and services requires declaration of interest before discussed &gt; withdraw and not included in voting.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9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4AC0-E8D5-45EC-9037-7697726B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6037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Constitution areas and key points/differences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CC242C3-6EA5-4D04-9EAB-0F1776516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78683"/>
              </p:ext>
            </p:extLst>
          </p:nvPr>
        </p:nvGraphicFramePr>
        <p:xfrm>
          <a:off x="590550" y="1938866"/>
          <a:ext cx="10763249" cy="277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187">
                  <a:extLst>
                    <a:ext uri="{9D8B030D-6E8A-4147-A177-3AD203B41FA5}">
                      <a16:colId xmlns:a16="http://schemas.microsoft.com/office/drawing/2014/main" val="694944521"/>
                    </a:ext>
                  </a:extLst>
                </a:gridCol>
                <a:gridCol w="6259062">
                  <a:extLst>
                    <a:ext uri="{9D8B030D-6E8A-4147-A177-3AD203B41FA5}">
                      <a16:colId xmlns:a16="http://schemas.microsoft.com/office/drawing/2014/main" val="2528542983"/>
                    </a:ext>
                  </a:extLst>
                </a:gridCol>
              </a:tblGrid>
              <a:tr h="373090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649007"/>
                  </a:ext>
                </a:extLst>
              </a:tr>
              <a:tr h="1492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10. Records and accounts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*Financial report at AGM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*Annual report - this builds on the financial report. Good practise to complete annually and will be requested if audited.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*All meetings recorded &gt; Steph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5034"/>
                  </a:ext>
                </a:extLst>
              </a:tr>
              <a:tr h="910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11, 12, 13</a:t>
                      </a:r>
                      <a:r>
                        <a:rPr lang="en-GB" dirty="0"/>
                        <a:t>. Notices, amendments &amp; dissolutions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*Notices - OK &gt; sharing of meeting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9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06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176F8-815D-4967-B11E-0348C076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we will need for the application (PDF format)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93F03F-D012-42C8-8BF4-DE7B6B1AD822}"/>
              </a:ext>
            </a:extLst>
          </p:cNvPr>
          <p:cNvSpPr txBox="1"/>
          <p:nvPr/>
        </p:nvSpPr>
        <p:spPr>
          <a:xfrm>
            <a:off x="5138928" y="885825"/>
            <a:ext cx="6046172" cy="501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Signed copy of the adopted </a:t>
            </a:r>
            <a:r>
              <a:rPr lang="en-US" b="0" i="0" u="none" strike="noStrike" dirty="0">
                <a:effectLst/>
                <a:hlinkClick r:id="rId2"/>
              </a:rPr>
              <a:t>constitution</a:t>
            </a:r>
            <a:r>
              <a:rPr lang="en-US" b="0" i="0" dirty="0">
                <a:effectLst/>
              </a:rPr>
              <a:t>. </a:t>
            </a:r>
            <a:r>
              <a:rPr lang="en-US" b="1" i="0" dirty="0">
                <a:effectLst/>
              </a:rPr>
              <a:t>Complete today – chair &amp; witness. Rachael &amp; Izabela.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Your PTA’s latest financial report – probably the treasurer’s report from the last AGM. </a:t>
            </a:r>
            <a:r>
              <a:rPr lang="en-US" b="1" i="0" dirty="0">
                <a:effectLst/>
              </a:rPr>
              <a:t>Julie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PTA bank statement – this has to be less than three months old at the time of registration. </a:t>
            </a:r>
            <a:r>
              <a:rPr lang="en-US" b="1" i="0" dirty="0">
                <a:effectLst/>
              </a:rPr>
              <a:t>Julie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Completed Trustee declaration (make sure they have read the </a:t>
            </a:r>
            <a:r>
              <a:rPr lang="en-US" b="0" i="0" u="none" strike="noStrike" dirty="0">
                <a:effectLst/>
                <a:hlinkClick r:id="rId3"/>
              </a:rPr>
              <a:t>safeguarding guidance</a:t>
            </a:r>
            <a:r>
              <a:rPr lang="en-US" b="0" i="0" dirty="0">
                <a:effectLst/>
              </a:rPr>
              <a:t> too, see section 9). </a:t>
            </a:r>
            <a:r>
              <a:rPr lang="en-US" b="1" i="0" dirty="0">
                <a:effectLst/>
              </a:rPr>
              <a:t>Complete today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Details of your Trustees – these are all your elected committee members. You’ll need their names, contact details including home address and date of birth</a:t>
            </a:r>
            <a:r>
              <a:rPr lang="en-US" b="1" i="0" dirty="0">
                <a:effectLst/>
              </a:rPr>
              <a:t>. Rach, Laura, Julie &amp; Steph Email</a:t>
            </a:r>
          </a:p>
        </p:txBody>
      </p:sp>
    </p:spTree>
    <p:extLst>
      <p:ext uri="{BB962C8B-B14F-4D97-AF65-F5344CB8AC3E}">
        <p14:creationId xmlns:p14="http://schemas.microsoft.com/office/powerpoint/2010/main" val="115241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and black sign&#10;&#10;Description automatically generated with low confidence">
            <a:extLst>
              <a:ext uri="{FF2B5EF4-FFF2-40B4-BE49-F238E27FC236}">
                <a16:creationId xmlns:a16="http://schemas.microsoft.com/office/drawing/2014/main" id="{5E94D396-01AC-40D7-B51B-D6254D03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143" y="1779630"/>
            <a:ext cx="5221625" cy="3298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C9476-E7EC-4A42-AD9A-001287704CC6}"/>
              </a:ext>
            </a:extLst>
          </p:cNvPr>
          <p:cNvSpPr txBox="1"/>
          <p:nvPr/>
        </p:nvSpPr>
        <p:spPr>
          <a:xfrm>
            <a:off x="6412091" y="185344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School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Mrs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Wood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Projects, items and costs.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PTFA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– Rachael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Getting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organised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Group ideas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Parent feedback process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8A622-8D2E-4B9A-8BDD-15818B7E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to you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4ADD7C7-ACFE-498D-B75D-027BA6659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8030" y="1424763"/>
            <a:ext cx="3441535" cy="3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551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 Oswald’s EGM   PTFA request to move to charity status</vt:lpstr>
      <vt:lpstr>Agenda</vt:lpstr>
      <vt:lpstr>Why do we want charity status? </vt:lpstr>
      <vt:lpstr>Our purpose, as per the Constitution</vt:lpstr>
      <vt:lpstr>Constitution areas and key points/differences</vt:lpstr>
      <vt:lpstr>Constitution areas and key points/differences</vt:lpstr>
      <vt:lpstr>What we will need for the application (PDF format)</vt:lpstr>
      <vt:lpstr>PowerPoint Presentation</vt:lpstr>
      <vt:lpstr>Over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PTFA constitution to move to charity status</dc:title>
  <dc:creator>Stephanie Palgrave</dc:creator>
  <cp:lastModifiedBy>Campbell, Jonathan</cp:lastModifiedBy>
  <cp:revision>3</cp:revision>
  <dcterms:created xsi:type="dcterms:W3CDTF">2022-03-31T15:41:21Z</dcterms:created>
  <dcterms:modified xsi:type="dcterms:W3CDTF">2022-05-05T19:38:16Z</dcterms:modified>
</cp:coreProperties>
</file>