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73" r:id="rId3"/>
    <p:sldId id="274" r:id="rId4"/>
    <p:sldId id="275" r:id="rId5"/>
    <p:sldId id="276" r:id="rId6"/>
    <p:sldId id="277" r:id="rId7"/>
    <p:sldId id="278" r:id="rId8"/>
    <p:sldId id="279" r:id="rId9"/>
    <p:sldId id="280" r:id="rId10"/>
    <p:sldId id="281" r:id="rId11"/>
    <p:sldId id="267"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0C"/>
    <a:srgbClr val="2DAAE1"/>
    <a:srgbClr val="99C55D"/>
    <a:srgbClr val="5AB7B2"/>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960"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1">
            <a:extLst>
              <a:ext uri="{FF2B5EF4-FFF2-40B4-BE49-F238E27FC236}">
                <a16:creationId xmlns:a16="http://schemas.microsoft.com/office/drawing/2014/main" xmlns="" id="{C1B3A2C8-489D-4F66-9604-C86D08C7967C}"/>
              </a:ext>
            </a:extLst>
          </p:cNvPr>
          <p:cNvSpPr/>
          <p:nvPr/>
        </p:nvSpPr>
        <p:spPr>
          <a:xfrm>
            <a:off x="3533775" y="5040313"/>
            <a:ext cx="4854575" cy="1052512"/>
          </a:xfrm>
          <a:prstGeom prst="rect">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xmlns="" id="{B62ADABD-83C8-41B9-B739-9A514542CD51}"/>
              </a:ext>
            </a:extLst>
          </p:cNvPr>
          <p:cNvSpPr/>
          <p:nvPr/>
        </p:nvSpPr>
        <p:spPr>
          <a:xfrm>
            <a:off x="755650" y="1350963"/>
            <a:ext cx="5292725" cy="801687"/>
          </a:xfrm>
          <a:prstGeom prst="rect">
            <a:avLst/>
          </a:prstGeom>
          <a:solidFill>
            <a:srgbClr val="2DAA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xmlns="" id="{6F8752E3-F2F0-4355-BE20-713F41BF2404}"/>
              </a:ext>
            </a:extLst>
          </p:cNvPr>
          <p:cNvSpPr>
            <a:spLocks noGrp="1" noChangeArrowheads="1"/>
          </p:cNvSpPr>
          <p:nvPr>
            <p:ph type="title"/>
          </p:nvPr>
        </p:nvSpPr>
        <p:spPr>
          <a:xfrm>
            <a:off x="457200" y="479425"/>
            <a:ext cx="8220075" cy="993775"/>
          </a:xfrm>
        </p:spPr>
        <p:txBody>
          <a:bodyPr/>
          <a:lstStyle/>
          <a:p>
            <a:pPr eaLnBrk="1" hangingPunct="1"/>
            <a:r>
              <a:rPr lang="en-GB" altLang="en-US" sz="3600" dirty="0"/>
              <a:t>Get Involved!</a:t>
            </a:r>
          </a:p>
        </p:txBody>
      </p:sp>
      <p:sp>
        <p:nvSpPr>
          <p:cNvPr id="17413" name="Rectangle 4">
            <a:extLst>
              <a:ext uri="{FF2B5EF4-FFF2-40B4-BE49-F238E27FC236}">
                <a16:creationId xmlns:a16="http://schemas.microsoft.com/office/drawing/2014/main" xmlns="" id="{3071D2B4-7BC1-4257-93DA-1D9B3BD32F03}"/>
              </a:ext>
            </a:extLst>
          </p:cNvPr>
          <p:cNvSpPr>
            <a:spLocks noChangeArrowheads="1"/>
          </p:cNvSpPr>
          <p:nvPr/>
        </p:nvSpPr>
        <p:spPr bwMode="auto">
          <a:xfrm>
            <a:off x="942975" y="1474788"/>
            <a:ext cx="4867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There are so many ways you can raise money for BBC Children in Need.</a:t>
            </a:r>
          </a:p>
        </p:txBody>
      </p:sp>
      <p:pic>
        <p:nvPicPr>
          <p:cNvPr id="17428" name="Picture 10">
            <a:extLst>
              <a:ext uri="{FF2B5EF4-FFF2-40B4-BE49-F238E27FC236}">
                <a16:creationId xmlns:a16="http://schemas.microsoft.com/office/drawing/2014/main" xmlns="" id="{6C8038D3-20D0-4783-9068-EA912CAE0C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004" y="3584373"/>
            <a:ext cx="1520826" cy="155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5">
            <a:extLst>
              <a:ext uri="{FF2B5EF4-FFF2-40B4-BE49-F238E27FC236}">
                <a16:creationId xmlns:a16="http://schemas.microsoft.com/office/drawing/2014/main" xmlns="" id="{2F4B7AA0-0109-4616-8B1A-B89FFBE647AF}"/>
              </a:ext>
            </a:extLst>
          </p:cNvPr>
          <p:cNvSpPr>
            <a:spLocks noChangeArrowheads="1"/>
          </p:cNvSpPr>
          <p:nvPr/>
        </p:nvSpPr>
        <p:spPr bwMode="auto">
          <a:xfrm>
            <a:off x="3617913" y="5106988"/>
            <a:ext cx="476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tx1"/>
                </a:solidFill>
                <a:sym typeface="Wingdings" panose="05000000000000000000" pitchFamily="2" charset="2"/>
              </a:rPr>
              <a:t>So far, BBC Children in Need has raised over </a:t>
            </a:r>
            <a:r>
              <a:rPr lang="en-AU" dirty="0"/>
              <a:t>£1 billion </a:t>
            </a:r>
            <a:r>
              <a:rPr lang="en-GB" altLang="en-US" dirty="0">
                <a:solidFill>
                  <a:schemeClr val="tx1"/>
                </a:solidFill>
                <a:sym typeface="Wingdings" panose="05000000000000000000" pitchFamily="2" charset="2"/>
              </a:rPr>
              <a:t>in donations and fundraising!</a:t>
            </a:r>
          </a:p>
          <a:p>
            <a:pPr eaLnBrk="1" hangingPunct="1">
              <a:lnSpc>
                <a:spcPct val="100000"/>
              </a:lnSpc>
              <a:spcBef>
                <a:spcPct val="0"/>
              </a:spcBef>
              <a:buFontTx/>
              <a:buNone/>
            </a:pPr>
            <a:r>
              <a:rPr lang="en-GB" altLang="en-US" dirty="0">
                <a:solidFill>
                  <a:schemeClr val="tx1"/>
                </a:solidFill>
                <a:sym typeface="Wingdings" panose="05000000000000000000" pitchFamily="2" charset="2"/>
              </a:rPr>
              <a:t>How much more can we raise?</a:t>
            </a:r>
          </a:p>
        </p:txBody>
      </p:sp>
      <p:pic>
        <p:nvPicPr>
          <p:cNvPr id="5" name="Picture 4">
            <a:extLst>
              <a:ext uri="{FF2B5EF4-FFF2-40B4-BE49-F238E27FC236}">
                <a16:creationId xmlns:a16="http://schemas.microsoft.com/office/drawing/2014/main" xmlns="" id="{21F48800-2044-4C40-A13D-FB7810B44C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 y="4338638"/>
            <a:ext cx="1817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753C2E51-7782-49F0-B8A8-AA2ADE9CAD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288" y="3978275"/>
            <a:ext cx="1243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1D5DA441-DD47-4009-84B9-784685D7FB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7775" y="2338388"/>
            <a:ext cx="147955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D8945B64-13C7-461B-8407-FEC9CF6443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1750" y="2644775"/>
            <a:ext cx="10620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
            <a:extLst>
              <a:ext uri="{FF2B5EF4-FFF2-40B4-BE49-F238E27FC236}">
                <a16:creationId xmlns:a16="http://schemas.microsoft.com/office/drawing/2014/main" xmlns="" id="{188C1D68-475A-414F-ADCF-A9B2094BA40B}"/>
              </a:ext>
            </a:extLst>
          </p:cNvPr>
          <p:cNvSpPr>
            <a:spLocks noChangeArrowheads="1"/>
          </p:cNvSpPr>
          <p:nvPr/>
        </p:nvSpPr>
        <p:spPr bwMode="auto">
          <a:xfrm>
            <a:off x="836613" y="21494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Have a talent show.</a:t>
            </a:r>
          </a:p>
        </p:txBody>
      </p:sp>
      <p:sp>
        <p:nvSpPr>
          <p:cNvPr id="24" name="Rectangle 2">
            <a:extLst>
              <a:ext uri="{FF2B5EF4-FFF2-40B4-BE49-F238E27FC236}">
                <a16:creationId xmlns:a16="http://schemas.microsoft.com/office/drawing/2014/main" xmlns="" id="{2D44BE68-1B0A-4D16-9501-1FD3840B298D}"/>
              </a:ext>
            </a:extLst>
          </p:cNvPr>
          <p:cNvSpPr>
            <a:spLocks noChangeArrowheads="1"/>
          </p:cNvSpPr>
          <p:nvPr/>
        </p:nvSpPr>
        <p:spPr bwMode="auto">
          <a:xfrm>
            <a:off x="836613" y="27384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Have a cake sale.</a:t>
            </a:r>
          </a:p>
        </p:txBody>
      </p:sp>
      <p:sp>
        <p:nvSpPr>
          <p:cNvPr id="25" name="Rectangle 2">
            <a:extLst>
              <a:ext uri="{FF2B5EF4-FFF2-40B4-BE49-F238E27FC236}">
                <a16:creationId xmlns:a16="http://schemas.microsoft.com/office/drawing/2014/main" xmlns="" id="{5EEC62D2-005A-438B-9A2C-DFF0F9DD4AF7}"/>
              </a:ext>
            </a:extLst>
          </p:cNvPr>
          <p:cNvSpPr>
            <a:spLocks noChangeArrowheads="1"/>
          </p:cNvSpPr>
          <p:nvPr/>
        </p:nvSpPr>
        <p:spPr bwMode="auto">
          <a:xfrm>
            <a:off x="836613" y="24431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Organise a coffee morning.</a:t>
            </a:r>
          </a:p>
        </p:txBody>
      </p:sp>
      <p:sp>
        <p:nvSpPr>
          <p:cNvPr id="26" name="Rectangle 2">
            <a:extLst>
              <a:ext uri="{FF2B5EF4-FFF2-40B4-BE49-F238E27FC236}">
                <a16:creationId xmlns:a16="http://schemas.microsoft.com/office/drawing/2014/main" xmlns="" id="{7B04E2BA-292E-4A1D-955F-87BCCDEC3AAF}"/>
              </a:ext>
            </a:extLst>
          </p:cNvPr>
          <p:cNvSpPr>
            <a:spLocks noChangeArrowheads="1"/>
          </p:cNvSpPr>
          <p:nvPr/>
        </p:nvSpPr>
        <p:spPr bwMode="auto">
          <a:xfrm>
            <a:off x="836613" y="30321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Dress up for the day.</a:t>
            </a:r>
          </a:p>
        </p:txBody>
      </p:sp>
      <p:sp>
        <p:nvSpPr>
          <p:cNvPr id="27" name="Rectangle 2">
            <a:extLst>
              <a:ext uri="{FF2B5EF4-FFF2-40B4-BE49-F238E27FC236}">
                <a16:creationId xmlns:a16="http://schemas.microsoft.com/office/drawing/2014/main" xmlns="" id="{917B43EB-F61C-431A-95A2-CCFE4E9C7BE1}"/>
              </a:ext>
            </a:extLst>
          </p:cNvPr>
          <p:cNvSpPr>
            <a:spLocks noChangeArrowheads="1"/>
          </p:cNvSpPr>
          <p:nvPr/>
        </p:nvSpPr>
        <p:spPr bwMode="auto">
          <a:xfrm>
            <a:off x="836613" y="332581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Do a fun run.</a:t>
            </a:r>
          </a:p>
        </p:txBody>
      </p:sp>
      <p:sp>
        <p:nvSpPr>
          <p:cNvPr id="28" name="Rectangle 2">
            <a:extLst>
              <a:ext uri="{FF2B5EF4-FFF2-40B4-BE49-F238E27FC236}">
                <a16:creationId xmlns:a16="http://schemas.microsoft.com/office/drawing/2014/main" xmlns="" id="{B03DEC7F-C379-4D06-887C-CE00DFE61AC4}"/>
              </a:ext>
            </a:extLst>
          </p:cNvPr>
          <p:cNvSpPr>
            <a:spLocks noChangeArrowheads="1"/>
          </p:cNvSpPr>
          <p:nvPr/>
        </p:nvSpPr>
        <p:spPr bwMode="auto">
          <a:xfrm>
            <a:off x="836613" y="36195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sym typeface="Wingdings" panose="05000000000000000000" pitchFamily="2" charset="2"/>
              </a:rPr>
              <a:t>Think of a super sponsored event.</a:t>
            </a:r>
          </a:p>
        </p:txBody>
      </p:sp>
      <p:pic>
        <p:nvPicPr>
          <p:cNvPr id="19" name="Picture 18">
            <a:extLst>
              <a:ext uri="{FF2B5EF4-FFF2-40B4-BE49-F238E27FC236}">
                <a16:creationId xmlns:a16="http://schemas.microsoft.com/office/drawing/2014/main" xmlns="" id="{D8C2853D-9048-42E1-9D7F-CC8914865B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1275" y="4064000"/>
            <a:ext cx="950913"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5700" y="1058502"/>
            <a:ext cx="2164080" cy="2164080"/>
          </a:xfrm>
          <a:prstGeom prst="rect">
            <a:avLst/>
          </a:prstGeom>
        </p:spPr>
      </p:pic>
      <p:sp>
        <p:nvSpPr>
          <p:cNvPr id="30" name="Rectangle 29"/>
          <p:cNvSpPr/>
          <p:nvPr/>
        </p:nvSpPr>
        <p:spPr>
          <a:xfrm>
            <a:off x="6560094" y="1401386"/>
            <a:ext cx="1515291" cy="1518821"/>
          </a:xfrm>
          <a:prstGeom prst="rect">
            <a:avLst/>
          </a:prstGeom>
        </p:spPr>
        <p:txBody>
          <a:bodyPr wrap="square">
            <a:spAutoFit/>
          </a:bodyPr>
          <a:lstStyle/>
          <a:p>
            <a:pPr algn="ctr">
              <a:defRPr/>
            </a:pPr>
            <a:r>
              <a:rPr lang="en-GB" dirty="0">
                <a:sym typeface="Wingdings" panose="05000000000000000000" pitchFamily="2" charset="2"/>
              </a:rPr>
              <a:t>Download the Free Fundraising Pack and get involved!</a:t>
            </a:r>
          </a:p>
        </p:txBody>
      </p:sp>
    </p:spTree>
    <p:extLst>
      <p:ext uri="{BB962C8B-B14F-4D97-AF65-F5344CB8AC3E}">
        <p14:creationId xmlns:p14="http://schemas.microsoft.com/office/powerpoint/2010/main" val="413858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417"/>
                                        </p:tgtEl>
                                        <p:attrNameLst>
                                          <p:attrName>style.visibility</p:attrName>
                                        </p:attrNameLst>
                                      </p:cBhvr>
                                      <p:to>
                                        <p:strVal val="visible"/>
                                      </p:to>
                                    </p:set>
                                    <p:animEffect transition="in" filter="fade">
                                      <p:cBhvr>
                                        <p:cTn id="52" dur="500"/>
                                        <p:tgtEl>
                                          <p:spTgt spid="174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417"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C1D3E4C-79B3-4D33-A449-3D95D92B8EE8}"/>
              </a:ext>
            </a:extLst>
          </p:cNvPr>
          <p:cNvSpPr/>
          <p:nvPr/>
        </p:nvSpPr>
        <p:spPr>
          <a:xfrm>
            <a:off x="755650" y="1227138"/>
            <a:ext cx="7632700" cy="1258887"/>
          </a:xfrm>
          <a:prstGeom prst="rect">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BBC Children in Need is a BBC charity which funds a wide range of projects around the UK that help children. It takes place every November. </a:t>
            </a:r>
            <a:br>
              <a:rPr lang="en-GB" dirty="0">
                <a:solidFill>
                  <a:schemeClr val="tx1"/>
                </a:solidFill>
              </a:rPr>
            </a:br>
            <a:r>
              <a:rPr lang="en-GB" dirty="0">
                <a:solidFill>
                  <a:schemeClr val="tx1"/>
                </a:solidFill>
              </a:rPr>
              <a:t>Here are just some of the projects that BBC Children in Need support.</a:t>
            </a:r>
          </a:p>
        </p:txBody>
      </p:sp>
      <p:sp>
        <p:nvSpPr>
          <p:cNvPr id="9219" name="Title 20">
            <a:extLst>
              <a:ext uri="{FF2B5EF4-FFF2-40B4-BE49-F238E27FC236}">
                <a16:creationId xmlns:a16="http://schemas.microsoft.com/office/drawing/2014/main" xmlns="" id="{9919941D-28F6-4868-9350-2A1B7211D19F}"/>
              </a:ext>
            </a:extLst>
          </p:cNvPr>
          <p:cNvSpPr>
            <a:spLocks noGrp="1" noChangeArrowheads="1"/>
          </p:cNvSpPr>
          <p:nvPr>
            <p:ph type="title"/>
          </p:nvPr>
        </p:nvSpPr>
        <p:spPr>
          <a:xfrm>
            <a:off x="457200" y="479425"/>
            <a:ext cx="8220075" cy="993775"/>
          </a:xfrm>
        </p:spPr>
        <p:txBody>
          <a:bodyPr/>
          <a:lstStyle/>
          <a:p>
            <a:pPr eaLnBrk="1" hangingPunct="1"/>
            <a:r>
              <a:rPr lang="en-GB" altLang="en-US" sz="3600"/>
              <a:t>What Is BBC Children in Need?</a:t>
            </a:r>
          </a:p>
        </p:txBody>
      </p:sp>
      <p:sp>
        <p:nvSpPr>
          <p:cNvPr id="15" name="Oval 14">
            <a:extLst>
              <a:ext uri="{FF2B5EF4-FFF2-40B4-BE49-F238E27FC236}">
                <a16:creationId xmlns:a16="http://schemas.microsoft.com/office/drawing/2014/main" xmlns="" id="{3E941B0B-60DB-42CF-B671-8C29076BDA16}"/>
              </a:ext>
            </a:extLst>
          </p:cNvPr>
          <p:cNvSpPr/>
          <p:nvPr/>
        </p:nvSpPr>
        <p:spPr>
          <a:xfrm>
            <a:off x="3489325" y="3263900"/>
            <a:ext cx="2378075" cy="2376488"/>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t>Places which support families who cannot be together.</a:t>
            </a:r>
          </a:p>
        </p:txBody>
      </p:sp>
      <p:sp>
        <p:nvSpPr>
          <p:cNvPr id="17" name="Oval 16">
            <a:extLst>
              <a:ext uri="{FF2B5EF4-FFF2-40B4-BE49-F238E27FC236}">
                <a16:creationId xmlns:a16="http://schemas.microsoft.com/office/drawing/2014/main" xmlns="" id="{78EF83C6-3DB8-463F-A3A3-ADB6260DA023}"/>
              </a:ext>
            </a:extLst>
          </p:cNvPr>
          <p:cNvSpPr/>
          <p:nvPr/>
        </p:nvSpPr>
        <p:spPr>
          <a:xfrm>
            <a:off x="1120775" y="3959225"/>
            <a:ext cx="2133600" cy="2133600"/>
          </a:xfrm>
          <a:prstGeom prst="ellipse">
            <a:avLst/>
          </a:prstGeom>
          <a:solidFill>
            <a:srgbClr val="99C5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t>Activity centres where children with difficulties can access sports.</a:t>
            </a:r>
          </a:p>
        </p:txBody>
      </p:sp>
      <p:sp>
        <p:nvSpPr>
          <p:cNvPr id="18" name="Oval 17">
            <a:extLst>
              <a:ext uri="{FF2B5EF4-FFF2-40B4-BE49-F238E27FC236}">
                <a16:creationId xmlns:a16="http://schemas.microsoft.com/office/drawing/2014/main" xmlns="" id="{1386F53C-296A-4A08-9332-7F2A356C8138}"/>
              </a:ext>
            </a:extLst>
          </p:cNvPr>
          <p:cNvSpPr/>
          <p:nvPr/>
        </p:nvSpPr>
        <p:spPr>
          <a:xfrm>
            <a:off x="6054725" y="2547938"/>
            <a:ext cx="2003425" cy="2003425"/>
          </a:xfrm>
          <a:prstGeom prst="ellipse">
            <a:avLst/>
          </a:prstGeom>
          <a:solidFill>
            <a:srgbClr val="F4970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t>Bereavement services for families who have lost </a:t>
            </a:r>
            <a:br>
              <a:rPr lang="en-GB" dirty="0"/>
            </a:br>
            <a:r>
              <a:rPr lang="en-GB" dirty="0"/>
              <a:t>a child.</a:t>
            </a:r>
          </a:p>
        </p:txBody>
      </p:sp>
      <p:sp>
        <p:nvSpPr>
          <p:cNvPr id="22" name="Rectangle 21">
            <a:extLst>
              <a:ext uri="{FF2B5EF4-FFF2-40B4-BE49-F238E27FC236}">
                <a16:creationId xmlns:a16="http://schemas.microsoft.com/office/drawing/2014/main" xmlns="" id="{37F3901A-D89A-4E53-A278-0BACE09D534E}"/>
              </a:ext>
            </a:extLst>
          </p:cNvPr>
          <p:cNvSpPr/>
          <p:nvPr/>
        </p:nvSpPr>
        <p:spPr>
          <a:xfrm>
            <a:off x="755650" y="2654300"/>
            <a:ext cx="2717800" cy="1220788"/>
          </a:xfrm>
          <a:prstGeom prst="rect">
            <a:avLst/>
          </a:prstGeom>
          <a:solidFill>
            <a:srgbClr val="5AB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Centres who care for children with learning or physical disabilities.</a:t>
            </a:r>
          </a:p>
        </p:txBody>
      </p:sp>
      <p:sp>
        <p:nvSpPr>
          <p:cNvPr id="23" name="Rectangle 22">
            <a:extLst>
              <a:ext uri="{FF2B5EF4-FFF2-40B4-BE49-F238E27FC236}">
                <a16:creationId xmlns:a16="http://schemas.microsoft.com/office/drawing/2014/main" xmlns="" id="{FD286FC1-818B-44A0-96F1-EDC3C11FCDC6}"/>
              </a:ext>
            </a:extLst>
          </p:cNvPr>
          <p:cNvSpPr/>
          <p:nvPr/>
        </p:nvSpPr>
        <p:spPr>
          <a:xfrm>
            <a:off x="6181725" y="4640263"/>
            <a:ext cx="2206625" cy="1431925"/>
          </a:xfrm>
          <a:prstGeom prst="rect">
            <a:avLst/>
          </a:prstGeom>
          <a:solidFill>
            <a:srgbClr val="006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Respite centres for children who have complex needs.</a:t>
            </a:r>
          </a:p>
        </p:txBody>
      </p:sp>
    </p:spTree>
    <p:extLst>
      <p:ext uri="{BB962C8B-B14F-4D97-AF65-F5344CB8AC3E}">
        <p14:creationId xmlns:p14="http://schemas.microsoft.com/office/powerpoint/2010/main" val="12411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465AC200-104C-43E8-8656-F2395270AFC1}"/>
              </a:ext>
            </a:extLst>
          </p:cNvPr>
          <p:cNvSpPr/>
          <p:nvPr/>
        </p:nvSpPr>
        <p:spPr>
          <a:xfrm>
            <a:off x="755650" y="1473200"/>
            <a:ext cx="909638" cy="4619625"/>
          </a:xfrm>
          <a:prstGeom prst="rect">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20">
            <a:extLst>
              <a:ext uri="{FF2B5EF4-FFF2-40B4-BE49-F238E27FC236}">
                <a16:creationId xmlns:a16="http://schemas.microsoft.com/office/drawing/2014/main" xmlns="" id="{84DF3808-C5DE-4E95-9B61-FA3655D665B0}"/>
              </a:ext>
            </a:extLst>
          </p:cNvPr>
          <p:cNvSpPr>
            <a:spLocks noGrp="1" noChangeArrowheads="1"/>
          </p:cNvSpPr>
          <p:nvPr>
            <p:ph type="title"/>
          </p:nvPr>
        </p:nvSpPr>
        <p:spPr>
          <a:xfrm>
            <a:off x="457200" y="479425"/>
            <a:ext cx="8220075" cy="993775"/>
          </a:xfrm>
        </p:spPr>
        <p:txBody>
          <a:bodyPr/>
          <a:lstStyle/>
          <a:p>
            <a:pPr eaLnBrk="1" hangingPunct="1"/>
            <a:r>
              <a:rPr lang="en-GB" altLang="en-US" sz="3600"/>
              <a:t>How Did It All Begin?</a:t>
            </a:r>
          </a:p>
        </p:txBody>
      </p:sp>
      <p:grpSp>
        <p:nvGrpSpPr>
          <p:cNvPr id="2" name="Group 1">
            <a:extLst>
              <a:ext uri="{FF2B5EF4-FFF2-40B4-BE49-F238E27FC236}">
                <a16:creationId xmlns:a16="http://schemas.microsoft.com/office/drawing/2014/main" xmlns="" id="{F37C3A25-5E11-4CB6-91A3-FF1BBBDC4656}"/>
              </a:ext>
            </a:extLst>
          </p:cNvPr>
          <p:cNvGrpSpPr>
            <a:grpSpLocks/>
          </p:cNvGrpSpPr>
          <p:nvPr/>
        </p:nvGrpSpPr>
        <p:grpSpPr bwMode="auto">
          <a:xfrm>
            <a:off x="822325" y="1649413"/>
            <a:ext cx="7118350" cy="903287"/>
            <a:chOff x="822325" y="1649413"/>
            <a:chExt cx="7118350" cy="903287"/>
          </a:xfrm>
        </p:grpSpPr>
        <p:sp>
          <p:nvSpPr>
            <p:cNvPr id="10261" name="1927">
              <a:extLst>
                <a:ext uri="{FF2B5EF4-FFF2-40B4-BE49-F238E27FC236}">
                  <a16:creationId xmlns:a16="http://schemas.microsoft.com/office/drawing/2014/main" xmlns="" id="{1EE1EFD3-0066-476E-8ACF-DB33699DAEA1}"/>
                </a:ext>
              </a:extLst>
            </p:cNvPr>
            <p:cNvSpPr txBox="1">
              <a:spLocks noChangeArrowheads="1"/>
            </p:cNvSpPr>
            <p:nvPr/>
          </p:nvSpPr>
          <p:spPr bwMode="auto">
            <a:xfrm>
              <a:off x="822325" y="1649413"/>
              <a:ext cx="788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1927</a:t>
              </a:r>
            </a:p>
          </p:txBody>
        </p:sp>
        <p:sp>
          <p:nvSpPr>
            <p:cNvPr id="10262" name="TextBox 11">
              <a:extLst>
                <a:ext uri="{FF2B5EF4-FFF2-40B4-BE49-F238E27FC236}">
                  <a16:creationId xmlns:a16="http://schemas.microsoft.com/office/drawing/2014/main" xmlns="" id="{341EA1DF-88D1-4B5F-8D86-24ED35B56E2A}"/>
                </a:ext>
              </a:extLst>
            </p:cNvPr>
            <p:cNvSpPr txBox="1">
              <a:spLocks noChangeArrowheads="1"/>
            </p:cNvSpPr>
            <p:nvPr/>
          </p:nvSpPr>
          <p:spPr bwMode="auto">
            <a:xfrm>
              <a:off x="1825625" y="1649413"/>
              <a:ext cx="61150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 Christmas Day, there was a five minute BBC radio broadcast. The response was brilliant and the money raised was split between four main children’s charities.</a:t>
              </a:r>
            </a:p>
          </p:txBody>
        </p:sp>
      </p:grpSp>
      <p:grpSp>
        <p:nvGrpSpPr>
          <p:cNvPr id="7" name="Group 6">
            <a:extLst>
              <a:ext uri="{FF2B5EF4-FFF2-40B4-BE49-F238E27FC236}">
                <a16:creationId xmlns:a16="http://schemas.microsoft.com/office/drawing/2014/main" xmlns="" id="{31A6A3DA-4E55-4D2C-8C0E-AC7D504D2297}"/>
              </a:ext>
            </a:extLst>
          </p:cNvPr>
          <p:cNvGrpSpPr>
            <a:grpSpLocks/>
          </p:cNvGrpSpPr>
          <p:nvPr/>
        </p:nvGrpSpPr>
        <p:grpSpPr bwMode="auto">
          <a:xfrm>
            <a:off x="822325" y="4989513"/>
            <a:ext cx="7118350" cy="350837"/>
            <a:chOff x="822325" y="4989513"/>
            <a:chExt cx="7118350" cy="350837"/>
          </a:xfrm>
        </p:grpSpPr>
        <p:sp>
          <p:nvSpPr>
            <p:cNvPr id="10259" name="1985">
              <a:extLst>
                <a:ext uri="{FF2B5EF4-FFF2-40B4-BE49-F238E27FC236}">
                  <a16:creationId xmlns:a16="http://schemas.microsoft.com/office/drawing/2014/main" xmlns="" id="{9A81D81F-E9A3-434A-A6C4-51A29672289A}"/>
                </a:ext>
              </a:extLst>
            </p:cNvPr>
            <p:cNvSpPr txBox="1">
              <a:spLocks noChangeArrowheads="1"/>
            </p:cNvSpPr>
            <p:nvPr/>
          </p:nvSpPr>
          <p:spPr bwMode="auto">
            <a:xfrm>
              <a:off x="822325" y="4989513"/>
              <a:ext cx="7889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1985</a:t>
              </a:r>
            </a:p>
          </p:txBody>
        </p:sp>
        <p:sp>
          <p:nvSpPr>
            <p:cNvPr id="10260" name="TextBox 17">
              <a:extLst>
                <a:ext uri="{FF2B5EF4-FFF2-40B4-BE49-F238E27FC236}">
                  <a16:creationId xmlns:a16="http://schemas.microsoft.com/office/drawing/2014/main" xmlns="" id="{84821881-8AF5-4EF8-B5C8-7557254A6C6A}"/>
                </a:ext>
              </a:extLst>
            </p:cNvPr>
            <p:cNvSpPr txBox="1">
              <a:spLocks noChangeArrowheads="1"/>
            </p:cNvSpPr>
            <p:nvPr/>
          </p:nvSpPr>
          <p:spPr bwMode="auto">
            <a:xfrm>
              <a:off x="1825625" y="4989513"/>
              <a:ext cx="6115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Pudsey Bear joined BBC Children in Need.</a:t>
              </a:r>
            </a:p>
          </p:txBody>
        </p:sp>
      </p:grpSp>
      <p:grpSp>
        <p:nvGrpSpPr>
          <p:cNvPr id="8" name="Group 7">
            <a:extLst>
              <a:ext uri="{FF2B5EF4-FFF2-40B4-BE49-F238E27FC236}">
                <a16:creationId xmlns:a16="http://schemas.microsoft.com/office/drawing/2014/main" xmlns="" id="{B480F1CA-9708-434E-BFA8-53EAFDB06F64}"/>
              </a:ext>
            </a:extLst>
          </p:cNvPr>
          <p:cNvGrpSpPr>
            <a:grpSpLocks/>
          </p:cNvGrpSpPr>
          <p:nvPr/>
        </p:nvGrpSpPr>
        <p:grpSpPr bwMode="auto">
          <a:xfrm>
            <a:off x="822325" y="5410200"/>
            <a:ext cx="7118350" cy="625475"/>
            <a:chOff x="822325" y="5410200"/>
            <a:chExt cx="7118350" cy="625475"/>
          </a:xfrm>
        </p:grpSpPr>
        <p:sp>
          <p:nvSpPr>
            <p:cNvPr id="10257" name="2014">
              <a:extLst>
                <a:ext uri="{FF2B5EF4-FFF2-40B4-BE49-F238E27FC236}">
                  <a16:creationId xmlns:a16="http://schemas.microsoft.com/office/drawing/2014/main" xmlns="" id="{23E1106F-0BE1-430A-96B3-7BE57DBE70FC}"/>
                </a:ext>
              </a:extLst>
            </p:cNvPr>
            <p:cNvSpPr txBox="1">
              <a:spLocks noChangeArrowheads="1"/>
            </p:cNvSpPr>
            <p:nvPr/>
          </p:nvSpPr>
          <p:spPr bwMode="auto">
            <a:xfrm>
              <a:off x="822325" y="5410200"/>
              <a:ext cx="788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2014</a:t>
              </a:r>
            </a:p>
          </p:txBody>
        </p:sp>
        <p:sp>
          <p:nvSpPr>
            <p:cNvPr id="10258" name="TextBox 18">
              <a:extLst>
                <a:ext uri="{FF2B5EF4-FFF2-40B4-BE49-F238E27FC236}">
                  <a16:creationId xmlns:a16="http://schemas.microsoft.com/office/drawing/2014/main" xmlns="" id="{CE41C105-1F64-49DF-AE2F-DC5E17FADDE1}"/>
                </a:ext>
              </a:extLst>
            </p:cNvPr>
            <p:cNvSpPr txBox="1">
              <a:spLocks noChangeArrowheads="1"/>
            </p:cNvSpPr>
            <p:nvPr/>
          </p:nvSpPr>
          <p:spPr bwMode="auto">
            <a:xfrm>
              <a:off x="1825625" y="5410200"/>
              <a:ext cx="6115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Other TV presenters, like Tess Daly and Fearne Cotton, joined Terry Wogan on BBC Children in Need Night.</a:t>
              </a:r>
            </a:p>
          </p:txBody>
        </p:sp>
      </p:grpSp>
      <p:grpSp>
        <p:nvGrpSpPr>
          <p:cNvPr id="5" name="Group 4">
            <a:extLst>
              <a:ext uri="{FF2B5EF4-FFF2-40B4-BE49-F238E27FC236}">
                <a16:creationId xmlns:a16="http://schemas.microsoft.com/office/drawing/2014/main" xmlns="" id="{A01D5F49-874A-4130-AD3B-1B9C4E9F4E85}"/>
              </a:ext>
            </a:extLst>
          </p:cNvPr>
          <p:cNvGrpSpPr>
            <a:grpSpLocks/>
          </p:cNvGrpSpPr>
          <p:nvPr/>
        </p:nvGrpSpPr>
        <p:grpSpPr bwMode="auto">
          <a:xfrm>
            <a:off x="822325" y="4016375"/>
            <a:ext cx="7118350" cy="903288"/>
            <a:chOff x="822325" y="4016375"/>
            <a:chExt cx="7118350" cy="903288"/>
          </a:xfrm>
        </p:grpSpPr>
        <p:sp>
          <p:nvSpPr>
            <p:cNvPr id="10255" name="1980">
              <a:extLst>
                <a:ext uri="{FF2B5EF4-FFF2-40B4-BE49-F238E27FC236}">
                  <a16:creationId xmlns:a16="http://schemas.microsoft.com/office/drawing/2014/main" xmlns="" id="{889EE8F5-8232-48A0-A9A3-5DB84AB18B9B}"/>
                </a:ext>
              </a:extLst>
            </p:cNvPr>
            <p:cNvSpPr txBox="1">
              <a:spLocks noChangeArrowheads="1"/>
            </p:cNvSpPr>
            <p:nvPr/>
          </p:nvSpPr>
          <p:spPr bwMode="auto">
            <a:xfrm>
              <a:off x="822325" y="4016375"/>
              <a:ext cx="788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1980</a:t>
              </a:r>
            </a:p>
          </p:txBody>
        </p:sp>
        <p:sp>
          <p:nvSpPr>
            <p:cNvPr id="10256" name="TextBox 19">
              <a:extLst>
                <a:ext uri="{FF2B5EF4-FFF2-40B4-BE49-F238E27FC236}">
                  <a16:creationId xmlns:a16="http://schemas.microsoft.com/office/drawing/2014/main" xmlns="" id="{527723B4-02A6-43D1-9D41-59D275086A03}"/>
                </a:ext>
              </a:extLst>
            </p:cNvPr>
            <p:cNvSpPr txBox="1">
              <a:spLocks noChangeArrowheads="1"/>
            </p:cNvSpPr>
            <p:nvPr/>
          </p:nvSpPr>
          <p:spPr bwMode="auto">
            <a:xfrm>
              <a:off x="1825625" y="4016375"/>
              <a:ext cx="61150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BBC Children in Need was broadcast as a telethon which meant people could phone up while the programme was on TV and the donations broke the £1 million mark!</a:t>
              </a:r>
            </a:p>
          </p:txBody>
        </p:sp>
      </p:grpSp>
      <p:grpSp>
        <p:nvGrpSpPr>
          <p:cNvPr id="4" name="Group 3">
            <a:extLst>
              <a:ext uri="{FF2B5EF4-FFF2-40B4-BE49-F238E27FC236}">
                <a16:creationId xmlns:a16="http://schemas.microsoft.com/office/drawing/2014/main" xmlns="" id="{BF242AF4-FFF7-49E2-A18C-504AF1DCF9FE}"/>
              </a:ext>
            </a:extLst>
          </p:cNvPr>
          <p:cNvGrpSpPr>
            <a:grpSpLocks/>
          </p:cNvGrpSpPr>
          <p:nvPr/>
        </p:nvGrpSpPr>
        <p:grpSpPr bwMode="auto">
          <a:xfrm>
            <a:off x="822325" y="3319463"/>
            <a:ext cx="7118350" cy="627062"/>
            <a:chOff x="822325" y="3319463"/>
            <a:chExt cx="7118350" cy="627062"/>
          </a:xfrm>
        </p:grpSpPr>
        <p:sp>
          <p:nvSpPr>
            <p:cNvPr id="10253" name="1978">
              <a:extLst>
                <a:ext uri="{FF2B5EF4-FFF2-40B4-BE49-F238E27FC236}">
                  <a16:creationId xmlns:a16="http://schemas.microsoft.com/office/drawing/2014/main" xmlns="" id="{FE132B28-531C-4453-B644-A5E2303FA34F}"/>
                </a:ext>
              </a:extLst>
            </p:cNvPr>
            <p:cNvSpPr txBox="1">
              <a:spLocks noChangeArrowheads="1"/>
            </p:cNvSpPr>
            <p:nvPr/>
          </p:nvSpPr>
          <p:spPr bwMode="auto">
            <a:xfrm>
              <a:off x="822325" y="3319463"/>
              <a:ext cx="788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1978</a:t>
              </a:r>
            </a:p>
          </p:txBody>
        </p:sp>
        <p:sp>
          <p:nvSpPr>
            <p:cNvPr id="10254" name="TextBox 5">
              <a:extLst>
                <a:ext uri="{FF2B5EF4-FFF2-40B4-BE49-F238E27FC236}">
                  <a16:creationId xmlns:a16="http://schemas.microsoft.com/office/drawing/2014/main" xmlns="" id="{7ABAD241-A7AD-4CC2-AE4E-6D878BB059FB}"/>
                </a:ext>
              </a:extLst>
            </p:cNvPr>
            <p:cNvSpPr txBox="1">
              <a:spLocks noChangeArrowheads="1"/>
            </p:cNvSpPr>
            <p:nvPr/>
          </p:nvSpPr>
          <p:spPr bwMode="auto">
            <a:xfrm>
              <a:off x="1825625" y="3319463"/>
              <a:ext cx="61150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Broadcaster Terry Wogan made his first presenting appearance on BBC Children in Need.</a:t>
              </a:r>
            </a:p>
          </p:txBody>
        </p:sp>
      </p:grpSp>
      <p:grpSp>
        <p:nvGrpSpPr>
          <p:cNvPr id="3" name="Group 2">
            <a:extLst>
              <a:ext uri="{FF2B5EF4-FFF2-40B4-BE49-F238E27FC236}">
                <a16:creationId xmlns:a16="http://schemas.microsoft.com/office/drawing/2014/main" xmlns="" id="{FDD4B16A-576D-4CD7-A0F2-18BE4DA33FD5}"/>
              </a:ext>
            </a:extLst>
          </p:cNvPr>
          <p:cNvGrpSpPr>
            <a:grpSpLocks/>
          </p:cNvGrpSpPr>
          <p:nvPr/>
        </p:nvGrpSpPr>
        <p:grpSpPr bwMode="auto">
          <a:xfrm>
            <a:off x="822325" y="2622550"/>
            <a:ext cx="7118350" cy="627063"/>
            <a:chOff x="822325" y="2622550"/>
            <a:chExt cx="7118350" cy="627063"/>
          </a:xfrm>
        </p:grpSpPr>
        <p:sp>
          <p:nvSpPr>
            <p:cNvPr id="10251" name="1955">
              <a:extLst>
                <a:ext uri="{FF2B5EF4-FFF2-40B4-BE49-F238E27FC236}">
                  <a16:creationId xmlns:a16="http://schemas.microsoft.com/office/drawing/2014/main" xmlns="" id="{FD5DA0F4-1B43-4102-B6A6-2BAB54BA8A84}"/>
                </a:ext>
              </a:extLst>
            </p:cNvPr>
            <p:cNvSpPr txBox="1">
              <a:spLocks noChangeArrowheads="1"/>
            </p:cNvSpPr>
            <p:nvPr/>
          </p:nvSpPr>
          <p:spPr bwMode="auto">
            <a:xfrm>
              <a:off x="822325" y="2622550"/>
              <a:ext cx="788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1955</a:t>
              </a:r>
            </a:p>
          </p:txBody>
        </p:sp>
        <p:sp>
          <p:nvSpPr>
            <p:cNvPr id="10252" name="TextBox 21">
              <a:extLst>
                <a:ext uri="{FF2B5EF4-FFF2-40B4-BE49-F238E27FC236}">
                  <a16:creationId xmlns:a16="http://schemas.microsoft.com/office/drawing/2014/main" xmlns="" id="{15C69E87-E082-498F-83EA-61A6A374A30E}"/>
                </a:ext>
              </a:extLst>
            </p:cNvPr>
            <p:cNvSpPr txBox="1">
              <a:spLocks noChangeArrowheads="1"/>
            </p:cNvSpPr>
            <p:nvPr/>
          </p:nvSpPr>
          <p:spPr bwMode="auto">
            <a:xfrm>
              <a:off x="1825625" y="2622550"/>
              <a:ext cx="61150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first televised appeal was broadcast called Children’s Hour Christmas Appeal.</a:t>
              </a:r>
            </a:p>
          </p:txBody>
        </p:sp>
      </p:grpSp>
      <p:sp>
        <p:nvSpPr>
          <p:cNvPr id="34" name="Rectangle 33">
            <a:extLst>
              <a:ext uri="{FF2B5EF4-FFF2-40B4-BE49-F238E27FC236}">
                <a16:creationId xmlns:a16="http://schemas.microsoft.com/office/drawing/2014/main" xmlns="" id="{03340658-ABA7-4E0A-8F71-7F7562E571A6}"/>
              </a:ext>
            </a:extLst>
          </p:cNvPr>
          <p:cNvSpPr/>
          <p:nvPr/>
        </p:nvSpPr>
        <p:spPr>
          <a:xfrm>
            <a:off x="7940675" y="1473200"/>
            <a:ext cx="447675" cy="4619625"/>
          </a:xfrm>
          <a:prstGeom prst="rect">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305640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08F9FB05-BE5E-4E61-91C3-A058A859E325}"/>
              </a:ext>
            </a:extLst>
          </p:cNvPr>
          <p:cNvSpPr/>
          <p:nvPr/>
        </p:nvSpPr>
        <p:spPr>
          <a:xfrm>
            <a:off x="3068638" y="2668588"/>
            <a:ext cx="3708400" cy="2032000"/>
          </a:xfrm>
          <a:custGeom>
            <a:avLst/>
            <a:gdLst>
              <a:gd name="connsiteX0" fmla="*/ 290171 w 3707706"/>
              <a:gd name="connsiteY0" fmla="*/ 0 h 2031927"/>
              <a:gd name="connsiteX1" fmla="*/ 3417535 w 3707706"/>
              <a:gd name="connsiteY1" fmla="*/ 0 h 2031927"/>
              <a:gd name="connsiteX2" fmla="*/ 3707706 w 3707706"/>
              <a:gd name="connsiteY2" fmla="*/ 290171 h 2031927"/>
              <a:gd name="connsiteX3" fmla="*/ 3707706 w 3707706"/>
              <a:gd name="connsiteY3" fmla="*/ 1450819 h 2031927"/>
              <a:gd name="connsiteX4" fmla="*/ 3417535 w 3707706"/>
              <a:gd name="connsiteY4" fmla="*/ 1740990 h 2031927"/>
              <a:gd name="connsiteX5" fmla="*/ 2523996 w 3707706"/>
              <a:gd name="connsiteY5" fmla="*/ 1740990 h 2031927"/>
              <a:gd name="connsiteX6" fmla="*/ 2630466 w 3707706"/>
              <a:gd name="connsiteY6" fmla="*/ 2031927 h 2031927"/>
              <a:gd name="connsiteX7" fmla="*/ 2179529 w 3707706"/>
              <a:gd name="connsiteY7" fmla="*/ 1740990 h 2031927"/>
              <a:gd name="connsiteX8" fmla="*/ 290171 w 3707706"/>
              <a:gd name="connsiteY8" fmla="*/ 1740990 h 2031927"/>
              <a:gd name="connsiteX9" fmla="*/ 0 w 3707706"/>
              <a:gd name="connsiteY9" fmla="*/ 1450819 h 2031927"/>
              <a:gd name="connsiteX10" fmla="*/ 0 w 3707706"/>
              <a:gd name="connsiteY10" fmla="*/ 290171 h 2031927"/>
              <a:gd name="connsiteX11" fmla="*/ 290171 w 3707706"/>
              <a:gd name="connsiteY11" fmla="*/ 0 h 20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7706" h="2031927">
                <a:moveTo>
                  <a:pt x="290171" y="0"/>
                </a:moveTo>
                <a:lnTo>
                  <a:pt x="3417535" y="0"/>
                </a:lnTo>
                <a:cubicBezTo>
                  <a:pt x="3577792" y="0"/>
                  <a:pt x="3707706" y="129914"/>
                  <a:pt x="3707706" y="290171"/>
                </a:cubicBezTo>
                <a:lnTo>
                  <a:pt x="3707706" y="1450819"/>
                </a:lnTo>
                <a:cubicBezTo>
                  <a:pt x="3707706" y="1611076"/>
                  <a:pt x="3577792" y="1740990"/>
                  <a:pt x="3417535" y="1740990"/>
                </a:cubicBezTo>
                <a:lnTo>
                  <a:pt x="2523996" y="1740990"/>
                </a:lnTo>
                <a:cubicBezTo>
                  <a:pt x="2523996" y="1840673"/>
                  <a:pt x="2559486" y="1940355"/>
                  <a:pt x="2630466" y="2031927"/>
                </a:cubicBezTo>
                <a:cubicBezTo>
                  <a:pt x="2381420" y="2031927"/>
                  <a:pt x="2179529" y="1901670"/>
                  <a:pt x="2179529" y="1740990"/>
                </a:cubicBezTo>
                <a:lnTo>
                  <a:pt x="290171" y="1740990"/>
                </a:lnTo>
                <a:cubicBezTo>
                  <a:pt x="129914" y="1740990"/>
                  <a:pt x="0" y="1611076"/>
                  <a:pt x="0" y="1450819"/>
                </a:cubicBezTo>
                <a:lnTo>
                  <a:pt x="0" y="290171"/>
                </a:lnTo>
                <a:cubicBezTo>
                  <a:pt x="0" y="129914"/>
                  <a:pt x="129914" y="0"/>
                  <a:pt x="290171"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Pudsey Bear became the </a:t>
            </a:r>
            <a:br>
              <a:rPr lang="en-GB" dirty="0">
                <a:solidFill>
                  <a:schemeClr val="bg1"/>
                </a:solidFill>
              </a:rPr>
            </a:br>
            <a:r>
              <a:rPr lang="en-GB" dirty="0">
                <a:solidFill>
                  <a:schemeClr val="bg1"/>
                </a:solidFill>
              </a:rPr>
              <a:t>mascot of BBC Children </a:t>
            </a:r>
            <a:br>
              <a:rPr lang="en-GB" dirty="0">
                <a:solidFill>
                  <a:schemeClr val="bg1"/>
                </a:solidFill>
              </a:rPr>
            </a:br>
            <a:r>
              <a:rPr lang="en-GB" dirty="0">
                <a:solidFill>
                  <a:schemeClr val="bg1"/>
                </a:solidFill>
              </a:rPr>
              <a:t>in Need in 1985. He was </a:t>
            </a:r>
            <a:br>
              <a:rPr lang="en-GB" dirty="0">
                <a:solidFill>
                  <a:schemeClr val="bg1"/>
                </a:solidFill>
              </a:rPr>
            </a:br>
            <a:r>
              <a:rPr lang="en-GB" dirty="0">
                <a:solidFill>
                  <a:schemeClr val="bg1"/>
                </a:solidFill>
              </a:rPr>
              <a:t>a brown, cuddly bear </a:t>
            </a:r>
            <a:br>
              <a:rPr lang="en-GB" dirty="0">
                <a:solidFill>
                  <a:schemeClr val="bg1"/>
                </a:solidFill>
              </a:rPr>
            </a:br>
            <a:r>
              <a:rPr lang="en-GB" dirty="0">
                <a:solidFill>
                  <a:schemeClr val="bg1"/>
                </a:solidFill>
              </a:rPr>
              <a:t>introduced by Terry </a:t>
            </a:r>
            <a:r>
              <a:rPr lang="en-GB" dirty="0" err="1">
                <a:solidFill>
                  <a:schemeClr val="bg1"/>
                </a:solidFill>
              </a:rPr>
              <a:t>Wogan</a:t>
            </a:r>
            <a:r>
              <a:rPr lang="en-GB" dirty="0">
                <a:solidFill>
                  <a:schemeClr val="bg1"/>
                </a:solidFill>
              </a:rPr>
              <a:t>.</a:t>
            </a:r>
          </a:p>
          <a:p>
            <a:pPr algn="ctr" eaLnBrk="1" fontAlgn="auto" hangingPunct="1">
              <a:spcBef>
                <a:spcPts val="0"/>
              </a:spcBef>
              <a:spcAft>
                <a:spcPts val="0"/>
              </a:spcAft>
              <a:defRPr/>
            </a:pPr>
            <a:endParaRPr lang="en-GB" dirty="0"/>
          </a:p>
        </p:txBody>
      </p:sp>
      <p:sp>
        <p:nvSpPr>
          <p:cNvPr id="11267" name="Title 20">
            <a:extLst>
              <a:ext uri="{FF2B5EF4-FFF2-40B4-BE49-F238E27FC236}">
                <a16:creationId xmlns:a16="http://schemas.microsoft.com/office/drawing/2014/main" xmlns="" id="{36809421-6F2B-4DE7-A5FC-B41EA06A246E}"/>
              </a:ext>
            </a:extLst>
          </p:cNvPr>
          <p:cNvSpPr>
            <a:spLocks noGrp="1" noChangeArrowheads="1"/>
          </p:cNvSpPr>
          <p:nvPr>
            <p:ph type="title"/>
          </p:nvPr>
        </p:nvSpPr>
        <p:spPr>
          <a:xfrm>
            <a:off x="457200" y="479425"/>
            <a:ext cx="8220075" cy="993775"/>
          </a:xfrm>
        </p:spPr>
        <p:txBody>
          <a:bodyPr/>
          <a:lstStyle/>
          <a:p>
            <a:pPr eaLnBrk="1" hangingPunct="1"/>
            <a:r>
              <a:rPr lang="en-GB" altLang="en-US" sz="3600"/>
              <a:t>Pudsey Bear</a:t>
            </a:r>
          </a:p>
        </p:txBody>
      </p:sp>
      <p:sp>
        <p:nvSpPr>
          <p:cNvPr id="31" name="Freeform: Shape 30">
            <a:extLst>
              <a:ext uri="{FF2B5EF4-FFF2-40B4-BE49-F238E27FC236}">
                <a16:creationId xmlns:a16="http://schemas.microsoft.com/office/drawing/2014/main" xmlns="" id="{083AF5DE-FC58-499A-9017-C1D5D1141A7A}"/>
              </a:ext>
            </a:extLst>
          </p:cNvPr>
          <p:cNvSpPr/>
          <p:nvPr/>
        </p:nvSpPr>
        <p:spPr>
          <a:xfrm flipH="1">
            <a:off x="1841500" y="1716088"/>
            <a:ext cx="2714625" cy="1001712"/>
          </a:xfrm>
          <a:custGeom>
            <a:avLst/>
            <a:gdLst>
              <a:gd name="connsiteX0" fmla="*/ 2579799 w 2714058"/>
              <a:gd name="connsiteY0" fmla="*/ 0 h 1000996"/>
              <a:gd name="connsiteX1" fmla="*/ 134259 w 2714058"/>
              <a:gd name="connsiteY1" fmla="*/ 0 h 1000996"/>
              <a:gd name="connsiteX2" fmla="*/ 0 w 2714058"/>
              <a:gd name="connsiteY2" fmla="*/ 134259 h 1000996"/>
              <a:gd name="connsiteX3" fmla="*/ 0 w 2714058"/>
              <a:gd name="connsiteY3" fmla="*/ 671277 h 1000996"/>
              <a:gd name="connsiteX4" fmla="*/ 134259 w 2714058"/>
              <a:gd name="connsiteY4" fmla="*/ 805536 h 1000996"/>
              <a:gd name="connsiteX5" fmla="*/ 1925525 w 2714058"/>
              <a:gd name="connsiteY5" fmla="*/ 805536 h 1000996"/>
              <a:gd name="connsiteX6" fmla="*/ 1930810 w 2714058"/>
              <a:gd name="connsiteY6" fmla="*/ 823305 h 1000996"/>
              <a:gd name="connsiteX7" fmla="*/ 2325750 w 2714058"/>
              <a:gd name="connsiteY7" fmla="*/ 1000996 h 1000996"/>
              <a:gd name="connsiteX8" fmla="*/ 2249848 w 2714058"/>
              <a:gd name="connsiteY8" fmla="*/ 858569 h 1000996"/>
              <a:gd name="connsiteX9" fmla="*/ 2240813 w 2714058"/>
              <a:gd name="connsiteY9" fmla="*/ 805536 h 1000996"/>
              <a:gd name="connsiteX10" fmla="*/ 2579799 w 2714058"/>
              <a:gd name="connsiteY10" fmla="*/ 805536 h 1000996"/>
              <a:gd name="connsiteX11" fmla="*/ 2714058 w 2714058"/>
              <a:gd name="connsiteY11" fmla="*/ 671277 h 1000996"/>
              <a:gd name="connsiteX12" fmla="*/ 2714058 w 2714058"/>
              <a:gd name="connsiteY12" fmla="*/ 134259 h 1000996"/>
              <a:gd name="connsiteX13" fmla="*/ 2579799 w 2714058"/>
              <a:gd name="connsiteY13" fmla="*/ 0 h 10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058" h="1000996">
                <a:moveTo>
                  <a:pt x="2579799" y="0"/>
                </a:moveTo>
                <a:lnTo>
                  <a:pt x="134259" y="0"/>
                </a:lnTo>
                <a:cubicBezTo>
                  <a:pt x="60110" y="0"/>
                  <a:pt x="0" y="60110"/>
                  <a:pt x="0" y="134259"/>
                </a:cubicBezTo>
                <a:lnTo>
                  <a:pt x="0" y="671277"/>
                </a:lnTo>
                <a:cubicBezTo>
                  <a:pt x="0" y="745426"/>
                  <a:pt x="60110" y="805536"/>
                  <a:pt x="134259" y="805536"/>
                </a:cubicBezTo>
                <a:lnTo>
                  <a:pt x="1925525" y="805536"/>
                </a:lnTo>
                <a:lnTo>
                  <a:pt x="1930810" y="823305"/>
                </a:lnTo>
                <a:cubicBezTo>
                  <a:pt x="1995879" y="927727"/>
                  <a:pt x="2148209" y="1000996"/>
                  <a:pt x="2325750" y="1000996"/>
                </a:cubicBezTo>
                <a:cubicBezTo>
                  <a:pt x="2292016" y="955210"/>
                  <a:pt x="2266715" y="907396"/>
                  <a:pt x="2249848" y="858569"/>
                </a:cubicBezTo>
                <a:lnTo>
                  <a:pt x="2240813" y="805536"/>
                </a:lnTo>
                <a:lnTo>
                  <a:pt x="2579799" y="805536"/>
                </a:lnTo>
                <a:cubicBezTo>
                  <a:pt x="2653948" y="805536"/>
                  <a:pt x="2714058" y="745426"/>
                  <a:pt x="2714058" y="671277"/>
                </a:cubicBezTo>
                <a:lnTo>
                  <a:pt x="2714058" y="134259"/>
                </a:lnTo>
                <a:cubicBezTo>
                  <a:pt x="2714058" y="60110"/>
                  <a:pt x="2653948" y="0"/>
                  <a:pt x="2579799" y="0"/>
                </a:cubicBezTo>
                <a:close/>
              </a:path>
            </a:pathLst>
          </a:cu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When did Pudsey Bear first appear?</a:t>
            </a:r>
          </a:p>
          <a:p>
            <a:pPr algn="ctr" eaLnBrk="1" fontAlgn="auto" hangingPunct="1">
              <a:spcBef>
                <a:spcPts val="0"/>
              </a:spcBef>
              <a:spcAft>
                <a:spcPts val="0"/>
              </a:spcAft>
              <a:defRPr/>
            </a:pPr>
            <a:endParaRPr lang="en-GB" dirty="0"/>
          </a:p>
        </p:txBody>
      </p:sp>
      <p:pic>
        <p:nvPicPr>
          <p:cNvPr id="11269" name="Picture 8">
            <a:extLst>
              <a:ext uri="{FF2B5EF4-FFF2-40B4-BE49-F238E27FC236}">
                <a16:creationId xmlns:a16="http://schemas.microsoft.com/office/drawing/2014/main" xmlns="" id="{9DCD8BE3-A622-4A62-9716-2C04A366A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350" y="3076575"/>
            <a:ext cx="24257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a:extLst>
              <a:ext uri="{FF2B5EF4-FFF2-40B4-BE49-F238E27FC236}">
                <a16:creationId xmlns:a16="http://schemas.microsoft.com/office/drawing/2014/main" xmlns="" id="{F4DB8754-25FB-4391-8D13-0FB9526B6C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3082925"/>
            <a:ext cx="2525713"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57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xmlns="" id="{ED459A8A-64F7-4400-B827-D87ABA56E3E2}"/>
              </a:ext>
            </a:extLst>
          </p:cNvPr>
          <p:cNvSpPr>
            <a:spLocks noGrp="1" noChangeArrowheads="1"/>
          </p:cNvSpPr>
          <p:nvPr>
            <p:ph type="title"/>
          </p:nvPr>
        </p:nvSpPr>
        <p:spPr>
          <a:xfrm>
            <a:off x="457200" y="479425"/>
            <a:ext cx="8220075" cy="993775"/>
          </a:xfrm>
        </p:spPr>
        <p:txBody>
          <a:bodyPr/>
          <a:lstStyle/>
          <a:p>
            <a:pPr eaLnBrk="1" hangingPunct="1"/>
            <a:r>
              <a:rPr lang="en-GB" altLang="en-US" sz="3600"/>
              <a:t>Pudsey Bear</a:t>
            </a:r>
          </a:p>
        </p:txBody>
      </p:sp>
      <p:sp>
        <p:nvSpPr>
          <p:cNvPr id="9" name="Freeform: Shape 8">
            <a:extLst>
              <a:ext uri="{FF2B5EF4-FFF2-40B4-BE49-F238E27FC236}">
                <a16:creationId xmlns:a16="http://schemas.microsoft.com/office/drawing/2014/main" xmlns="" id="{2299688D-72C1-493C-906B-4B80004E08E9}"/>
              </a:ext>
            </a:extLst>
          </p:cNvPr>
          <p:cNvSpPr/>
          <p:nvPr/>
        </p:nvSpPr>
        <p:spPr>
          <a:xfrm>
            <a:off x="3068638" y="2668588"/>
            <a:ext cx="3708400" cy="2032000"/>
          </a:xfrm>
          <a:custGeom>
            <a:avLst/>
            <a:gdLst>
              <a:gd name="connsiteX0" fmla="*/ 290171 w 3707706"/>
              <a:gd name="connsiteY0" fmla="*/ 0 h 2031927"/>
              <a:gd name="connsiteX1" fmla="*/ 3417535 w 3707706"/>
              <a:gd name="connsiteY1" fmla="*/ 0 h 2031927"/>
              <a:gd name="connsiteX2" fmla="*/ 3707706 w 3707706"/>
              <a:gd name="connsiteY2" fmla="*/ 290171 h 2031927"/>
              <a:gd name="connsiteX3" fmla="*/ 3707706 w 3707706"/>
              <a:gd name="connsiteY3" fmla="*/ 1450819 h 2031927"/>
              <a:gd name="connsiteX4" fmla="*/ 3417535 w 3707706"/>
              <a:gd name="connsiteY4" fmla="*/ 1740990 h 2031927"/>
              <a:gd name="connsiteX5" fmla="*/ 2523996 w 3707706"/>
              <a:gd name="connsiteY5" fmla="*/ 1740990 h 2031927"/>
              <a:gd name="connsiteX6" fmla="*/ 2630466 w 3707706"/>
              <a:gd name="connsiteY6" fmla="*/ 2031927 h 2031927"/>
              <a:gd name="connsiteX7" fmla="*/ 2179529 w 3707706"/>
              <a:gd name="connsiteY7" fmla="*/ 1740990 h 2031927"/>
              <a:gd name="connsiteX8" fmla="*/ 290171 w 3707706"/>
              <a:gd name="connsiteY8" fmla="*/ 1740990 h 2031927"/>
              <a:gd name="connsiteX9" fmla="*/ 0 w 3707706"/>
              <a:gd name="connsiteY9" fmla="*/ 1450819 h 2031927"/>
              <a:gd name="connsiteX10" fmla="*/ 0 w 3707706"/>
              <a:gd name="connsiteY10" fmla="*/ 290171 h 2031927"/>
              <a:gd name="connsiteX11" fmla="*/ 290171 w 3707706"/>
              <a:gd name="connsiteY11" fmla="*/ 0 h 20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7706" h="2031927">
                <a:moveTo>
                  <a:pt x="290171" y="0"/>
                </a:moveTo>
                <a:lnTo>
                  <a:pt x="3417535" y="0"/>
                </a:lnTo>
                <a:cubicBezTo>
                  <a:pt x="3577792" y="0"/>
                  <a:pt x="3707706" y="129914"/>
                  <a:pt x="3707706" y="290171"/>
                </a:cubicBezTo>
                <a:lnTo>
                  <a:pt x="3707706" y="1450819"/>
                </a:lnTo>
                <a:cubicBezTo>
                  <a:pt x="3707706" y="1611076"/>
                  <a:pt x="3577792" y="1740990"/>
                  <a:pt x="3417535" y="1740990"/>
                </a:cubicBezTo>
                <a:lnTo>
                  <a:pt x="2523996" y="1740990"/>
                </a:lnTo>
                <a:cubicBezTo>
                  <a:pt x="2523996" y="1840673"/>
                  <a:pt x="2559486" y="1940355"/>
                  <a:pt x="2630466" y="2031927"/>
                </a:cubicBezTo>
                <a:cubicBezTo>
                  <a:pt x="2381420" y="2031927"/>
                  <a:pt x="2179529" y="1901670"/>
                  <a:pt x="2179529" y="1740990"/>
                </a:cubicBezTo>
                <a:lnTo>
                  <a:pt x="290171" y="1740990"/>
                </a:lnTo>
                <a:cubicBezTo>
                  <a:pt x="129914" y="1740990"/>
                  <a:pt x="0" y="1611076"/>
                  <a:pt x="0" y="1450819"/>
                </a:cubicBezTo>
                <a:lnTo>
                  <a:pt x="0" y="290171"/>
                </a:lnTo>
                <a:cubicBezTo>
                  <a:pt x="0" y="129914"/>
                  <a:pt x="129914" y="0"/>
                  <a:pt x="290171"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Joanna Bell, who designed </a:t>
            </a:r>
            <a:br>
              <a:rPr lang="en-GB" dirty="0"/>
            </a:br>
            <a:r>
              <a:rPr lang="en-GB" dirty="0"/>
              <a:t>the famous bear, was from </a:t>
            </a:r>
            <a:br>
              <a:rPr lang="en-GB" dirty="0"/>
            </a:br>
            <a:r>
              <a:rPr lang="en-GB" dirty="0"/>
              <a:t>Pudsey in West Yorkshire </a:t>
            </a:r>
            <a:br>
              <a:rPr lang="en-GB" dirty="0"/>
            </a:br>
            <a:r>
              <a:rPr lang="en-GB" dirty="0"/>
              <a:t>so that became his name!</a:t>
            </a:r>
          </a:p>
          <a:p>
            <a:pPr algn="ctr" eaLnBrk="1" fontAlgn="auto" hangingPunct="1">
              <a:spcBef>
                <a:spcPts val="0"/>
              </a:spcBef>
              <a:spcAft>
                <a:spcPts val="0"/>
              </a:spcAft>
              <a:defRPr/>
            </a:pPr>
            <a:endParaRPr lang="en-GB" dirty="0"/>
          </a:p>
        </p:txBody>
      </p:sp>
      <p:sp>
        <p:nvSpPr>
          <p:cNvPr id="12" name="Freeform: Shape 11">
            <a:extLst>
              <a:ext uri="{FF2B5EF4-FFF2-40B4-BE49-F238E27FC236}">
                <a16:creationId xmlns:a16="http://schemas.microsoft.com/office/drawing/2014/main" xmlns="" id="{D02C02C0-D509-4D01-96F3-61A20D30302E}"/>
              </a:ext>
            </a:extLst>
          </p:cNvPr>
          <p:cNvSpPr/>
          <p:nvPr/>
        </p:nvSpPr>
        <p:spPr>
          <a:xfrm flipH="1">
            <a:off x="1841500" y="1716088"/>
            <a:ext cx="2714625" cy="1001712"/>
          </a:xfrm>
          <a:custGeom>
            <a:avLst/>
            <a:gdLst>
              <a:gd name="connsiteX0" fmla="*/ 2579799 w 2714058"/>
              <a:gd name="connsiteY0" fmla="*/ 0 h 1000996"/>
              <a:gd name="connsiteX1" fmla="*/ 134259 w 2714058"/>
              <a:gd name="connsiteY1" fmla="*/ 0 h 1000996"/>
              <a:gd name="connsiteX2" fmla="*/ 0 w 2714058"/>
              <a:gd name="connsiteY2" fmla="*/ 134259 h 1000996"/>
              <a:gd name="connsiteX3" fmla="*/ 0 w 2714058"/>
              <a:gd name="connsiteY3" fmla="*/ 671277 h 1000996"/>
              <a:gd name="connsiteX4" fmla="*/ 134259 w 2714058"/>
              <a:gd name="connsiteY4" fmla="*/ 805536 h 1000996"/>
              <a:gd name="connsiteX5" fmla="*/ 1925525 w 2714058"/>
              <a:gd name="connsiteY5" fmla="*/ 805536 h 1000996"/>
              <a:gd name="connsiteX6" fmla="*/ 1930810 w 2714058"/>
              <a:gd name="connsiteY6" fmla="*/ 823305 h 1000996"/>
              <a:gd name="connsiteX7" fmla="*/ 2325750 w 2714058"/>
              <a:gd name="connsiteY7" fmla="*/ 1000996 h 1000996"/>
              <a:gd name="connsiteX8" fmla="*/ 2249848 w 2714058"/>
              <a:gd name="connsiteY8" fmla="*/ 858569 h 1000996"/>
              <a:gd name="connsiteX9" fmla="*/ 2240813 w 2714058"/>
              <a:gd name="connsiteY9" fmla="*/ 805536 h 1000996"/>
              <a:gd name="connsiteX10" fmla="*/ 2579799 w 2714058"/>
              <a:gd name="connsiteY10" fmla="*/ 805536 h 1000996"/>
              <a:gd name="connsiteX11" fmla="*/ 2714058 w 2714058"/>
              <a:gd name="connsiteY11" fmla="*/ 671277 h 1000996"/>
              <a:gd name="connsiteX12" fmla="*/ 2714058 w 2714058"/>
              <a:gd name="connsiteY12" fmla="*/ 134259 h 1000996"/>
              <a:gd name="connsiteX13" fmla="*/ 2579799 w 2714058"/>
              <a:gd name="connsiteY13" fmla="*/ 0 h 10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058" h="1000996">
                <a:moveTo>
                  <a:pt x="2579799" y="0"/>
                </a:moveTo>
                <a:lnTo>
                  <a:pt x="134259" y="0"/>
                </a:lnTo>
                <a:cubicBezTo>
                  <a:pt x="60110" y="0"/>
                  <a:pt x="0" y="60110"/>
                  <a:pt x="0" y="134259"/>
                </a:cubicBezTo>
                <a:lnTo>
                  <a:pt x="0" y="671277"/>
                </a:lnTo>
                <a:cubicBezTo>
                  <a:pt x="0" y="745426"/>
                  <a:pt x="60110" y="805536"/>
                  <a:pt x="134259" y="805536"/>
                </a:cubicBezTo>
                <a:lnTo>
                  <a:pt x="1925525" y="805536"/>
                </a:lnTo>
                <a:lnTo>
                  <a:pt x="1930810" y="823305"/>
                </a:lnTo>
                <a:cubicBezTo>
                  <a:pt x="1995879" y="927727"/>
                  <a:pt x="2148209" y="1000996"/>
                  <a:pt x="2325750" y="1000996"/>
                </a:cubicBezTo>
                <a:cubicBezTo>
                  <a:pt x="2292016" y="955210"/>
                  <a:pt x="2266715" y="907396"/>
                  <a:pt x="2249848" y="858569"/>
                </a:cubicBezTo>
                <a:lnTo>
                  <a:pt x="2240813" y="805536"/>
                </a:lnTo>
                <a:lnTo>
                  <a:pt x="2579799" y="805536"/>
                </a:lnTo>
                <a:cubicBezTo>
                  <a:pt x="2653948" y="805536"/>
                  <a:pt x="2714058" y="745426"/>
                  <a:pt x="2714058" y="671277"/>
                </a:cubicBezTo>
                <a:lnTo>
                  <a:pt x="2714058" y="134259"/>
                </a:lnTo>
                <a:cubicBezTo>
                  <a:pt x="2714058" y="60110"/>
                  <a:pt x="2653948" y="0"/>
                  <a:pt x="2579799" y="0"/>
                </a:cubicBezTo>
                <a:close/>
              </a:path>
            </a:pathLst>
          </a:cu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Why is he called Pudsey?</a:t>
            </a:r>
          </a:p>
          <a:p>
            <a:pPr algn="ctr" eaLnBrk="1" fontAlgn="auto" hangingPunct="1">
              <a:spcBef>
                <a:spcPts val="0"/>
              </a:spcBef>
              <a:spcAft>
                <a:spcPts val="0"/>
              </a:spcAft>
              <a:defRPr/>
            </a:pPr>
            <a:endParaRPr lang="en-GB" dirty="0"/>
          </a:p>
        </p:txBody>
      </p:sp>
      <p:pic>
        <p:nvPicPr>
          <p:cNvPr id="12293" name="Picture 6">
            <a:extLst>
              <a:ext uri="{FF2B5EF4-FFF2-40B4-BE49-F238E27FC236}">
                <a16:creationId xmlns:a16="http://schemas.microsoft.com/office/drawing/2014/main" xmlns="" id="{2EC20824-E005-4C68-8095-EEEC00C5E7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350" y="3076575"/>
            <a:ext cx="24257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a:extLst>
              <a:ext uri="{FF2B5EF4-FFF2-40B4-BE49-F238E27FC236}">
                <a16:creationId xmlns:a16="http://schemas.microsoft.com/office/drawing/2014/main" xmlns="" id="{B7620B65-143D-4C89-84BD-DD16690C0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3082925"/>
            <a:ext cx="2525713"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9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xmlns="" id="{D02E6B33-A3D2-400B-BB26-872F78D6958C}"/>
              </a:ext>
            </a:extLst>
          </p:cNvPr>
          <p:cNvSpPr>
            <a:spLocks noGrp="1" noChangeArrowheads="1"/>
          </p:cNvSpPr>
          <p:nvPr>
            <p:ph type="title"/>
          </p:nvPr>
        </p:nvSpPr>
        <p:spPr>
          <a:xfrm>
            <a:off x="457200" y="479425"/>
            <a:ext cx="8220075" cy="993775"/>
          </a:xfrm>
        </p:spPr>
        <p:txBody>
          <a:bodyPr/>
          <a:lstStyle/>
          <a:p>
            <a:pPr eaLnBrk="1" hangingPunct="1"/>
            <a:r>
              <a:rPr lang="en-GB" altLang="en-US" sz="3600"/>
              <a:t>Pudsey Bear</a:t>
            </a:r>
          </a:p>
        </p:txBody>
      </p:sp>
      <p:sp>
        <p:nvSpPr>
          <p:cNvPr id="11" name="Freeform: Shape 10">
            <a:extLst>
              <a:ext uri="{FF2B5EF4-FFF2-40B4-BE49-F238E27FC236}">
                <a16:creationId xmlns:a16="http://schemas.microsoft.com/office/drawing/2014/main" xmlns="" id="{BC3FD3CC-0C9D-456F-B769-CB43FD6079F2}"/>
              </a:ext>
            </a:extLst>
          </p:cNvPr>
          <p:cNvSpPr/>
          <p:nvPr/>
        </p:nvSpPr>
        <p:spPr>
          <a:xfrm>
            <a:off x="3068638" y="2668588"/>
            <a:ext cx="3708400" cy="2032000"/>
          </a:xfrm>
          <a:custGeom>
            <a:avLst/>
            <a:gdLst>
              <a:gd name="connsiteX0" fmla="*/ 290171 w 3707706"/>
              <a:gd name="connsiteY0" fmla="*/ 0 h 2031927"/>
              <a:gd name="connsiteX1" fmla="*/ 3417535 w 3707706"/>
              <a:gd name="connsiteY1" fmla="*/ 0 h 2031927"/>
              <a:gd name="connsiteX2" fmla="*/ 3707706 w 3707706"/>
              <a:gd name="connsiteY2" fmla="*/ 290171 h 2031927"/>
              <a:gd name="connsiteX3" fmla="*/ 3707706 w 3707706"/>
              <a:gd name="connsiteY3" fmla="*/ 1450819 h 2031927"/>
              <a:gd name="connsiteX4" fmla="*/ 3417535 w 3707706"/>
              <a:gd name="connsiteY4" fmla="*/ 1740990 h 2031927"/>
              <a:gd name="connsiteX5" fmla="*/ 2523996 w 3707706"/>
              <a:gd name="connsiteY5" fmla="*/ 1740990 h 2031927"/>
              <a:gd name="connsiteX6" fmla="*/ 2630466 w 3707706"/>
              <a:gd name="connsiteY6" fmla="*/ 2031927 h 2031927"/>
              <a:gd name="connsiteX7" fmla="*/ 2179529 w 3707706"/>
              <a:gd name="connsiteY7" fmla="*/ 1740990 h 2031927"/>
              <a:gd name="connsiteX8" fmla="*/ 290171 w 3707706"/>
              <a:gd name="connsiteY8" fmla="*/ 1740990 h 2031927"/>
              <a:gd name="connsiteX9" fmla="*/ 0 w 3707706"/>
              <a:gd name="connsiteY9" fmla="*/ 1450819 h 2031927"/>
              <a:gd name="connsiteX10" fmla="*/ 0 w 3707706"/>
              <a:gd name="connsiteY10" fmla="*/ 290171 h 2031927"/>
              <a:gd name="connsiteX11" fmla="*/ 290171 w 3707706"/>
              <a:gd name="connsiteY11" fmla="*/ 0 h 20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7706" h="2031927">
                <a:moveTo>
                  <a:pt x="290171" y="0"/>
                </a:moveTo>
                <a:lnTo>
                  <a:pt x="3417535" y="0"/>
                </a:lnTo>
                <a:cubicBezTo>
                  <a:pt x="3577792" y="0"/>
                  <a:pt x="3707706" y="129914"/>
                  <a:pt x="3707706" y="290171"/>
                </a:cubicBezTo>
                <a:lnTo>
                  <a:pt x="3707706" y="1450819"/>
                </a:lnTo>
                <a:cubicBezTo>
                  <a:pt x="3707706" y="1611076"/>
                  <a:pt x="3577792" y="1740990"/>
                  <a:pt x="3417535" y="1740990"/>
                </a:cubicBezTo>
                <a:lnTo>
                  <a:pt x="2523996" y="1740990"/>
                </a:lnTo>
                <a:cubicBezTo>
                  <a:pt x="2523996" y="1840673"/>
                  <a:pt x="2559486" y="1940355"/>
                  <a:pt x="2630466" y="2031927"/>
                </a:cubicBezTo>
                <a:cubicBezTo>
                  <a:pt x="2381420" y="2031927"/>
                  <a:pt x="2179529" y="1901670"/>
                  <a:pt x="2179529" y="1740990"/>
                </a:cubicBezTo>
                <a:lnTo>
                  <a:pt x="290171" y="1740990"/>
                </a:lnTo>
                <a:cubicBezTo>
                  <a:pt x="129914" y="1740990"/>
                  <a:pt x="0" y="1611076"/>
                  <a:pt x="0" y="1450819"/>
                </a:cubicBezTo>
                <a:lnTo>
                  <a:pt x="0" y="290171"/>
                </a:lnTo>
                <a:cubicBezTo>
                  <a:pt x="0" y="129914"/>
                  <a:pt x="129914" y="0"/>
                  <a:pt x="290171"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Pudsey has been helping </a:t>
            </a:r>
            <a:br>
              <a:rPr lang="en-GB" dirty="0"/>
            </a:br>
            <a:r>
              <a:rPr lang="en-GB" dirty="0"/>
              <a:t>people raise money to give disadvantaged children </a:t>
            </a:r>
            <a:br>
              <a:rPr lang="en-GB" dirty="0"/>
            </a:br>
            <a:r>
              <a:rPr lang="en-GB" dirty="0"/>
              <a:t>fabulous experiences since he joined BBC Children in Need.</a:t>
            </a:r>
          </a:p>
          <a:p>
            <a:pPr algn="ctr" eaLnBrk="1" fontAlgn="auto" hangingPunct="1">
              <a:spcBef>
                <a:spcPts val="0"/>
              </a:spcBef>
              <a:spcAft>
                <a:spcPts val="0"/>
              </a:spcAft>
              <a:defRPr/>
            </a:pPr>
            <a:endParaRPr lang="en-GB" dirty="0"/>
          </a:p>
        </p:txBody>
      </p:sp>
      <p:sp>
        <p:nvSpPr>
          <p:cNvPr id="12" name="Freeform: Shape 11">
            <a:extLst>
              <a:ext uri="{FF2B5EF4-FFF2-40B4-BE49-F238E27FC236}">
                <a16:creationId xmlns:a16="http://schemas.microsoft.com/office/drawing/2014/main" xmlns="" id="{4671FC66-F8CD-46E3-B15F-431D5950B487}"/>
              </a:ext>
            </a:extLst>
          </p:cNvPr>
          <p:cNvSpPr/>
          <p:nvPr/>
        </p:nvSpPr>
        <p:spPr>
          <a:xfrm flipH="1">
            <a:off x="1841500" y="1716088"/>
            <a:ext cx="2714625" cy="1001712"/>
          </a:xfrm>
          <a:custGeom>
            <a:avLst/>
            <a:gdLst>
              <a:gd name="connsiteX0" fmla="*/ 2579799 w 2714058"/>
              <a:gd name="connsiteY0" fmla="*/ 0 h 1000996"/>
              <a:gd name="connsiteX1" fmla="*/ 134259 w 2714058"/>
              <a:gd name="connsiteY1" fmla="*/ 0 h 1000996"/>
              <a:gd name="connsiteX2" fmla="*/ 0 w 2714058"/>
              <a:gd name="connsiteY2" fmla="*/ 134259 h 1000996"/>
              <a:gd name="connsiteX3" fmla="*/ 0 w 2714058"/>
              <a:gd name="connsiteY3" fmla="*/ 671277 h 1000996"/>
              <a:gd name="connsiteX4" fmla="*/ 134259 w 2714058"/>
              <a:gd name="connsiteY4" fmla="*/ 805536 h 1000996"/>
              <a:gd name="connsiteX5" fmla="*/ 1925525 w 2714058"/>
              <a:gd name="connsiteY5" fmla="*/ 805536 h 1000996"/>
              <a:gd name="connsiteX6" fmla="*/ 1930810 w 2714058"/>
              <a:gd name="connsiteY6" fmla="*/ 823305 h 1000996"/>
              <a:gd name="connsiteX7" fmla="*/ 2325750 w 2714058"/>
              <a:gd name="connsiteY7" fmla="*/ 1000996 h 1000996"/>
              <a:gd name="connsiteX8" fmla="*/ 2249848 w 2714058"/>
              <a:gd name="connsiteY8" fmla="*/ 858569 h 1000996"/>
              <a:gd name="connsiteX9" fmla="*/ 2240813 w 2714058"/>
              <a:gd name="connsiteY9" fmla="*/ 805536 h 1000996"/>
              <a:gd name="connsiteX10" fmla="*/ 2579799 w 2714058"/>
              <a:gd name="connsiteY10" fmla="*/ 805536 h 1000996"/>
              <a:gd name="connsiteX11" fmla="*/ 2714058 w 2714058"/>
              <a:gd name="connsiteY11" fmla="*/ 671277 h 1000996"/>
              <a:gd name="connsiteX12" fmla="*/ 2714058 w 2714058"/>
              <a:gd name="connsiteY12" fmla="*/ 134259 h 1000996"/>
              <a:gd name="connsiteX13" fmla="*/ 2579799 w 2714058"/>
              <a:gd name="connsiteY13" fmla="*/ 0 h 10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058" h="1000996">
                <a:moveTo>
                  <a:pt x="2579799" y="0"/>
                </a:moveTo>
                <a:lnTo>
                  <a:pt x="134259" y="0"/>
                </a:lnTo>
                <a:cubicBezTo>
                  <a:pt x="60110" y="0"/>
                  <a:pt x="0" y="60110"/>
                  <a:pt x="0" y="134259"/>
                </a:cubicBezTo>
                <a:lnTo>
                  <a:pt x="0" y="671277"/>
                </a:lnTo>
                <a:cubicBezTo>
                  <a:pt x="0" y="745426"/>
                  <a:pt x="60110" y="805536"/>
                  <a:pt x="134259" y="805536"/>
                </a:cubicBezTo>
                <a:lnTo>
                  <a:pt x="1925525" y="805536"/>
                </a:lnTo>
                <a:lnTo>
                  <a:pt x="1930810" y="823305"/>
                </a:lnTo>
                <a:cubicBezTo>
                  <a:pt x="1995879" y="927727"/>
                  <a:pt x="2148209" y="1000996"/>
                  <a:pt x="2325750" y="1000996"/>
                </a:cubicBezTo>
                <a:cubicBezTo>
                  <a:pt x="2292016" y="955210"/>
                  <a:pt x="2266715" y="907396"/>
                  <a:pt x="2249848" y="858569"/>
                </a:cubicBezTo>
                <a:lnTo>
                  <a:pt x="2240813" y="805536"/>
                </a:lnTo>
                <a:lnTo>
                  <a:pt x="2579799" y="805536"/>
                </a:lnTo>
                <a:cubicBezTo>
                  <a:pt x="2653948" y="805536"/>
                  <a:pt x="2714058" y="745426"/>
                  <a:pt x="2714058" y="671277"/>
                </a:cubicBezTo>
                <a:lnTo>
                  <a:pt x="2714058" y="134259"/>
                </a:lnTo>
                <a:cubicBezTo>
                  <a:pt x="2714058" y="60110"/>
                  <a:pt x="2653948" y="0"/>
                  <a:pt x="2579799" y="0"/>
                </a:cubicBezTo>
                <a:close/>
              </a:path>
            </a:pathLst>
          </a:cu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What does Pudsey do?</a:t>
            </a:r>
          </a:p>
          <a:p>
            <a:pPr algn="ctr" eaLnBrk="1" fontAlgn="auto" hangingPunct="1">
              <a:spcBef>
                <a:spcPts val="0"/>
              </a:spcBef>
              <a:spcAft>
                <a:spcPts val="0"/>
              </a:spcAft>
              <a:defRPr/>
            </a:pPr>
            <a:endParaRPr lang="en-GB" dirty="0"/>
          </a:p>
        </p:txBody>
      </p:sp>
      <p:pic>
        <p:nvPicPr>
          <p:cNvPr id="13317" name="Picture 2">
            <a:extLst>
              <a:ext uri="{FF2B5EF4-FFF2-40B4-BE49-F238E27FC236}">
                <a16:creationId xmlns:a16="http://schemas.microsoft.com/office/drawing/2014/main" xmlns="" id="{5CCE4F68-9428-4050-B0E0-2615A7BEF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350" y="3076575"/>
            <a:ext cx="24257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a:extLst>
              <a:ext uri="{FF2B5EF4-FFF2-40B4-BE49-F238E27FC236}">
                <a16:creationId xmlns:a16="http://schemas.microsoft.com/office/drawing/2014/main" xmlns="" id="{2D412359-B0D5-4D4C-A32C-2F5AFF9232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3082925"/>
            <a:ext cx="2525713"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565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xmlns="" id="{1586C7B2-00F4-4EA3-845C-056A0AE93B3D}"/>
              </a:ext>
            </a:extLst>
          </p:cNvPr>
          <p:cNvSpPr>
            <a:spLocks noGrp="1" noChangeArrowheads="1"/>
          </p:cNvSpPr>
          <p:nvPr>
            <p:ph type="title"/>
          </p:nvPr>
        </p:nvSpPr>
        <p:spPr>
          <a:xfrm>
            <a:off x="457200" y="479425"/>
            <a:ext cx="8220075" cy="993775"/>
          </a:xfrm>
        </p:spPr>
        <p:txBody>
          <a:bodyPr/>
          <a:lstStyle/>
          <a:p>
            <a:pPr eaLnBrk="1" hangingPunct="1"/>
            <a:r>
              <a:rPr lang="en-GB" altLang="en-US" sz="3600"/>
              <a:t>Projects Around the UK</a:t>
            </a:r>
          </a:p>
        </p:txBody>
      </p:sp>
      <p:pic>
        <p:nvPicPr>
          <p:cNvPr id="14339" name="Picture 3">
            <a:extLst>
              <a:ext uri="{FF2B5EF4-FFF2-40B4-BE49-F238E27FC236}">
                <a16:creationId xmlns:a16="http://schemas.microsoft.com/office/drawing/2014/main" xmlns="" id="{101986DF-7C49-440C-959B-43DDE91139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2566988"/>
            <a:ext cx="2493963" cy="3509962"/>
          </a:xfrm>
          <a:prstGeom prst="rect">
            <a:avLst/>
          </a:prstGeom>
          <a:noFill/>
          <a:ln w="38100">
            <a:solidFill>
              <a:srgbClr val="FFCE34"/>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6">
            <a:extLst>
              <a:ext uri="{FF2B5EF4-FFF2-40B4-BE49-F238E27FC236}">
                <a16:creationId xmlns:a16="http://schemas.microsoft.com/office/drawing/2014/main" xmlns="" id="{A6DBCA3E-11B3-475C-B07A-8429D28D7B02}"/>
              </a:ext>
            </a:extLst>
          </p:cNvPr>
          <p:cNvSpPr txBox="1">
            <a:spLocks noChangeArrowheads="1"/>
          </p:cNvSpPr>
          <p:nvPr/>
        </p:nvSpPr>
        <p:spPr bwMode="auto">
          <a:xfrm>
            <a:off x="755650" y="1473200"/>
            <a:ext cx="7473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There are hundreds of projects around the UK which are supported by funding from Children in Need. Click on an area of the map and find out about some of the fabulous projects.</a:t>
            </a:r>
          </a:p>
        </p:txBody>
      </p:sp>
      <p:sp>
        <p:nvSpPr>
          <p:cNvPr id="8" name="NE">
            <a:extLst>
              <a:ext uri="{FF2B5EF4-FFF2-40B4-BE49-F238E27FC236}">
                <a16:creationId xmlns:a16="http://schemas.microsoft.com/office/drawing/2014/main" xmlns="" id="{E436C725-A070-452F-B1A8-231E9F642546}"/>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The SHINE Health Academy in Sheffield helps children aged between 10–17 who have physical and emotional difficulties due to being overweight. Here, they learn about healthy eating and exercise. It is vital for empowering children to overcome issues with anxiety, low self-esteem and mobility.</a:t>
            </a:r>
          </a:p>
        </p:txBody>
      </p:sp>
      <p:sp>
        <p:nvSpPr>
          <p:cNvPr id="10" name="SC">
            <a:extLst>
              <a:ext uri="{FF2B5EF4-FFF2-40B4-BE49-F238E27FC236}">
                <a16:creationId xmlns:a16="http://schemas.microsoft.com/office/drawing/2014/main" xmlns="" id="{F76DD1AF-FFFE-45E6-93A9-2DA54215AB7A}"/>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The Yard Adventure Centre in Edinburgh helps children with autism and learning disabilities. Through support, children are able to make friends and improve their independence.</a:t>
            </a:r>
          </a:p>
        </p:txBody>
      </p:sp>
      <p:sp>
        <p:nvSpPr>
          <p:cNvPr id="11" name="WA">
            <a:extLst>
              <a:ext uri="{FF2B5EF4-FFF2-40B4-BE49-F238E27FC236}">
                <a16:creationId xmlns:a16="http://schemas.microsoft.com/office/drawing/2014/main" xmlns="" id="{4C1E9C30-EE14-4735-8709-733BF5982552}"/>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rgbClr val="1C1C1C"/>
                </a:solidFill>
              </a:rPr>
              <a:t>Llamau</a:t>
            </a:r>
            <a:r>
              <a:rPr lang="en-GB" dirty="0">
                <a:solidFill>
                  <a:srgbClr val="1C1C1C"/>
                </a:solidFill>
              </a:rPr>
              <a:t> in Cardiff works with children who are at risk of being homeless. These young people are given opportunities to go on work experience, continue with their qualifications and get jobs.</a:t>
            </a:r>
          </a:p>
        </p:txBody>
      </p:sp>
      <p:sp>
        <p:nvSpPr>
          <p:cNvPr id="12" name="SE">
            <a:extLst>
              <a:ext uri="{FF2B5EF4-FFF2-40B4-BE49-F238E27FC236}">
                <a16:creationId xmlns:a16="http://schemas.microsoft.com/office/drawing/2014/main" xmlns="" id="{C34468A8-576C-4B37-8A95-40B52A909A50}"/>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Haven House in Essex is a special place for children with life-limiting illnesses. The centre supports the families as well as the children during the most difficult times.</a:t>
            </a:r>
          </a:p>
        </p:txBody>
      </p:sp>
      <p:sp>
        <p:nvSpPr>
          <p:cNvPr id="13" name="SW">
            <a:extLst>
              <a:ext uri="{FF2B5EF4-FFF2-40B4-BE49-F238E27FC236}">
                <a16:creationId xmlns:a16="http://schemas.microsoft.com/office/drawing/2014/main" xmlns="" id="{BBE886B1-853E-4CD4-B3CE-2B6E083FE315}"/>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Action for Children provides music and art sessions for children who are looked after and in care. These experiences help their emotional well-being and improve confidence.</a:t>
            </a:r>
          </a:p>
        </p:txBody>
      </p:sp>
      <p:sp>
        <p:nvSpPr>
          <p:cNvPr id="14" name="CE">
            <a:extLst>
              <a:ext uri="{FF2B5EF4-FFF2-40B4-BE49-F238E27FC236}">
                <a16:creationId xmlns:a16="http://schemas.microsoft.com/office/drawing/2014/main" xmlns="" id="{0C2B5714-0357-4FAB-8366-9DF8D1C79B35}"/>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In Shropshire, Hope House is a respite centre for children who have complex needs and require 24-hour care. The centre supports the families when end of life care is needed.</a:t>
            </a:r>
          </a:p>
        </p:txBody>
      </p:sp>
      <p:sp>
        <p:nvSpPr>
          <p:cNvPr id="15" name="NI">
            <a:extLst>
              <a:ext uri="{FF2B5EF4-FFF2-40B4-BE49-F238E27FC236}">
                <a16:creationId xmlns:a16="http://schemas.microsoft.com/office/drawing/2014/main" xmlns="" id="{CBB4ACE5-063D-439E-860A-1358F97051F0}"/>
              </a:ext>
            </a:extLst>
          </p:cNvPr>
          <p:cNvSpPr/>
          <p:nvPr/>
        </p:nvSpPr>
        <p:spPr>
          <a:xfrm>
            <a:off x="3609975" y="2551113"/>
            <a:ext cx="4760913" cy="3541712"/>
          </a:xfrm>
          <a:prstGeom prst="rect">
            <a:avLst/>
          </a:prstGeom>
          <a:solidFill>
            <a:schemeClr val="bg1"/>
          </a:solid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1C1C1C"/>
                </a:solidFill>
              </a:rPr>
              <a:t>In Londonderry, Foyle Down Syndrome Trust funds development workers who support children with Down syndrome to make friends and have new experiences.</a:t>
            </a:r>
          </a:p>
        </p:txBody>
      </p:sp>
      <p:sp>
        <p:nvSpPr>
          <p:cNvPr id="9" name="Oval NI">
            <a:extLst>
              <a:ext uri="{FF2B5EF4-FFF2-40B4-BE49-F238E27FC236}">
                <a16:creationId xmlns:a16="http://schemas.microsoft.com/office/drawing/2014/main" xmlns="" id="{F7FC5857-D9C6-49C7-BDF6-0F9AD7DFBC3A}"/>
              </a:ext>
            </a:extLst>
          </p:cNvPr>
          <p:cNvSpPr/>
          <p:nvPr/>
        </p:nvSpPr>
        <p:spPr>
          <a:xfrm>
            <a:off x="1687513" y="4256088"/>
            <a:ext cx="150812" cy="150812"/>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SC">
            <a:extLst>
              <a:ext uri="{FF2B5EF4-FFF2-40B4-BE49-F238E27FC236}">
                <a16:creationId xmlns:a16="http://schemas.microsoft.com/office/drawing/2014/main" xmlns="" id="{A6B1FD10-7A49-4A2A-9C23-0D09F6D39A5E}"/>
              </a:ext>
            </a:extLst>
          </p:cNvPr>
          <p:cNvSpPr/>
          <p:nvPr/>
        </p:nvSpPr>
        <p:spPr>
          <a:xfrm>
            <a:off x="2393950" y="4051300"/>
            <a:ext cx="150813" cy="150813"/>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WA">
            <a:extLst>
              <a:ext uri="{FF2B5EF4-FFF2-40B4-BE49-F238E27FC236}">
                <a16:creationId xmlns:a16="http://schemas.microsoft.com/office/drawing/2014/main" xmlns="" id="{BA227A3A-9B57-4064-908F-4234B22BA70E}"/>
              </a:ext>
            </a:extLst>
          </p:cNvPr>
          <p:cNvSpPr/>
          <p:nvPr/>
        </p:nvSpPr>
        <p:spPr>
          <a:xfrm>
            <a:off x="2222500" y="5321300"/>
            <a:ext cx="149225" cy="150813"/>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SW">
            <a:extLst>
              <a:ext uri="{FF2B5EF4-FFF2-40B4-BE49-F238E27FC236}">
                <a16:creationId xmlns:a16="http://schemas.microsoft.com/office/drawing/2014/main" xmlns="" id="{83D8FAEB-A6ED-4B36-B4B7-6DC0F9D37A88}"/>
              </a:ext>
            </a:extLst>
          </p:cNvPr>
          <p:cNvSpPr/>
          <p:nvPr/>
        </p:nvSpPr>
        <p:spPr>
          <a:xfrm>
            <a:off x="2403475" y="5559425"/>
            <a:ext cx="150813" cy="150813"/>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Oval SE">
            <a:extLst>
              <a:ext uri="{FF2B5EF4-FFF2-40B4-BE49-F238E27FC236}">
                <a16:creationId xmlns:a16="http://schemas.microsoft.com/office/drawing/2014/main" xmlns="" id="{CABB0E0B-B758-493F-BD59-B400A76BA56F}"/>
              </a:ext>
            </a:extLst>
          </p:cNvPr>
          <p:cNvSpPr/>
          <p:nvPr/>
        </p:nvSpPr>
        <p:spPr>
          <a:xfrm>
            <a:off x="2870200" y="5365750"/>
            <a:ext cx="150813" cy="150813"/>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Oval CE">
            <a:extLst>
              <a:ext uri="{FF2B5EF4-FFF2-40B4-BE49-F238E27FC236}">
                <a16:creationId xmlns:a16="http://schemas.microsoft.com/office/drawing/2014/main" xmlns="" id="{7BDB2A28-5793-4733-A8B1-EC26FCDA8DB6}"/>
              </a:ext>
            </a:extLst>
          </p:cNvPr>
          <p:cNvSpPr/>
          <p:nvPr/>
        </p:nvSpPr>
        <p:spPr>
          <a:xfrm>
            <a:off x="2338388" y="5024438"/>
            <a:ext cx="150812" cy="150812"/>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Oval NE">
            <a:extLst>
              <a:ext uri="{FF2B5EF4-FFF2-40B4-BE49-F238E27FC236}">
                <a16:creationId xmlns:a16="http://schemas.microsoft.com/office/drawing/2014/main" xmlns="" id="{B8DC5C98-F63F-4B74-8600-E0BEE2DC9968}"/>
              </a:ext>
            </a:extLst>
          </p:cNvPr>
          <p:cNvSpPr/>
          <p:nvPr/>
        </p:nvSpPr>
        <p:spPr>
          <a:xfrm>
            <a:off x="2657475" y="4791075"/>
            <a:ext cx="150813" cy="150813"/>
          </a:xfrm>
          <a:prstGeom prst="ellipse">
            <a:avLst/>
          </a:prstGeom>
          <a:solidFill>
            <a:srgbClr val="D922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440594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7"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8"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7"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17"/>
                                        </p:tgtEl>
                                        <p:attrNameLst>
                                          <p:attrName>style.color</p:attrName>
                                        </p:attrNameLst>
                                      </p:cBhvr>
                                      <p:to>
                                        <a:srgbClr val="006488"/>
                                      </p:to>
                                    </p:animClr>
                                    <p:animClr clrSpc="rgb" dir="cw">
                                      <p:cBhvr>
                                        <p:cTn id="26" dur="500" fill="hold"/>
                                        <p:tgtEl>
                                          <p:spTgt spid="17"/>
                                        </p:tgtEl>
                                        <p:attrNameLst>
                                          <p:attrName>fillcolor</p:attrName>
                                        </p:attrNameLst>
                                      </p:cBhvr>
                                      <p:to>
                                        <a:srgbClr val="006488"/>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9" presetClass="emph" presetSubtype="0" fill="hold" grpId="0" nodeType="clickEffect">
                                  <p:stCondLst>
                                    <p:cond delay="0"/>
                                  </p:stCondLst>
                                  <p:childTnLst>
                                    <p:animClr clrSpc="rgb" dir="cw">
                                      <p:cBhvr override="childStyle">
                                        <p:cTn id="47" dur="500" fill="hold"/>
                                        <p:tgtEl>
                                          <p:spTgt spid="9"/>
                                        </p:tgtEl>
                                        <p:attrNameLst>
                                          <p:attrName>style.color</p:attrName>
                                        </p:attrNameLst>
                                      </p:cBhvr>
                                      <p:to>
                                        <a:srgbClr val="2B9C49"/>
                                      </p:to>
                                    </p:animClr>
                                    <p:animClr clrSpc="rgb" dir="cw">
                                      <p:cBhvr>
                                        <p:cTn id="48" dur="500" fill="hold"/>
                                        <p:tgtEl>
                                          <p:spTgt spid="9"/>
                                        </p:tgtEl>
                                        <p:attrNameLst>
                                          <p:attrName>fillcolor</p:attrName>
                                        </p:attrNameLst>
                                      </p:cBhvr>
                                      <p:to>
                                        <a:srgbClr val="2B9C49"/>
                                      </p:to>
                                    </p:animClr>
                                    <p:set>
                                      <p:cBhvr>
                                        <p:cTn id="49" dur="500" fill="hold"/>
                                        <p:tgtEl>
                                          <p:spTgt spid="9"/>
                                        </p:tgtEl>
                                        <p:attrNameLst>
                                          <p:attrName>fill.type</p:attrName>
                                        </p:attrNameLst>
                                      </p:cBhvr>
                                      <p:to>
                                        <p:strVal val="solid"/>
                                      </p:to>
                                    </p:set>
                                    <p:set>
                                      <p:cBhvr>
                                        <p:cTn id="50" dur="500" fill="hold"/>
                                        <p:tgtEl>
                                          <p:spTgt spid="9"/>
                                        </p:tgtEl>
                                        <p:attrNameLst>
                                          <p:attrName>fill.on</p:attrName>
                                        </p:attrNameLst>
                                      </p:cBhvr>
                                      <p:to>
                                        <p:strVal val="true"/>
                                      </p:to>
                                    </p:set>
                                  </p:childTnLst>
                                </p:cTn>
                              </p:par>
                              <p:par>
                                <p:cTn id="51" presetID="1" presetClass="entr"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9" presetClass="emph" presetSubtype="0" fill="hold" grpId="0" nodeType="clickEffect">
                                  <p:stCondLst>
                                    <p:cond delay="0"/>
                                  </p:stCondLst>
                                  <p:childTnLst>
                                    <p:animClr clrSpc="rgb" dir="cw">
                                      <p:cBhvr override="childStyle">
                                        <p:cTn id="69" dur="500" fill="hold"/>
                                        <p:tgtEl>
                                          <p:spTgt spid="23"/>
                                        </p:tgtEl>
                                        <p:attrNameLst>
                                          <p:attrName>style.color</p:attrName>
                                        </p:attrNameLst>
                                      </p:cBhvr>
                                      <p:to>
                                        <a:srgbClr val="F5842B"/>
                                      </p:to>
                                    </p:animClr>
                                    <p:animClr clrSpc="rgb" dir="cw">
                                      <p:cBhvr>
                                        <p:cTn id="70" dur="500" fill="hold"/>
                                        <p:tgtEl>
                                          <p:spTgt spid="23"/>
                                        </p:tgtEl>
                                        <p:attrNameLst>
                                          <p:attrName>fillcolor</p:attrName>
                                        </p:attrNameLst>
                                      </p:cBhvr>
                                      <p:to>
                                        <a:srgbClr val="F5842B"/>
                                      </p:to>
                                    </p:animClr>
                                    <p:set>
                                      <p:cBhvr>
                                        <p:cTn id="71" dur="500" fill="hold"/>
                                        <p:tgtEl>
                                          <p:spTgt spid="23"/>
                                        </p:tgtEl>
                                        <p:attrNameLst>
                                          <p:attrName>fill.type</p:attrName>
                                        </p:attrNameLst>
                                      </p:cBhvr>
                                      <p:to>
                                        <p:strVal val="solid"/>
                                      </p:to>
                                    </p:set>
                                    <p:set>
                                      <p:cBhvr>
                                        <p:cTn id="72" dur="500" fill="hold"/>
                                        <p:tgtEl>
                                          <p:spTgt spid="23"/>
                                        </p:tgtEl>
                                        <p:attrNameLst>
                                          <p:attrName>fill.on</p:attrName>
                                        </p:attrNameLst>
                                      </p:cBhvr>
                                      <p:to>
                                        <p:strVal val="true"/>
                                      </p:to>
                                    </p:set>
                                  </p:childTnLst>
                                </p:cTn>
                              </p:par>
                              <p:par>
                                <p:cTn id="73" presetID="1" presetClass="entr" presetSubtype="0" fill="hold" grpId="2"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xit" presetSubtype="0" fill="hold" grpId="2" nodeType="withEffect">
                                  <p:stCondLst>
                                    <p:cond delay="0"/>
                                  </p:stCondLst>
                                  <p:childTnLst>
                                    <p:set>
                                      <p:cBhvr>
                                        <p:cTn id="76" dur="1" fill="hold">
                                          <p:stCondLst>
                                            <p:cond delay="0"/>
                                          </p:stCondLst>
                                        </p:cTn>
                                        <p:tgtEl>
                                          <p:spTgt spid="10"/>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9" presetClass="emph" presetSubtype="0" fill="hold" grpId="0" nodeType="clickEffect">
                                  <p:stCondLst>
                                    <p:cond delay="0"/>
                                  </p:stCondLst>
                                  <p:childTnLst>
                                    <p:animClr clrSpc="rgb" dir="cw">
                                      <p:cBhvr override="childStyle">
                                        <p:cTn id="91" dur="500" fill="hold"/>
                                        <p:tgtEl>
                                          <p:spTgt spid="22"/>
                                        </p:tgtEl>
                                        <p:attrNameLst>
                                          <p:attrName>style.color</p:attrName>
                                        </p:attrNameLst>
                                      </p:cBhvr>
                                      <p:to>
                                        <a:srgbClr val="00AEEF"/>
                                      </p:to>
                                    </p:animClr>
                                    <p:animClr clrSpc="rgb" dir="cw">
                                      <p:cBhvr>
                                        <p:cTn id="92" dur="500" fill="hold"/>
                                        <p:tgtEl>
                                          <p:spTgt spid="22"/>
                                        </p:tgtEl>
                                        <p:attrNameLst>
                                          <p:attrName>fillcolor</p:attrName>
                                        </p:attrNameLst>
                                      </p:cBhvr>
                                      <p:to>
                                        <a:srgbClr val="00AEEF"/>
                                      </p:to>
                                    </p:animClr>
                                    <p:set>
                                      <p:cBhvr>
                                        <p:cTn id="93" dur="500" fill="hold"/>
                                        <p:tgtEl>
                                          <p:spTgt spid="22"/>
                                        </p:tgtEl>
                                        <p:attrNameLst>
                                          <p:attrName>fill.type</p:attrName>
                                        </p:attrNameLst>
                                      </p:cBhvr>
                                      <p:to>
                                        <p:strVal val="solid"/>
                                      </p:to>
                                    </p:set>
                                    <p:set>
                                      <p:cBhvr>
                                        <p:cTn id="94" dur="500" fill="hold"/>
                                        <p:tgtEl>
                                          <p:spTgt spid="22"/>
                                        </p:tgtEl>
                                        <p:attrNameLst>
                                          <p:attrName>fill.on</p:attrName>
                                        </p:attrNameLst>
                                      </p:cBhvr>
                                      <p:to>
                                        <p:strVal val="true"/>
                                      </p:to>
                                    </p:set>
                                  </p:childTnLst>
                                </p:cTn>
                              </p:par>
                              <p:par>
                                <p:cTn id="95" presetID="1" presetClass="entr" presetSubtype="0" fill="hold" grpId="3"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ID="1" presetClass="exit" presetSubtype="0" fill="hold" grpId="3" nodeType="withEffect">
                                  <p:stCondLst>
                                    <p:cond delay="0"/>
                                  </p:stCondLst>
                                  <p:childTnLst>
                                    <p:set>
                                      <p:cBhvr>
                                        <p:cTn id="98" dur="1" fill="hold">
                                          <p:stCondLst>
                                            <p:cond delay="0"/>
                                          </p:stCondLst>
                                        </p:cTn>
                                        <p:tgtEl>
                                          <p:spTgt spid="10"/>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12"/>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13"/>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par>
                                <p:cTn id="107" presetID="1" presetClass="exit" presetSubtype="0" fill="hold" grpId="3" nodeType="withEffect">
                                  <p:stCondLst>
                                    <p:cond delay="0"/>
                                  </p:stCondLst>
                                  <p:childTnLst>
                                    <p:set>
                                      <p:cBhvr>
                                        <p:cTn id="10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9" restart="whenNotActive" fill="hold" evtFilter="cancelBubble" nodeType="interactiveSeq">
                <p:stCondLst>
                  <p:cond evt="onClick" delay="0">
                    <p:tgtEl>
                      <p:spTgt spid="18"/>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9" presetClass="emph" presetSubtype="0" fill="hold" grpId="0" nodeType="clickEffect">
                                  <p:stCondLst>
                                    <p:cond delay="0"/>
                                  </p:stCondLst>
                                  <p:childTnLst>
                                    <p:animClr clrSpc="rgb" dir="cw">
                                      <p:cBhvr override="childStyle">
                                        <p:cTn id="113" dur="500" fill="hold"/>
                                        <p:tgtEl>
                                          <p:spTgt spid="18"/>
                                        </p:tgtEl>
                                        <p:attrNameLst>
                                          <p:attrName>style.color</p:attrName>
                                        </p:attrNameLst>
                                      </p:cBhvr>
                                      <p:to>
                                        <a:srgbClr val="54B8B1"/>
                                      </p:to>
                                    </p:animClr>
                                    <p:animClr clrSpc="rgb" dir="cw">
                                      <p:cBhvr>
                                        <p:cTn id="114" dur="500" fill="hold"/>
                                        <p:tgtEl>
                                          <p:spTgt spid="18"/>
                                        </p:tgtEl>
                                        <p:attrNameLst>
                                          <p:attrName>fillcolor</p:attrName>
                                        </p:attrNameLst>
                                      </p:cBhvr>
                                      <p:to>
                                        <a:srgbClr val="54B8B1"/>
                                      </p:to>
                                    </p:animClr>
                                    <p:set>
                                      <p:cBhvr>
                                        <p:cTn id="115" dur="500" fill="hold"/>
                                        <p:tgtEl>
                                          <p:spTgt spid="18"/>
                                        </p:tgtEl>
                                        <p:attrNameLst>
                                          <p:attrName>fill.type</p:attrName>
                                        </p:attrNameLst>
                                      </p:cBhvr>
                                      <p:to>
                                        <p:strVal val="solid"/>
                                      </p:to>
                                    </p:set>
                                    <p:set>
                                      <p:cBhvr>
                                        <p:cTn id="116" dur="500" fill="hold"/>
                                        <p:tgtEl>
                                          <p:spTgt spid="18"/>
                                        </p:tgtEl>
                                        <p:attrNameLst>
                                          <p:attrName>fill.on</p:attrName>
                                        </p:attrNameLst>
                                      </p:cBhvr>
                                      <p:to>
                                        <p:strVal val="true"/>
                                      </p:to>
                                    </p:set>
                                  </p:childTnLst>
                                </p:cTn>
                              </p:par>
                              <p:par>
                                <p:cTn id="117" presetID="1" presetClass="entr" presetSubtype="0" fill="hold" grpId="4" nodeType="withEffect">
                                  <p:stCondLst>
                                    <p:cond delay="0"/>
                                  </p:stCondLst>
                                  <p:childTnLst>
                                    <p:set>
                                      <p:cBhvr>
                                        <p:cTn id="118" dur="1" fill="hold">
                                          <p:stCondLst>
                                            <p:cond delay="0"/>
                                          </p:stCondLst>
                                        </p:cTn>
                                        <p:tgtEl>
                                          <p:spTgt spid="11"/>
                                        </p:tgtEl>
                                        <p:attrNameLst>
                                          <p:attrName>style.visibility</p:attrName>
                                        </p:attrNameLst>
                                      </p:cBhvr>
                                      <p:to>
                                        <p:strVal val="visible"/>
                                      </p:to>
                                    </p:set>
                                  </p:childTnLst>
                                </p:cTn>
                              </p:par>
                              <p:par>
                                <p:cTn id="119" presetID="1" presetClass="exit" presetSubtype="0" fill="hold" grpId="4" nodeType="withEffect">
                                  <p:stCondLst>
                                    <p:cond delay="0"/>
                                  </p:stCondLst>
                                  <p:childTnLst>
                                    <p:set>
                                      <p:cBhvr>
                                        <p:cTn id="120" dur="1" fill="hold">
                                          <p:stCondLst>
                                            <p:cond delay="0"/>
                                          </p:stCondLst>
                                        </p:cTn>
                                        <p:tgtEl>
                                          <p:spTgt spid="10"/>
                                        </p:tgtEl>
                                        <p:attrNameLst>
                                          <p:attrName>style.visibility</p:attrName>
                                        </p:attrNameLst>
                                      </p:cBhvr>
                                      <p:to>
                                        <p:strVal val="hidden"/>
                                      </p:to>
                                    </p:set>
                                  </p:childTnLst>
                                </p:cTn>
                              </p:par>
                              <p:par>
                                <p:cTn id="121" presetID="1" presetClass="exit" presetSubtype="0" fill="hold" grpId="4" nodeType="withEffect">
                                  <p:stCondLst>
                                    <p:cond delay="0"/>
                                  </p:stCondLst>
                                  <p:childTnLst>
                                    <p:set>
                                      <p:cBhvr>
                                        <p:cTn id="122" dur="1" fill="hold">
                                          <p:stCondLst>
                                            <p:cond delay="0"/>
                                          </p:stCondLst>
                                        </p:cTn>
                                        <p:tgtEl>
                                          <p:spTgt spid="8"/>
                                        </p:tgtEl>
                                        <p:attrNameLst>
                                          <p:attrName>style.visibility</p:attrName>
                                        </p:attrNameLst>
                                      </p:cBhvr>
                                      <p:to>
                                        <p:strVal val="hidden"/>
                                      </p:to>
                                    </p:set>
                                  </p:childTnLst>
                                </p:cTn>
                              </p:par>
                              <p:par>
                                <p:cTn id="123" presetID="1" presetClass="exit" presetSubtype="0" fill="hold" grpId="4" nodeType="withEffect">
                                  <p:stCondLst>
                                    <p:cond delay="0"/>
                                  </p:stCondLst>
                                  <p:childTnLst>
                                    <p:set>
                                      <p:cBhvr>
                                        <p:cTn id="124" dur="1" fill="hold">
                                          <p:stCondLst>
                                            <p:cond delay="0"/>
                                          </p:stCondLst>
                                        </p:cTn>
                                        <p:tgtEl>
                                          <p:spTgt spid="14"/>
                                        </p:tgtEl>
                                        <p:attrNameLst>
                                          <p:attrName>style.visibility</p:attrName>
                                        </p:attrNameLst>
                                      </p:cBhvr>
                                      <p:to>
                                        <p:strVal val="hidden"/>
                                      </p:to>
                                    </p:set>
                                  </p:childTnLst>
                                </p:cTn>
                              </p:par>
                              <p:par>
                                <p:cTn id="125" presetID="1" presetClass="exit" presetSubtype="0" fill="hold" grpId="4" nodeType="withEffect">
                                  <p:stCondLst>
                                    <p:cond delay="0"/>
                                  </p:stCondLst>
                                  <p:childTnLst>
                                    <p:set>
                                      <p:cBhvr>
                                        <p:cTn id="126" dur="1" fill="hold">
                                          <p:stCondLst>
                                            <p:cond delay="0"/>
                                          </p:stCondLst>
                                        </p:cTn>
                                        <p:tgtEl>
                                          <p:spTgt spid="12"/>
                                        </p:tgtEl>
                                        <p:attrNameLst>
                                          <p:attrName>style.visibility</p:attrName>
                                        </p:attrNameLst>
                                      </p:cBhvr>
                                      <p:to>
                                        <p:strVal val="hidden"/>
                                      </p:to>
                                    </p:set>
                                  </p:childTnLst>
                                </p:cTn>
                              </p:par>
                              <p:par>
                                <p:cTn id="127" presetID="1" presetClass="exit" presetSubtype="0" fill="hold" grpId="4" nodeType="with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4" nodeType="withEffect">
                                  <p:stCondLst>
                                    <p:cond delay="0"/>
                                  </p:stCondLst>
                                  <p:childTnLst>
                                    <p:set>
                                      <p:cBhvr>
                                        <p:cTn id="13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1" restart="whenNotActive" fill="hold" evtFilter="cancelBubble" nodeType="interactiveSeq">
                <p:stCondLst>
                  <p:cond evt="onClick" delay="0">
                    <p:tgtEl>
                      <p:spTgt spid="19"/>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9" presetClass="emph" presetSubtype="0" fill="hold" grpId="0" nodeType="clickEffect">
                                  <p:stCondLst>
                                    <p:cond delay="0"/>
                                  </p:stCondLst>
                                  <p:childTnLst>
                                    <p:animClr clrSpc="rgb" dir="cw">
                                      <p:cBhvr override="childStyle">
                                        <p:cTn id="135" dur="500" fill="hold"/>
                                        <p:tgtEl>
                                          <p:spTgt spid="19"/>
                                        </p:tgtEl>
                                        <p:attrNameLst>
                                          <p:attrName>style.color</p:attrName>
                                        </p:attrNameLst>
                                      </p:cBhvr>
                                      <p:to>
                                        <a:srgbClr val="FFCE34"/>
                                      </p:to>
                                    </p:animClr>
                                    <p:animClr clrSpc="rgb" dir="cw">
                                      <p:cBhvr>
                                        <p:cTn id="136" dur="500" fill="hold"/>
                                        <p:tgtEl>
                                          <p:spTgt spid="19"/>
                                        </p:tgtEl>
                                        <p:attrNameLst>
                                          <p:attrName>fillcolor</p:attrName>
                                        </p:attrNameLst>
                                      </p:cBhvr>
                                      <p:to>
                                        <a:srgbClr val="FFCE34"/>
                                      </p:to>
                                    </p:animClr>
                                    <p:set>
                                      <p:cBhvr>
                                        <p:cTn id="137" dur="500" fill="hold"/>
                                        <p:tgtEl>
                                          <p:spTgt spid="19"/>
                                        </p:tgtEl>
                                        <p:attrNameLst>
                                          <p:attrName>fill.type</p:attrName>
                                        </p:attrNameLst>
                                      </p:cBhvr>
                                      <p:to>
                                        <p:strVal val="solid"/>
                                      </p:to>
                                    </p:set>
                                    <p:set>
                                      <p:cBhvr>
                                        <p:cTn id="138" dur="500" fill="hold"/>
                                        <p:tgtEl>
                                          <p:spTgt spid="19"/>
                                        </p:tgtEl>
                                        <p:attrNameLst>
                                          <p:attrName>fill.on</p:attrName>
                                        </p:attrNameLst>
                                      </p:cBhvr>
                                      <p:to>
                                        <p:strVal val="true"/>
                                      </p:to>
                                    </p:set>
                                  </p:childTnLst>
                                </p:cTn>
                              </p:par>
                              <p:par>
                                <p:cTn id="139" presetID="1" presetClass="entr" presetSubtype="0" fill="hold" grpId="5" nodeType="withEffect">
                                  <p:stCondLst>
                                    <p:cond delay="0"/>
                                  </p:stCondLst>
                                  <p:childTnLst>
                                    <p:set>
                                      <p:cBhvr>
                                        <p:cTn id="140" dur="1" fill="hold">
                                          <p:stCondLst>
                                            <p:cond delay="0"/>
                                          </p:stCondLst>
                                        </p:cTn>
                                        <p:tgtEl>
                                          <p:spTgt spid="13"/>
                                        </p:tgtEl>
                                        <p:attrNameLst>
                                          <p:attrName>style.visibility</p:attrName>
                                        </p:attrNameLst>
                                      </p:cBhvr>
                                      <p:to>
                                        <p:strVal val="visible"/>
                                      </p:to>
                                    </p:set>
                                  </p:childTnLst>
                                </p:cTn>
                              </p:par>
                              <p:par>
                                <p:cTn id="141" presetID="1" presetClass="exit" presetSubtype="0" fill="hold" grpId="5" nodeType="withEffect">
                                  <p:stCondLst>
                                    <p:cond delay="0"/>
                                  </p:stCondLst>
                                  <p:childTnLst>
                                    <p:set>
                                      <p:cBhvr>
                                        <p:cTn id="142" dur="1" fill="hold">
                                          <p:stCondLst>
                                            <p:cond delay="0"/>
                                          </p:stCondLst>
                                        </p:cTn>
                                        <p:tgtEl>
                                          <p:spTgt spid="10"/>
                                        </p:tgtEl>
                                        <p:attrNameLst>
                                          <p:attrName>style.visibility</p:attrName>
                                        </p:attrNameLst>
                                      </p:cBhvr>
                                      <p:to>
                                        <p:strVal val="hidden"/>
                                      </p:to>
                                    </p:set>
                                  </p:childTnLst>
                                </p:cTn>
                              </p:par>
                              <p:par>
                                <p:cTn id="143" presetID="1" presetClass="exit" presetSubtype="0" fill="hold" grpId="5" nodeType="withEffect">
                                  <p:stCondLst>
                                    <p:cond delay="0"/>
                                  </p:stCondLst>
                                  <p:childTnLst>
                                    <p:set>
                                      <p:cBhvr>
                                        <p:cTn id="144" dur="1" fill="hold">
                                          <p:stCondLst>
                                            <p:cond delay="0"/>
                                          </p:stCondLst>
                                        </p:cTn>
                                        <p:tgtEl>
                                          <p:spTgt spid="8"/>
                                        </p:tgtEl>
                                        <p:attrNameLst>
                                          <p:attrName>style.visibility</p:attrName>
                                        </p:attrNameLst>
                                      </p:cBhvr>
                                      <p:to>
                                        <p:strVal val="hidden"/>
                                      </p:to>
                                    </p:set>
                                  </p:childTnLst>
                                </p:cTn>
                              </p:par>
                              <p:par>
                                <p:cTn id="145" presetID="1" presetClass="exit" presetSubtype="0" fill="hold" grpId="5" nodeType="withEffect">
                                  <p:stCondLst>
                                    <p:cond delay="0"/>
                                  </p:stCondLst>
                                  <p:childTnLst>
                                    <p:set>
                                      <p:cBhvr>
                                        <p:cTn id="146" dur="1" fill="hold">
                                          <p:stCondLst>
                                            <p:cond delay="0"/>
                                          </p:stCondLst>
                                        </p:cTn>
                                        <p:tgtEl>
                                          <p:spTgt spid="14"/>
                                        </p:tgtEl>
                                        <p:attrNameLst>
                                          <p:attrName>style.visibility</p:attrName>
                                        </p:attrNameLst>
                                      </p:cBhvr>
                                      <p:to>
                                        <p:strVal val="hidden"/>
                                      </p:to>
                                    </p:set>
                                  </p:childTnLst>
                                </p:cTn>
                              </p:par>
                              <p:par>
                                <p:cTn id="147" presetID="1" presetClass="exit" presetSubtype="0" fill="hold" grpId="5" nodeType="withEffect">
                                  <p:stCondLst>
                                    <p:cond delay="0"/>
                                  </p:stCondLst>
                                  <p:childTnLst>
                                    <p:set>
                                      <p:cBhvr>
                                        <p:cTn id="148" dur="1" fill="hold">
                                          <p:stCondLst>
                                            <p:cond delay="0"/>
                                          </p:stCondLst>
                                        </p:cTn>
                                        <p:tgtEl>
                                          <p:spTgt spid="12"/>
                                        </p:tgtEl>
                                        <p:attrNameLst>
                                          <p:attrName>style.visibility</p:attrName>
                                        </p:attrNameLst>
                                      </p:cBhvr>
                                      <p:to>
                                        <p:strVal val="hidden"/>
                                      </p:to>
                                    </p:set>
                                  </p:childTnLst>
                                </p:cTn>
                              </p:par>
                              <p:par>
                                <p:cTn id="149" presetID="1" presetClass="exit" presetSubtype="0" fill="hold" grpId="5" nodeType="withEffect">
                                  <p:stCondLst>
                                    <p:cond delay="0"/>
                                  </p:stCondLst>
                                  <p:childTnLst>
                                    <p:set>
                                      <p:cBhvr>
                                        <p:cTn id="150" dur="1" fill="hold">
                                          <p:stCondLst>
                                            <p:cond delay="0"/>
                                          </p:stCondLst>
                                        </p:cTn>
                                        <p:tgtEl>
                                          <p:spTgt spid="15"/>
                                        </p:tgtEl>
                                        <p:attrNameLst>
                                          <p:attrName>style.visibility</p:attrName>
                                        </p:attrNameLst>
                                      </p:cBhvr>
                                      <p:to>
                                        <p:strVal val="hidden"/>
                                      </p:to>
                                    </p:set>
                                  </p:childTnLst>
                                </p:cTn>
                              </p:par>
                              <p:par>
                                <p:cTn id="151" presetID="1" presetClass="exit" presetSubtype="0" fill="hold" grpId="5" nodeType="withEffect">
                                  <p:stCondLst>
                                    <p:cond delay="0"/>
                                  </p:stCondLst>
                                  <p:childTnLst>
                                    <p:set>
                                      <p:cBhvr>
                                        <p:cTn id="152"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53" restart="whenNotActive" fill="hold" evtFilter="cancelBubble" nodeType="interactiveSeq">
                <p:stCondLst>
                  <p:cond evt="onClick" delay="0">
                    <p:tgtEl>
                      <p:spTgt spid="20"/>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9" presetClass="emph" presetSubtype="0" fill="hold" grpId="0" nodeType="clickEffect">
                                  <p:stCondLst>
                                    <p:cond delay="0"/>
                                  </p:stCondLst>
                                  <p:childTnLst>
                                    <p:animClr clrSpc="rgb" dir="cw">
                                      <p:cBhvr override="childStyle">
                                        <p:cTn id="157" dur="500" fill="hold"/>
                                        <p:tgtEl>
                                          <p:spTgt spid="20"/>
                                        </p:tgtEl>
                                        <p:attrNameLst>
                                          <p:attrName>style.color</p:attrName>
                                        </p:attrNameLst>
                                      </p:cBhvr>
                                      <p:to>
                                        <a:srgbClr val="1C1C1C"/>
                                      </p:to>
                                    </p:animClr>
                                    <p:animClr clrSpc="rgb" dir="cw">
                                      <p:cBhvr>
                                        <p:cTn id="158" dur="500" fill="hold"/>
                                        <p:tgtEl>
                                          <p:spTgt spid="20"/>
                                        </p:tgtEl>
                                        <p:attrNameLst>
                                          <p:attrName>fillcolor</p:attrName>
                                        </p:attrNameLst>
                                      </p:cBhvr>
                                      <p:to>
                                        <a:srgbClr val="1C1C1C"/>
                                      </p:to>
                                    </p:animClr>
                                    <p:set>
                                      <p:cBhvr>
                                        <p:cTn id="159" dur="500" fill="hold"/>
                                        <p:tgtEl>
                                          <p:spTgt spid="20"/>
                                        </p:tgtEl>
                                        <p:attrNameLst>
                                          <p:attrName>fill.type</p:attrName>
                                        </p:attrNameLst>
                                      </p:cBhvr>
                                      <p:to>
                                        <p:strVal val="solid"/>
                                      </p:to>
                                    </p:set>
                                    <p:set>
                                      <p:cBhvr>
                                        <p:cTn id="160" dur="500" fill="hold"/>
                                        <p:tgtEl>
                                          <p:spTgt spid="20"/>
                                        </p:tgtEl>
                                        <p:attrNameLst>
                                          <p:attrName>fill.on</p:attrName>
                                        </p:attrNameLst>
                                      </p:cBhvr>
                                      <p:to>
                                        <p:strVal val="true"/>
                                      </p:to>
                                    </p:set>
                                  </p:childTnLst>
                                </p:cTn>
                              </p:par>
                              <p:par>
                                <p:cTn id="161" presetID="1" presetClass="entr" presetSubtype="0" fill="hold" grpId="6" nodeType="withEffect">
                                  <p:stCondLst>
                                    <p:cond delay="0"/>
                                  </p:stCondLst>
                                  <p:childTnLst>
                                    <p:set>
                                      <p:cBhvr>
                                        <p:cTn id="162" dur="1" fill="hold">
                                          <p:stCondLst>
                                            <p:cond delay="0"/>
                                          </p:stCondLst>
                                        </p:cTn>
                                        <p:tgtEl>
                                          <p:spTgt spid="12"/>
                                        </p:tgtEl>
                                        <p:attrNameLst>
                                          <p:attrName>style.visibility</p:attrName>
                                        </p:attrNameLst>
                                      </p:cBhvr>
                                      <p:to>
                                        <p:strVal val="visible"/>
                                      </p:to>
                                    </p:set>
                                  </p:childTnLst>
                                </p:cTn>
                              </p:par>
                              <p:par>
                                <p:cTn id="163" presetID="1" presetClass="exit" presetSubtype="0" fill="hold" grpId="6" nodeType="withEffect">
                                  <p:stCondLst>
                                    <p:cond delay="0"/>
                                  </p:stCondLst>
                                  <p:childTnLst>
                                    <p:set>
                                      <p:cBhvr>
                                        <p:cTn id="164" dur="1" fill="hold">
                                          <p:stCondLst>
                                            <p:cond delay="0"/>
                                          </p:stCondLst>
                                        </p:cTn>
                                        <p:tgtEl>
                                          <p:spTgt spid="10"/>
                                        </p:tgtEl>
                                        <p:attrNameLst>
                                          <p:attrName>style.visibility</p:attrName>
                                        </p:attrNameLst>
                                      </p:cBhvr>
                                      <p:to>
                                        <p:strVal val="hidden"/>
                                      </p:to>
                                    </p:set>
                                  </p:childTnLst>
                                </p:cTn>
                              </p:par>
                              <p:par>
                                <p:cTn id="165" presetID="1" presetClass="exit" presetSubtype="0" fill="hold" grpId="6" nodeType="withEffect">
                                  <p:stCondLst>
                                    <p:cond delay="0"/>
                                  </p:stCondLst>
                                  <p:childTnLst>
                                    <p:set>
                                      <p:cBhvr>
                                        <p:cTn id="166" dur="1" fill="hold">
                                          <p:stCondLst>
                                            <p:cond delay="0"/>
                                          </p:stCondLst>
                                        </p:cTn>
                                        <p:tgtEl>
                                          <p:spTgt spid="8"/>
                                        </p:tgtEl>
                                        <p:attrNameLst>
                                          <p:attrName>style.visibility</p:attrName>
                                        </p:attrNameLst>
                                      </p:cBhvr>
                                      <p:to>
                                        <p:strVal val="hidden"/>
                                      </p:to>
                                    </p:set>
                                  </p:childTnLst>
                                </p:cTn>
                              </p:par>
                              <p:par>
                                <p:cTn id="167" presetID="1" presetClass="exit" presetSubtype="0" fill="hold" grpId="6" nodeType="withEffect">
                                  <p:stCondLst>
                                    <p:cond delay="0"/>
                                  </p:stCondLst>
                                  <p:childTnLst>
                                    <p:set>
                                      <p:cBhvr>
                                        <p:cTn id="168" dur="1" fill="hold">
                                          <p:stCondLst>
                                            <p:cond delay="0"/>
                                          </p:stCondLst>
                                        </p:cTn>
                                        <p:tgtEl>
                                          <p:spTgt spid="14"/>
                                        </p:tgtEl>
                                        <p:attrNameLst>
                                          <p:attrName>style.visibility</p:attrName>
                                        </p:attrNameLst>
                                      </p:cBhvr>
                                      <p:to>
                                        <p:strVal val="hidden"/>
                                      </p:to>
                                    </p:set>
                                  </p:childTnLst>
                                </p:cTn>
                              </p:par>
                              <p:par>
                                <p:cTn id="169" presetID="1" presetClass="exit" presetSubtype="0" fill="hold" grpId="6" nodeType="withEffect">
                                  <p:stCondLst>
                                    <p:cond delay="0"/>
                                  </p:stCondLst>
                                  <p:childTnLst>
                                    <p:set>
                                      <p:cBhvr>
                                        <p:cTn id="170" dur="1" fill="hold">
                                          <p:stCondLst>
                                            <p:cond delay="0"/>
                                          </p:stCondLst>
                                        </p:cTn>
                                        <p:tgtEl>
                                          <p:spTgt spid="13"/>
                                        </p:tgtEl>
                                        <p:attrNameLst>
                                          <p:attrName>style.visibility</p:attrName>
                                        </p:attrNameLst>
                                      </p:cBhvr>
                                      <p:to>
                                        <p:strVal val="hidden"/>
                                      </p:to>
                                    </p:set>
                                  </p:childTnLst>
                                </p:cTn>
                              </p:par>
                              <p:par>
                                <p:cTn id="171" presetID="1" presetClass="exit" presetSubtype="0" fill="hold" grpId="6" nodeType="withEffect">
                                  <p:stCondLst>
                                    <p:cond delay="0"/>
                                  </p:stCondLst>
                                  <p:childTnLst>
                                    <p:set>
                                      <p:cBhvr>
                                        <p:cTn id="172" dur="1" fill="hold">
                                          <p:stCondLst>
                                            <p:cond delay="0"/>
                                          </p:stCondLst>
                                        </p:cTn>
                                        <p:tgtEl>
                                          <p:spTgt spid="15"/>
                                        </p:tgtEl>
                                        <p:attrNameLst>
                                          <p:attrName>style.visibility</p:attrName>
                                        </p:attrNameLst>
                                      </p:cBhvr>
                                      <p:to>
                                        <p:strVal val="hidden"/>
                                      </p:to>
                                    </p:set>
                                  </p:childTnLst>
                                </p:cTn>
                              </p:par>
                              <p:par>
                                <p:cTn id="173" presetID="1" presetClass="exit" presetSubtype="0" fill="hold" grpId="6" nodeType="withEffect">
                                  <p:stCondLst>
                                    <p:cond delay="0"/>
                                  </p:stCondLst>
                                  <p:childTnLst>
                                    <p:set>
                                      <p:cBhvr>
                                        <p:cTn id="174"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10" grpId="0" animBg="1"/>
      <p:bldP spid="10" grpId="1" animBg="1"/>
      <p:bldP spid="10" grpId="2" animBg="1"/>
      <p:bldP spid="10" grpId="3" animBg="1"/>
      <p:bldP spid="10" grpId="4" animBg="1"/>
      <p:bldP spid="10" grpId="5" animBg="1"/>
      <p:bldP spid="10" grpId="6" animBg="1"/>
      <p:bldP spid="10" grpId="7" animBg="1"/>
      <p:bldP spid="11" grpId="0" animBg="1"/>
      <p:bldP spid="11" grpId="1" animBg="1"/>
      <p:bldP spid="11" grpId="2" animBg="1"/>
      <p:bldP spid="11" grpId="3" animBg="1"/>
      <p:bldP spid="11" grpId="4" animBg="1"/>
      <p:bldP spid="11" grpId="5" animBg="1"/>
      <p:bldP spid="11" grpId="6" animBg="1"/>
      <p:bldP spid="11" grpId="7" animBg="1"/>
      <p:bldP spid="12" grpId="0" animBg="1"/>
      <p:bldP spid="12" grpId="1" animBg="1"/>
      <p:bldP spid="12" grpId="2" animBg="1"/>
      <p:bldP spid="12" grpId="3" animBg="1"/>
      <p:bldP spid="12" grpId="4" animBg="1"/>
      <p:bldP spid="12" grpId="5" animBg="1"/>
      <p:bldP spid="12" grpId="6" animBg="1"/>
      <p:bldP spid="12" grpId="7" animBg="1"/>
      <p:bldP spid="12" grpId="8"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9" grpId="0" animBg="1"/>
      <p:bldP spid="17" grpId="0" animBg="1"/>
      <p:bldP spid="18" grpId="0" animBg="1"/>
      <p:bldP spid="19" grpId="0"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0D1782B0-87A8-4765-BD8E-E0C02C3D0330}"/>
              </a:ext>
            </a:extLst>
          </p:cNvPr>
          <p:cNvGrpSpPr>
            <a:grpSpLocks/>
          </p:cNvGrpSpPr>
          <p:nvPr/>
        </p:nvGrpSpPr>
        <p:grpSpPr bwMode="auto">
          <a:xfrm>
            <a:off x="5562600" y="4856163"/>
            <a:ext cx="1687513" cy="923925"/>
            <a:chOff x="5476875" y="4657726"/>
            <a:chExt cx="1688056" cy="923926"/>
          </a:xfrm>
        </p:grpSpPr>
        <p:cxnSp>
          <p:nvCxnSpPr>
            <p:cNvPr id="69" name="Straight Connector 68">
              <a:extLst>
                <a:ext uri="{FF2B5EF4-FFF2-40B4-BE49-F238E27FC236}">
                  <a16:creationId xmlns:a16="http://schemas.microsoft.com/office/drawing/2014/main" xmlns="" id="{DA5EA4D7-BA10-4D4C-AF86-F327FCCBB06B}"/>
                </a:ext>
              </a:extLst>
            </p:cNvPr>
            <p:cNvCxnSpPr>
              <a:cxnSpLocks/>
            </p:cNvCxnSpPr>
            <p:nvPr/>
          </p:nvCxnSpPr>
          <p:spPr bwMode="auto">
            <a:xfrm flipH="1">
              <a:off x="5476875" y="5581652"/>
              <a:ext cx="168805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31F1BA4-1307-492E-8694-1E6FD0725CC4}"/>
                </a:ext>
              </a:extLst>
            </p:cNvPr>
            <p:cNvCxnSpPr>
              <a:cxnSpLocks/>
            </p:cNvCxnSpPr>
            <p:nvPr/>
          </p:nvCxnSpPr>
          <p:spPr bwMode="auto">
            <a:xfrm flipV="1">
              <a:off x="7134758" y="4657726"/>
              <a:ext cx="0" cy="923926"/>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42" name="Connector: Elbow 41">
            <a:extLst>
              <a:ext uri="{FF2B5EF4-FFF2-40B4-BE49-F238E27FC236}">
                <a16:creationId xmlns:a16="http://schemas.microsoft.com/office/drawing/2014/main" xmlns="" id="{28D778E1-4683-48A4-9F86-EBDD8432AE3A}"/>
              </a:ext>
            </a:extLst>
          </p:cNvPr>
          <p:cNvCxnSpPr>
            <a:cxnSpLocks/>
          </p:cNvCxnSpPr>
          <p:nvPr/>
        </p:nvCxnSpPr>
        <p:spPr>
          <a:xfrm rot="5400000">
            <a:off x="3489325" y="2554288"/>
            <a:ext cx="3008313" cy="2814637"/>
          </a:xfrm>
          <a:prstGeom prst="bentConnector3">
            <a:avLst>
              <a:gd name="adj1" fmla="val 29234"/>
            </a:avLst>
          </a:prstGeom>
          <a:ln w="57150">
            <a:solidFill>
              <a:srgbClr val="1C1C1C"/>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5466397-0DAF-419A-9BA1-B7D9B7100F4A}"/>
              </a:ext>
            </a:extLst>
          </p:cNvPr>
          <p:cNvCxnSpPr>
            <a:cxnSpLocks/>
          </p:cNvCxnSpPr>
          <p:nvPr/>
        </p:nvCxnSpPr>
        <p:spPr>
          <a:xfrm>
            <a:off x="4860925" y="2111375"/>
            <a:ext cx="1065213"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03165DC1-A398-4CED-BC47-446369C7C4DF}"/>
              </a:ext>
            </a:extLst>
          </p:cNvPr>
          <p:cNvGrpSpPr>
            <a:grpSpLocks/>
          </p:cNvGrpSpPr>
          <p:nvPr/>
        </p:nvGrpSpPr>
        <p:grpSpPr bwMode="auto">
          <a:xfrm>
            <a:off x="1673225" y="2128838"/>
            <a:ext cx="1185863" cy="954087"/>
            <a:chOff x="1672546" y="1962251"/>
            <a:chExt cx="1186085" cy="952969"/>
          </a:xfrm>
        </p:grpSpPr>
        <p:cxnSp>
          <p:nvCxnSpPr>
            <p:cNvPr id="31" name="Straight Connector 30">
              <a:extLst>
                <a:ext uri="{FF2B5EF4-FFF2-40B4-BE49-F238E27FC236}">
                  <a16:creationId xmlns:a16="http://schemas.microsoft.com/office/drawing/2014/main" xmlns="" id="{32ECB300-D568-4559-96D6-CF927E35CECE}"/>
                </a:ext>
              </a:extLst>
            </p:cNvPr>
            <p:cNvCxnSpPr>
              <a:cxnSpLocks/>
            </p:cNvCxnSpPr>
            <p:nvPr/>
          </p:nvCxnSpPr>
          <p:spPr>
            <a:xfrm>
              <a:off x="1672546" y="1973350"/>
              <a:ext cx="1186085"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10C0A27-CD74-4D02-B3FD-EB8C93C80051}"/>
                </a:ext>
              </a:extLst>
            </p:cNvPr>
            <p:cNvCxnSpPr>
              <a:cxnSpLocks/>
            </p:cNvCxnSpPr>
            <p:nvPr/>
          </p:nvCxnSpPr>
          <p:spPr>
            <a:xfrm>
              <a:off x="1697951" y="1962251"/>
              <a:ext cx="0" cy="952969"/>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5366" name="Title 20">
            <a:extLst>
              <a:ext uri="{FF2B5EF4-FFF2-40B4-BE49-F238E27FC236}">
                <a16:creationId xmlns:a16="http://schemas.microsoft.com/office/drawing/2014/main" xmlns="" id="{DEA09898-09DA-4846-85A0-E91CE8A16011}"/>
              </a:ext>
            </a:extLst>
          </p:cNvPr>
          <p:cNvSpPr>
            <a:spLocks noGrp="1" noChangeArrowheads="1"/>
          </p:cNvSpPr>
          <p:nvPr>
            <p:ph type="title"/>
          </p:nvPr>
        </p:nvSpPr>
        <p:spPr>
          <a:xfrm>
            <a:off x="457200" y="479425"/>
            <a:ext cx="8220075" cy="993775"/>
          </a:xfrm>
        </p:spPr>
        <p:txBody>
          <a:bodyPr/>
          <a:lstStyle/>
          <a:p>
            <a:pPr eaLnBrk="1" hangingPunct="1"/>
            <a:r>
              <a:rPr lang="en-GB" altLang="en-US" sz="3600"/>
              <a:t>What Happens to the Donations?</a:t>
            </a:r>
          </a:p>
        </p:txBody>
      </p:sp>
      <p:sp>
        <p:nvSpPr>
          <p:cNvPr id="8" name="Rectangle 7">
            <a:extLst>
              <a:ext uri="{FF2B5EF4-FFF2-40B4-BE49-F238E27FC236}">
                <a16:creationId xmlns:a16="http://schemas.microsoft.com/office/drawing/2014/main" xmlns="" id="{95FE6D0D-F569-43AF-9899-46F8FD6A4F12}"/>
              </a:ext>
            </a:extLst>
          </p:cNvPr>
          <p:cNvSpPr/>
          <p:nvPr/>
        </p:nvSpPr>
        <p:spPr>
          <a:xfrm>
            <a:off x="5699125" y="1347788"/>
            <a:ext cx="2689225" cy="1576387"/>
          </a:xfrm>
          <a:prstGeom prst="rect">
            <a:avLst/>
          </a:prstGeom>
          <a:solidFill>
            <a:srgbClr val="99C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They read through the applications for money from charities and decide which ones </a:t>
            </a:r>
            <a:br>
              <a:rPr lang="en-GB" dirty="0">
                <a:solidFill>
                  <a:schemeClr val="tx1"/>
                </a:solidFill>
              </a:rPr>
            </a:br>
            <a:r>
              <a:rPr lang="en-GB" dirty="0">
                <a:solidFill>
                  <a:schemeClr val="tx1"/>
                </a:solidFill>
              </a:rPr>
              <a:t>they will support.</a:t>
            </a:r>
          </a:p>
        </p:txBody>
      </p:sp>
      <p:sp>
        <p:nvSpPr>
          <p:cNvPr id="9" name="Rectangle 8">
            <a:extLst>
              <a:ext uri="{FF2B5EF4-FFF2-40B4-BE49-F238E27FC236}">
                <a16:creationId xmlns:a16="http://schemas.microsoft.com/office/drawing/2014/main" xmlns="" id="{16AB4A99-0BDB-4826-BC0B-756913EDAA1E}"/>
              </a:ext>
            </a:extLst>
          </p:cNvPr>
          <p:cNvSpPr/>
          <p:nvPr/>
        </p:nvSpPr>
        <p:spPr>
          <a:xfrm>
            <a:off x="755650" y="5013325"/>
            <a:ext cx="5170488" cy="1081088"/>
          </a:xfrm>
          <a:prstGeom prst="rect">
            <a:avLst/>
          </a:prstGeom>
          <a:solidFill>
            <a:srgbClr val="F49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BBC Children in Need give out money to the charities over a few months to make sure it is used in the best way possible for the children.</a:t>
            </a:r>
          </a:p>
        </p:txBody>
      </p:sp>
      <p:sp>
        <p:nvSpPr>
          <p:cNvPr id="6" name="Oval 5">
            <a:extLst>
              <a:ext uri="{FF2B5EF4-FFF2-40B4-BE49-F238E27FC236}">
                <a16:creationId xmlns:a16="http://schemas.microsoft.com/office/drawing/2014/main" xmlns="" id="{0CFD0499-6095-4630-976C-7879FF047B52}"/>
              </a:ext>
            </a:extLst>
          </p:cNvPr>
          <p:cNvSpPr/>
          <p:nvPr/>
        </p:nvSpPr>
        <p:spPr>
          <a:xfrm>
            <a:off x="755650" y="2682875"/>
            <a:ext cx="1887538" cy="1887538"/>
          </a:xfrm>
          <a:prstGeom prst="ellipse">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Money is raised and donated by the public.</a:t>
            </a:r>
          </a:p>
        </p:txBody>
      </p:sp>
      <p:sp>
        <p:nvSpPr>
          <p:cNvPr id="7" name="Rectangle 6">
            <a:extLst>
              <a:ext uri="{FF2B5EF4-FFF2-40B4-BE49-F238E27FC236}">
                <a16:creationId xmlns:a16="http://schemas.microsoft.com/office/drawing/2014/main" xmlns="" id="{6C192A2E-818A-491D-8925-D1629A79A0AC}"/>
              </a:ext>
            </a:extLst>
          </p:cNvPr>
          <p:cNvSpPr/>
          <p:nvPr/>
        </p:nvSpPr>
        <p:spPr>
          <a:xfrm>
            <a:off x="2565400" y="1357313"/>
            <a:ext cx="2454275" cy="1566862"/>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BBC Children in Need look at how much has been raised and set </a:t>
            </a:r>
            <a:br>
              <a:rPr lang="en-GB" dirty="0">
                <a:solidFill>
                  <a:schemeClr val="tx1"/>
                </a:solidFill>
              </a:rPr>
            </a:br>
            <a:r>
              <a:rPr lang="en-GB" dirty="0">
                <a:solidFill>
                  <a:schemeClr val="tx1"/>
                </a:solidFill>
              </a:rPr>
              <a:t>a grant budget.</a:t>
            </a:r>
          </a:p>
        </p:txBody>
      </p:sp>
      <p:pic>
        <p:nvPicPr>
          <p:cNvPr id="15371" name="Picture 2">
            <a:extLst>
              <a:ext uri="{FF2B5EF4-FFF2-40B4-BE49-F238E27FC236}">
                <a16:creationId xmlns:a16="http://schemas.microsoft.com/office/drawing/2014/main" xmlns="" id="{913C6590-6255-40C4-9527-8C4B6557BB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100" y="3543300"/>
            <a:ext cx="14398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xmlns="" id="{CC09A07E-28E2-4B32-B119-1AD079B8201B}"/>
              </a:ext>
            </a:extLst>
          </p:cNvPr>
          <p:cNvSpPr/>
          <p:nvPr/>
        </p:nvSpPr>
        <p:spPr>
          <a:xfrm>
            <a:off x="6040438" y="3216275"/>
            <a:ext cx="2363787" cy="2365375"/>
          </a:xfrm>
          <a:prstGeom prst="ellipse">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money </a:t>
            </a:r>
            <a:br>
              <a:rPr lang="en-GB" dirty="0">
                <a:solidFill>
                  <a:schemeClr val="tx1"/>
                </a:solidFill>
              </a:rPr>
            </a:br>
            <a:r>
              <a:rPr lang="en-GB" dirty="0">
                <a:solidFill>
                  <a:schemeClr val="tx1"/>
                </a:solidFill>
              </a:rPr>
              <a:t>in the bank earns interest to help run BBC Children in Need again.</a:t>
            </a:r>
          </a:p>
        </p:txBody>
      </p:sp>
    </p:spTree>
    <p:extLst>
      <p:ext uri="{BB962C8B-B14F-4D97-AF65-F5344CB8AC3E}">
        <p14:creationId xmlns:p14="http://schemas.microsoft.com/office/powerpoint/2010/main" val="3457928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xmlns="" id="{0CE26897-16DC-4815-AE08-DFE934FC70A5}"/>
              </a:ext>
            </a:extLst>
          </p:cNvPr>
          <p:cNvSpPr>
            <a:spLocks noGrp="1" noChangeArrowheads="1"/>
          </p:cNvSpPr>
          <p:nvPr>
            <p:ph type="title"/>
          </p:nvPr>
        </p:nvSpPr>
        <p:spPr>
          <a:xfrm>
            <a:off x="457200" y="479425"/>
            <a:ext cx="8220075" cy="993775"/>
          </a:xfrm>
        </p:spPr>
        <p:txBody>
          <a:bodyPr/>
          <a:lstStyle/>
          <a:p>
            <a:pPr eaLnBrk="1" hangingPunct="1"/>
            <a:r>
              <a:rPr lang="en-GB" altLang="en-US" sz="3600"/>
              <a:t>What’s Going On?</a:t>
            </a:r>
          </a:p>
        </p:txBody>
      </p:sp>
      <p:sp>
        <p:nvSpPr>
          <p:cNvPr id="5" name="Rectangle 4">
            <a:extLst>
              <a:ext uri="{FF2B5EF4-FFF2-40B4-BE49-F238E27FC236}">
                <a16:creationId xmlns:a16="http://schemas.microsoft.com/office/drawing/2014/main" xmlns="" id="{F675401D-D9E5-4E2B-A750-5676B6409E0F}"/>
              </a:ext>
            </a:extLst>
          </p:cNvPr>
          <p:cNvSpPr>
            <a:spLocks noChangeArrowheads="1"/>
          </p:cNvSpPr>
          <p:nvPr/>
        </p:nvSpPr>
        <p:spPr bwMode="auto">
          <a:xfrm>
            <a:off x="4511675" y="1570556"/>
            <a:ext cx="396959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dirty="0"/>
              <a:t>There are many big fundraising challenges going on for BBC Children in Need. </a:t>
            </a:r>
          </a:p>
          <a:p>
            <a:pPr>
              <a:lnSpc>
                <a:spcPct val="100000"/>
              </a:lnSpc>
              <a:spcBef>
                <a:spcPct val="0"/>
              </a:spcBef>
              <a:buNone/>
            </a:pPr>
            <a:endParaRPr lang="en-GB" dirty="0"/>
          </a:p>
          <a:p>
            <a:pPr>
              <a:lnSpc>
                <a:spcPct val="100000"/>
              </a:lnSpc>
              <a:spcBef>
                <a:spcPct val="0"/>
              </a:spcBef>
              <a:buNone/>
            </a:pPr>
            <a:r>
              <a:rPr lang="en-GB" dirty="0"/>
              <a:t>This year, people are being asked to get together with their families or small groups of friends to join in the big Countryfile Ramble! </a:t>
            </a:r>
          </a:p>
          <a:p>
            <a:pPr>
              <a:lnSpc>
                <a:spcPct val="100000"/>
              </a:lnSpc>
              <a:spcBef>
                <a:spcPct val="0"/>
              </a:spcBef>
              <a:buNone/>
            </a:pPr>
            <a:endParaRPr lang="en-GB" dirty="0"/>
          </a:p>
          <a:p>
            <a:pPr>
              <a:lnSpc>
                <a:spcPct val="100000"/>
              </a:lnSpc>
              <a:spcBef>
                <a:spcPct val="0"/>
              </a:spcBef>
              <a:buNone/>
            </a:pPr>
            <a:r>
              <a:rPr lang="en-GB" dirty="0"/>
              <a:t>Fundraisers are also being encouraged to take their age and do something good with it. Simply take your age, the combined age of your ramble-mates or the age of something or someone special and turn it into a fundraising or distance target.</a:t>
            </a:r>
            <a:endParaRPr lang="en-GB"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9097" y="2191423"/>
            <a:ext cx="3217952" cy="3190251"/>
          </a:xfrm>
          <a:prstGeom prst="ellipse">
            <a:avLst/>
          </a:prstGeom>
          <a:ln w="28575">
            <a:solidFill>
              <a:srgbClr val="F4970C"/>
            </a:solidFill>
          </a:ln>
        </p:spPr>
      </p:pic>
    </p:spTree>
    <p:extLst>
      <p:ext uri="{BB962C8B-B14F-4D97-AF65-F5344CB8AC3E}">
        <p14:creationId xmlns:p14="http://schemas.microsoft.com/office/powerpoint/2010/main" val="261130803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BCChildreninNeed_PowerPoint.pptx" id="{E21155D3-A451-476E-A429-5D1A80FD66E8}" vid="{235A6EF2-33BB-4B1B-A143-FE3F975D7D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BBCChildreninNeed_PowerPoint</Template>
  <TotalTime>21</TotalTime>
  <Words>756</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Wingdings</vt:lpstr>
      <vt:lpstr>Twinkl</vt:lpstr>
      <vt:lpstr>Calibri</vt:lpstr>
      <vt:lpstr>Sassoon Infant Rg</vt:lpstr>
      <vt:lpstr>Office Theme</vt:lpstr>
      <vt:lpstr>PowerPoint Presentation</vt:lpstr>
      <vt:lpstr>What Is BBC Children in Need?</vt:lpstr>
      <vt:lpstr>How Did It All Begin?</vt:lpstr>
      <vt:lpstr>Pudsey Bear</vt:lpstr>
      <vt:lpstr>Pudsey Bear</vt:lpstr>
      <vt:lpstr>Pudsey Bear</vt:lpstr>
      <vt:lpstr>Projects Around the UK</vt:lpstr>
      <vt:lpstr>What Happens to the Donations?</vt:lpstr>
      <vt:lpstr>What’s Going On?</vt:lpstr>
      <vt:lpstr>Get Involved!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Naisby</dc:creator>
  <cp:lastModifiedBy>Authorised User</cp:lastModifiedBy>
  <cp:revision>6</cp:revision>
  <dcterms:created xsi:type="dcterms:W3CDTF">2019-09-10T14:23:18Z</dcterms:created>
  <dcterms:modified xsi:type="dcterms:W3CDTF">2020-11-09T10:13:14Z</dcterms:modified>
</cp:coreProperties>
</file>