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84" r:id="rId4"/>
    <p:sldId id="275" r:id="rId5"/>
    <p:sldId id="276" r:id="rId6"/>
    <p:sldId id="285" r:id="rId7"/>
    <p:sldId id="278" r:id="rId8"/>
    <p:sldId id="279" r:id="rId9"/>
    <p:sldId id="280" r:id="rId10"/>
    <p:sldId id="281" r:id="rId11"/>
    <p:sldId id="282" r:id="rId12"/>
    <p:sldId id="283" r:id="rId13"/>
    <p:sldId id="267" r:id="rId14"/>
  </p:sldIdLst>
  <p:sldSz cx="9144000" cy="6858000" type="screen4x3"/>
  <p:notesSz cx="6858000" cy="9144000"/>
  <p:embeddedFontLst>
    <p:embeddedFont>
      <p:font typeface="Twinkl" panose="020B0604020202020204"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68C"/>
    <a:srgbClr val="85BD33"/>
    <a:srgbClr val="FED7A8"/>
    <a:srgbClr val="BF0A2A"/>
    <a:srgbClr val="4E3F44"/>
    <a:srgbClr val="A4A3A4"/>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4" d="100"/>
          <a:sy n="74" d="100"/>
        </p:scale>
        <p:origin x="1290" y="72"/>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19/06/2021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55651" y="2402447"/>
            <a:ext cx="4183818" cy="2792706"/>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Beautiful birds can often be </a:t>
            </a:r>
            <a:br>
              <a:rPr lang="en-GB" dirty="0">
                <a:solidFill>
                  <a:schemeClr val="tx1"/>
                </a:solidFill>
              </a:rPr>
            </a:br>
            <a:r>
              <a:rPr lang="en-GB" dirty="0">
                <a:solidFill>
                  <a:schemeClr val="tx1"/>
                </a:solidFill>
              </a:rPr>
              <a:t>seen in </a:t>
            </a:r>
            <a:r>
              <a:rPr lang="en-GB" dirty="0" err="1">
                <a:solidFill>
                  <a:schemeClr val="tx1"/>
                </a:solidFill>
              </a:rPr>
              <a:t>rangoli</a:t>
            </a:r>
            <a:r>
              <a:rPr lang="en-GB" dirty="0">
                <a:solidFill>
                  <a:schemeClr val="tx1"/>
                </a:solidFill>
              </a:rPr>
              <a:t> designs, such </a:t>
            </a:r>
            <a:br>
              <a:rPr lang="en-GB" dirty="0">
                <a:solidFill>
                  <a:schemeClr val="tx1"/>
                </a:solidFill>
              </a:rPr>
            </a:br>
            <a:r>
              <a:rPr lang="en-GB" dirty="0">
                <a:solidFill>
                  <a:schemeClr val="tx1"/>
                </a:solidFill>
              </a:rPr>
              <a:t>as parrots or peacocks.</a:t>
            </a:r>
          </a:p>
          <a:p>
            <a:endParaRPr lang="en-GB" dirty="0">
              <a:solidFill>
                <a:schemeClr val="tx1"/>
              </a:solidFill>
            </a:endParaRPr>
          </a:p>
          <a:p>
            <a:r>
              <a:rPr lang="en-GB" dirty="0">
                <a:solidFill>
                  <a:schemeClr val="tx1"/>
                </a:solidFill>
              </a:rPr>
              <a:t>Artists often choose very </a:t>
            </a:r>
            <a:br>
              <a:rPr lang="en-GB" dirty="0">
                <a:solidFill>
                  <a:schemeClr val="tx1"/>
                </a:solidFill>
              </a:rPr>
            </a:br>
            <a:r>
              <a:rPr lang="en-GB" dirty="0">
                <a:solidFill>
                  <a:schemeClr val="tx1"/>
                </a:solidFill>
              </a:rPr>
              <a:t>colourful birds because </a:t>
            </a:r>
            <a:br>
              <a:rPr lang="en-GB" dirty="0">
                <a:solidFill>
                  <a:schemeClr val="tx1"/>
                </a:solidFill>
              </a:rPr>
            </a:br>
            <a:r>
              <a:rPr lang="en-GB" dirty="0">
                <a:solidFill>
                  <a:schemeClr val="tx1"/>
                </a:solidFill>
              </a:rPr>
              <a:t>it is very important that </a:t>
            </a:r>
            <a:br>
              <a:rPr lang="en-GB" dirty="0">
                <a:solidFill>
                  <a:schemeClr val="tx1"/>
                </a:solidFill>
              </a:rPr>
            </a:br>
            <a:r>
              <a:rPr lang="en-GB" dirty="0">
                <a:solidFill>
                  <a:schemeClr val="tx1"/>
                </a:solidFill>
              </a:rPr>
              <a:t>the </a:t>
            </a:r>
            <a:r>
              <a:rPr lang="en-GB" dirty="0" err="1">
                <a:solidFill>
                  <a:schemeClr val="tx1"/>
                </a:solidFill>
              </a:rPr>
              <a:t>rangoli</a:t>
            </a:r>
            <a:r>
              <a:rPr lang="en-GB" dirty="0">
                <a:solidFill>
                  <a:schemeClr val="tx1"/>
                </a:solidFill>
              </a:rPr>
              <a:t> design has </a:t>
            </a:r>
            <a:br>
              <a:rPr lang="en-GB" dirty="0">
                <a:solidFill>
                  <a:schemeClr val="tx1"/>
                </a:solidFill>
              </a:rPr>
            </a:br>
            <a:r>
              <a:rPr lang="en-GB" dirty="0">
                <a:solidFill>
                  <a:schemeClr val="tx1"/>
                </a:solidFill>
              </a:rPr>
              <a:t>lots of colour.</a:t>
            </a:r>
          </a:p>
        </p:txBody>
      </p:sp>
      <p:sp>
        <p:nvSpPr>
          <p:cNvPr id="21" name="Title 20"/>
          <p:cNvSpPr>
            <a:spLocks noGrp="1"/>
          </p:cNvSpPr>
          <p:nvPr>
            <p:ph type="title"/>
          </p:nvPr>
        </p:nvSpPr>
        <p:spPr/>
        <p:txBody>
          <a:bodyPr/>
          <a:lstStyle/>
          <a:p>
            <a:r>
              <a:rPr lang="en-GB" sz="3600" dirty="0">
                <a:latin typeface="+mn-lt"/>
              </a:rPr>
              <a:t>Beautiful Birds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930" y="1473332"/>
            <a:ext cx="4227937" cy="4645287"/>
          </a:xfrm>
          <a:prstGeom prst="rect">
            <a:avLst/>
          </a:prstGeom>
        </p:spPr>
      </p:pic>
    </p:spTree>
    <p:extLst>
      <p:ext uri="{BB962C8B-B14F-4D97-AF65-F5344CB8AC3E}">
        <p14:creationId xmlns:p14="http://schemas.microsoft.com/office/powerpoint/2010/main" val="11865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Flower Designs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603" y="1888295"/>
            <a:ext cx="6306796" cy="4204530"/>
          </a:xfrm>
          <a:prstGeom prst="roundRect">
            <a:avLst>
              <a:gd name="adj" fmla="val 3903"/>
            </a:avLst>
          </a:prstGeom>
          <a:solidFill>
            <a:srgbClr val="BF0A2A"/>
          </a:solidFill>
          <a:ln w="28575">
            <a:solidFill>
              <a:srgbClr val="8C368C"/>
            </a:solidFill>
          </a:ln>
        </p:spPr>
      </p:pic>
      <p:sp>
        <p:nvSpPr>
          <p:cNvPr id="6" name="Rounded Rectangle 5"/>
          <p:cNvSpPr/>
          <p:nvPr/>
        </p:nvSpPr>
        <p:spPr>
          <a:xfrm>
            <a:off x="324741" y="1473201"/>
            <a:ext cx="3837062" cy="799980"/>
          </a:xfrm>
          <a:prstGeom prst="roundRect">
            <a:avLst>
              <a:gd name="adj" fmla="val 9186"/>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err="1">
                <a:solidFill>
                  <a:schemeClr val="tx1"/>
                </a:solidFill>
              </a:rPr>
              <a:t>Rangoli</a:t>
            </a:r>
            <a:r>
              <a:rPr lang="en-GB" dirty="0">
                <a:solidFill>
                  <a:schemeClr val="tx1"/>
                </a:solidFill>
              </a:rPr>
              <a:t> artworks are sometimes made in the shape of flowers.</a:t>
            </a:r>
          </a:p>
        </p:txBody>
      </p:sp>
    </p:spTree>
    <p:extLst>
      <p:ext uri="{BB962C8B-B14F-4D97-AF65-F5344CB8AC3E}">
        <p14:creationId xmlns:p14="http://schemas.microsoft.com/office/powerpoint/2010/main" val="41269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Rangoli</a:t>
            </a:r>
            <a:r>
              <a:rPr lang="en-GB" sz="3600" dirty="0">
                <a:latin typeface="+mn-lt"/>
              </a:rPr>
              <a:t> Competitions</a:t>
            </a:r>
          </a:p>
        </p:txBody>
      </p:sp>
      <p:sp>
        <p:nvSpPr>
          <p:cNvPr id="6" name="Rounded Rectangle 5"/>
          <p:cNvSpPr/>
          <p:nvPr/>
        </p:nvSpPr>
        <p:spPr>
          <a:xfrm>
            <a:off x="755650" y="2102338"/>
            <a:ext cx="3028699" cy="3361349"/>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In some parts of India, towns and villages hold </a:t>
            </a:r>
            <a:r>
              <a:rPr lang="en-GB" dirty="0" err="1">
                <a:solidFill>
                  <a:schemeClr val="tx1"/>
                </a:solidFill>
              </a:rPr>
              <a:t>rangoli</a:t>
            </a:r>
            <a:r>
              <a:rPr lang="en-GB" dirty="0">
                <a:solidFill>
                  <a:schemeClr val="tx1"/>
                </a:solidFill>
              </a:rPr>
              <a:t> competitions.</a:t>
            </a:r>
          </a:p>
          <a:p>
            <a:endParaRPr lang="en-GB" dirty="0">
              <a:solidFill>
                <a:schemeClr val="tx1"/>
              </a:solidFill>
            </a:endParaRPr>
          </a:p>
          <a:p>
            <a:r>
              <a:rPr lang="en-GB" dirty="0">
                <a:solidFill>
                  <a:schemeClr val="tx1"/>
                </a:solidFill>
              </a:rPr>
              <a:t>Individuals or teams </a:t>
            </a:r>
            <a:br>
              <a:rPr lang="en-GB" dirty="0">
                <a:solidFill>
                  <a:schemeClr val="tx1"/>
                </a:solidFill>
              </a:rPr>
            </a:br>
            <a:r>
              <a:rPr lang="en-GB" dirty="0">
                <a:solidFill>
                  <a:schemeClr val="tx1"/>
                </a:solidFill>
              </a:rPr>
              <a:t>make the best </a:t>
            </a:r>
            <a:r>
              <a:rPr lang="en-GB" dirty="0" err="1">
                <a:solidFill>
                  <a:schemeClr val="tx1"/>
                </a:solidFill>
              </a:rPr>
              <a:t>rangoli</a:t>
            </a:r>
            <a:r>
              <a:rPr lang="en-GB" dirty="0">
                <a:solidFill>
                  <a:schemeClr val="tx1"/>
                </a:solidFill>
              </a:rPr>
              <a:t> designs they can.</a:t>
            </a:r>
          </a:p>
          <a:p>
            <a:endParaRPr lang="en-GB" dirty="0">
              <a:solidFill>
                <a:schemeClr val="tx1"/>
              </a:solidFill>
            </a:endParaRPr>
          </a:p>
          <a:p>
            <a:r>
              <a:rPr lang="en-GB" dirty="0">
                <a:solidFill>
                  <a:schemeClr val="tx1"/>
                </a:solidFill>
              </a:rPr>
              <a:t>Other people then come </a:t>
            </a:r>
            <a:br>
              <a:rPr lang="en-GB" dirty="0">
                <a:solidFill>
                  <a:schemeClr val="tx1"/>
                </a:solidFill>
              </a:rPr>
            </a:br>
            <a:r>
              <a:rPr lang="en-GB" dirty="0">
                <a:solidFill>
                  <a:schemeClr val="tx1"/>
                </a:solidFill>
              </a:rPr>
              <a:t>to view and admire the artworks.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69"/>
          <a:stretch/>
        </p:blipFill>
        <p:spPr>
          <a:xfrm>
            <a:off x="3612333" y="1473201"/>
            <a:ext cx="4776016" cy="4627606"/>
          </a:xfrm>
          <a:prstGeom prst="roundRect">
            <a:avLst>
              <a:gd name="adj" fmla="val 3950"/>
            </a:avLst>
          </a:prstGeom>
          <a:ln w="28575">
            <a:solidFill>
              <a:srgbClr val="8C368C"/>
            </a:solidFill>
          </a:ln>
        </p:spPr>
      </p:pic>
    </p:spTree>
    <p:extLst>
      <p:ext uri="{BB962C8B-B14F-4D97-AF65-F5344CB8AC3E}">
        <p14:creationId xmlns:p14="http://schemas.microsoft.com/office/powerpoint/2010/main" val="1383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What Is </a:t>
            </a:r>
            <a:r>
              <a:rPr lang="en-GB" sz="3600" dirty="0" err="1">
                <a:latin typeface="+mn-lt"/>
              </a:rPr>
              <a:t>Rangoli</a:t>
            </a:r>
            <a:r>
              <a:rPr lang="en-GB" sz="3600" dirty="0">
                <a:latin typeface="+mn-lt"/>
              </a:rPr>
              <a:t>?</a:t>
            </a:r>
          </a:p>
        </p:txBody>
      </p:sp>
      <p:sp>
        <p:nvSpPr>
          <p:cNvPr id="7" name="Rounded Rectangle 6"/>
          <p:cNvSpPr/>
          <p:nvPr/>
        </p:nvSpPr>
        <p:spPr>
          <a:xfrm>
            <a:off x="755650" y="2346702"/>
            <a:ext cx="5448597" cy="2813790"/>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is a type of art </a:t>
            </a:r>
            <a:br>
              <a:rPr lang="en-GB" dirty="0">
                <a:solidFill>
                  <a:schemeClr val="tx1"/>
                </a:solidFill>
              </a:rPr>
            </a:br>
            <a:r>
              <a:rPr lang="en-GB" dirty="0">
                <a:solidFill>
                  <a:schemeClr val="tx1"/>
                </a:solidFill>
              </a:rPr>
              <a:t>that started in India.</a:t>
            </a:r>
          </a:p>
          <a:p>
            <a:endParaRPr lang="en-GB" dirty="0">
              <a:solidFill>
                <a:schemeClr val="tx1"/>
              </a:solidFill>
            </a:endParaRPr>
          </a:p>
          <a:p>
            <a:r>
              <a:rPr lang="en-GB" dirty="0">
                <a:solidFill>
                  <a:schemeClr val="tx1"/>
                </a:solidFill>
              </a:rPr>
              <a:t>A </a:t>
            </a:r>
            <a:r>
              <a:rPr lang="en-GB" dirty="0" err="1">
                <a:solidFill>
                  <a:schemeClr val="tx1"/>
                </a:solidFill>
              </a:rPr>
              <a:t>rangoli</a:t>
            </a:r>
            <a:r>
              <a:rPr lang="en-GB" dirty="0">
                <a:solidFill>
                  <a:schemeClr val="tx1"/>
                </a:solidFill>
              </a:rPr>
              <a:t> design is </a:t>
            </a:r>
            <a:br>
              <a:rPr lang="en-GB" dirty="0">
                <a:solidFill>
                  <a:schemeClr val="tx1"/>
                </a:solidFill>
              </a:rPr>
            </a:br>
            <a:r>
              <a:rPr lang="en-GB" dirty="0">
                <a:solidFill>
                  <a:schemeClr val="tx1"/>
                </a:solidFill>
              </a:rPr>
              <a:t>made up of beautiful </a:t>
            </a:r>
            <a:br>
              <a:rPr lang="en-GB" dirty="0">
                <a:solidFill>
                  <a:schemeClr val="tx1"/>
                </a:solidFill>
              </a:rPr>
            </a:br>
            <a:r>
              <a:rPr lang="en-GB" dirty="0">
                <a:solidFill>
                  <a:schemeClr val="tx1"/>
                </a:solidFill>
              </a:rPr>
              <a:t>coloured patterns.</a:t>
            </a:r>
          </a:p>
          <a:p>
            <a:endParaRPr lang="en-GB" dirty="0">
              <a:solidFill>
                <a:schemeClr val="tx1"/>
              </a:solidFill>
            </a:endParaRPr>
          </a:p>
          <a:p>
            <a:r>
              <a:rPr lang="en-GB" dirty="0">
                <a:solidFill>
                  <a:schemeClr val="tx1"/>
                </a:solidFill>
              </a:rPr>
              <a:t>The designs are often </a:t>
            </a:r>
            <a:br>
              <a:rPr lang="en-GB" dirty="0">
                <a:solidFill>
                  <a:schemeClr val="tx1"/>
                </a:solidFill>
              </a:rPr>
            </a:br>
            <a:r>
              <a:rPr lang="en-GB" dirty="0">
                <a:solidFill>
                  <a:schemeClr val="tx1"/>
                </a:solidFill>
              </a:rPr>
              <a:t>very detailed. </a:t>
            </a:r>
          </a:p>
        </p:txBody>
      </p:sp>
      <p:pic>
        <p:nvPicPr>
          <p:cNvPr id="14" name="yell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679" y="1564738"/>
            <a:ext cx="4486551" cy="4486551"/>
          </a:xfrm>
          <a:prstGeom prst="rect">
            <a:avLst/>
          </a:prstGeom>
        </p:spPr>
      </p:pic>
      <p:pic>
        <p:nvPicPr>
          <p:cNvPr id="15" name="b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263" y="1677329"/>
            <a:ext cx="4249579" cy="4265099"/>
          </a:xfrm>
          <a:prstGeom prst="rect">
            <a:avLst/>
          </a:prstGeom>
        </p:spPr>
      </p:pic>
      <p:pic>
        <p:nvPicPr>
          <p:cNvPr id="16" name="r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318" y="2124134"/>
            <a:ext cx="3380591" cy="3374385"/>
          </a:xfrm>
          <a:prstGeom prst="rect">
            <a:avLst/>
          </a:prstGeom>
        </p:spPr>
      </p:pic>
      <p:pic>
        <p:nvPicPr>
          <p:cNvPr id="17" name="lil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89" y="2067656"/>
            <a:ext cx="3480437" cy="3480437"/>
          </a:xfrm>
          <a:prstGeom prst="rect">
            <a:avLst/>
          </a:prstGeom>
        </p:spPr>
      </p:pic>
      <p:pic>
        <p:nvPicPr>
          <p:cNvPr id="18" name="gre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2916" y="2347693"/>
            <a:ext cx="2924401" cy="2924401"/>
          </a:xfrm>
          <a:prstGeom prst="rect">
            <a:avLst/>
          </a:prstGeom>
        </p:spPr>
      </p:pic>
      <p:pic>
        <p:nvPicPr>
          <p:cNvPr id="19" name="whi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7371" y="1533305"/>
            <a:ext cx="4550302" cy="455030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1000"/>
                                        <p:tgtEl>
                                          <p:spTgt spid="19"/>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2000"/>
                                        <p:tgtEl>
                                          <p:spTgt spid="18"/>
                                        </p:tgtEl>
                                      </p:cBhvr>
                                    </p:animEffect>
                                  </p:childTnLst>
                                </p:cTn>
                              </p:par>
                            </p:childTnLst>
                          </p:cTn>
                        </p:par>
                        <p:par>
                          <p:cTn id="22" fill="hold">
                            <p:stCondLst>
                              <p:cond delay="3000"/>
                            </p:stCondLst>
                            <p:childTnLst>
                              <p:par>
                                <p:cTn id="23" presetID="21"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childTnLst>
                          </p:cTn>
                        </p:par>
                        <p:par>
                          <p:cTn id="26" fill="hold">
                            <p:stCondLst>
                              <p:cond delay="5000"/>
                            </p:stCondLst>
                            <p:childTnLst>
                              <p:par>
                                <p:cTn id="27" presetID="21"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par>
                          <p:cTn id="30" fill="hold">
                            <p:stCondLst>
                              <p:cond delay="7000"/>
                            </p:stCondLst>
                            <p:childTnLst>
                              <p:par>
                                <p:cTn id="31" presetID="21"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par>
                          <p:cTn id="34" fill="hold">
                            <p:stCondLst>
                              <p:cond delay="9000"/>
                            </p:stCondLst>
                            <p:childTnLst>
                              <p:par>
                                <p:cTn id="35" presetID="21"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55" t="-4957" b="10107"/>
          <a:stretch/>
        </p:blipFill>
        <p:spPr>
          <a:xfrm>
            <a:off x="1415190" y="2254844"/>
            <a:ext cx="6313619" cy="3810662"/>
          </a:xfrm>
          <a:prstGeom prst="roundRect">
            <a:avLst>
              <a:gd name="adj" fmla="val 340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sp>
        <p:nvSpPr>
          <p:cNvPr id="7" name="Rounded Rectangle 6"/>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usually made during festivals and celebrations.</a:t>
            </a:r>
          </a:p>
          <a:p>
            <a:endParaRPr lang="en-GB" dirty="0">
              <a:solidFill>
                <a:schemeClr val="tx1"/>
              </a:solidFill>
            </a:endParaRPr>
          </a:p>
          <a:p>
            <a:r>
              <a:rPr lang="en-GB" dirty="0">
                <a:solidFill>
                  <a:schemeClr val="tx1"/>
                </a:solidFill>
              </a:rPr>
              <a:t>Lots of </a:t>
            </a:r>
            <a:r>
              <a:rPr lang="en-GB" dirty="0" err="1">
                <a:solidFill>
                  <a:schemeClr val="tx1"/>
                </a:solidFill>
              </a:rPr>
              <a:t>rangoli</a:t>
            </a:r>
            <a:r>
              <a:rPr lang="en-GB" dirty="0">
                <a:solidFill>
                  <a:schemeClr val="tx1"/>
                </a:solidFill>
              </a:rPr>
              <a:t> patterns are created during Diwali. They can also be seen at other Hindu festivals and special occasions, such as weddings.</a:t>
            </a:r>
          </a:p>
        </p:txBody>
      </p:sp>
    </p:spTree>
    <p:extLst>
      <p:ext uri="{BB962C8B-B14F-4D97-AF65-F5344CB8AC3E}">
        <p14:creationId xmlns:p14="http://schemas.microsoft.com/office/powerpoint/2010/main" val="302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53" r="8677"/>
          <a:stretch/>
        </p:blipFill>
        <p:spPr>
          <a:xfrm>
            <a:off x="3675706" y="2591734"/>
            <a:ext cx="4517680" cy="3482985"/>
          </a:xfrm>
          <a:prstGeom prst="roundRect">
            <a:avLst>
              <a:gd name="adj" fmla="val 2890"/>
            </a:avLst>
          </a:prstGeom>
          <a:ln w="28575">
            <a:solidFill>
              <a:srgbClr val="8C368C"/>
            </a:solidFill>
          </a:ln>
        </p:spPr>
      </p:pic>
      <p:sp>
        <p:nvSpPr>
          <p:cNvPr id="6" name="Rounded Rectangle 5"/>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thought to bring good luck.</a:t>
            </a:r>
          </a:p>
          <a:p>
            <a:endParaRPr lang="en-GB" dirty="0">
              <a:solidFill>
                <a:schemeClr val="tx1"/>
              </a:solidFill>
            </a:endParaRPr>
          </a:p>
          <a:p>
            <a:r>
              <a:rPr lang="en-GB" dirty="0">
                <a:solidFill>
                  <a:schemeClr val="tx1"/>
                </a:solidFill>
              </a:rPr>
              <a:t>During Diwali, </a:t>
            </a:r>
            <a:r>
              <a:rPr lang="en-GB" dirty="0" err="1">
                <a:solidFill>
                  <a:schemeClr val="tx1"/>
                </a:solidFill>
              </a:rPr>
              <a:t>rangoli</a:t>
            </a:r>
            <a:r>
              <a:rPr lang="en-GB" dirty="0">
                <a:solidFill>
                  <a:schemeClr val="tx1"/>
                </a:solidFill>
              </a:rPr>
              <a:t> patterns are created at the entrance to people’s homes to welcome Goddess Lakshmi. Diya lamps are often added.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739"/>
          <a:stretch/>
        </p:blipFill>
        <p:spPr>
          <a:xfrm>
            <a:off x="755651" y="3005750"/>
            <a:ext cx="3282128" cy="2762853"/>
          </a:xfrm>
          <a:prstGeom prst="roundRect">
            <a:avLst>
              <a:gd name="adj" fmla="val 3535"/>
            </a:avLst>
          </a:prstGeom>
          <a:solidFill>
            <a:schemeClr val="bg1"/>
          </a:solidFill>
          <a:ln w="28575">
            <a:solidFill>
              <a:srgbClr val="8C368C"/>
            </a:solidFill>
          </a:ln>
        </p:spPr>
      </p:pic>
    </p:spTree>
    <p:extLst>
      <p:ext uri="{BB962C8B-B14F-4D97-AF65-F5344CB8AC3E}">
        <p14:creationId xmlns:p14="http://schemas.microsoft.com/office/powerpoint/2010/main" val="25223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1"/>
          <a:stretch/>
        </p:blipFill>
        <p:spPr>
          <a:xfrm>
            <a:off x="3075569" y="1990427"/>
            <a:ext cx="5312782" cy="3585172"/>
          </a:xfrm>
          <a:prstGeom prst="roundRect">
            <a:avLst>
              <a:gd name="adj" fmla="val 3284"/>
            </a:avLst>
          </a:prstGeom>
          <a:ln w="28575">
            <a:solidFill>
              <a:srgbClr val="8C368C"/>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568" y="1990427"/>
            <a:ext cx="5312781" cy="3585172"/>
          </a:xfrm>
          <a:prstGeom prst="roundRect">
            <a:avLst>
              <a:gd name="adj" fmla="val 303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50" y="1473201"/>
            <a:ext cx="2856683" cy="4619624"/>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Each </a:t>
            </a:r>
            <a:r>
              <a:rPr lang="en-GB" dirty="0" err="1">
                <a:solidFill>
                  <a:schemeClr val="tx1"/>
                </a:solidFill>
              </a:rPr>
              <a:t>rangoli</a:t>
            </a:r>
            <a:r>
              <a:rPr lang="en-GB" dirty="0">
                <a:solidFill>
                  <a:schemeClr val="tx1"/>
                </a:solidFill>
              </a:rPr>
              <a:t> design is different. The designs are passed down from generation to generation. The different designs include different shapes or images.</a:t>
            </a:r>
          </a:p>
          <a:p>
            <a:endParaRPr lang="en-GB" dirty="0">
              <a:solidFill>
                <a:schemeClr val="tx1"/>
              </a:solidFill>
            </a:endParaRPr>
          </a:p>
          <a:p>
            <a:r>
              <a:rPr lang="en-GB" dirty="0" err="1">
                <a:solidFill>
                  <a:schemeClr val="tx1"/>
                </a:solidFill>
              </a:rPr>
              <a:t>Rangoli</a:t>
            </a:r>
            <a:r>
              <a:rPr lang="en-GB" dirty="0">
                <a:solidFill>
                  <a:schemeClr val="tx1"/>
                </a:solidFill>
              </a:rPr>
              <a:t> patterns are always made on the floor. The outline is often created before being filled in with colour.</a:t>
            </a:r>
          </a:p>
        </p:txBody>
      </p:sp>
    </p:spTree>
    <p:extLst>
      <p:ext uri="{BB962C8B-B14F-4D97-AF65-F5344CB8AC3E}">
        <p14:creationId xmlns:p14="http://schemas.microsoft.com/office/powerpoint/2010/main" val="17769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783"/>
          <a:stretch/>
        </p:blipFill>
        <p:spPr>
          <a:xfrm>
            <a:off x="4997511" y="1528351"/>
            <a:ext cx="3390839" cy="4265866"/>
          </a:xfrm>
          <a:prstGeom prst="roundRect">
            <a:avLst>
              <a:gd name="adj" fmla="val 2789"/>
            </a:avLst>
          </a:prstGeom>
          <a:ln w="28575">
            <a:solidFill>
              <a:srgbClr val="8C368C"/>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087" b="-9857"/>
          <a:stretch/>
        </p:blipFill>
        <p:spPr>
          <a:xfrm>
            <a:off x="929243" y="1528351"/>
            <a:ext cx="3894675" cy="3894675"/>
          </a:xfrm>
          <a:prstGeom prst="roundRect">
            <a:avLst>
              <a:gd name="adj" fmla="val 2046"/>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49" y="4562947"/>
            <a:ext cx="4628167" cy="1529878"/>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They can be made using different colourful materials. The materials used are things that most people can get easily, without spending lots of money. This means that everyone has the chance to make them.</a:t>
            </a:r>
          </a:p>
        </p:txBody>
      </p:sp>
      <p:sp>
        <p:nvSpPr>
          <p:cNvPr id="9" name="Rounded Rectangle 8"/>
          <p:cNvSpPr/>
          <p:nvPr/>
        </p:nvSpPr>
        <p:spPr>
          <a:xfrm>
            <a:off x="755650" y="1638677"/>
            <a:ext cx="2340636" cy="643489"/>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Sometimes, coloured powders are used. </a:t>
            </a:r>
          </a:p>
        </p:txBody>
      </p:sp>
      <p:sp>
        <p:nvSpPr>
          <p:cNvPr id="10" name="Rounded Rectangle 9"/>
          <p:cNvSpPr/>
          <p:nvPr/>
        </p:nvSpPr>
        <p:spPr>
          <a:xfrm>
            <a:off x="5681560" y="5377761"/>
            <a:ext cx="2557918" cy="715064"/>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Coloured rice can also be used in the designs.</a:t>
            </a:r>
          </a:p>
        </p:txBody>
      </p:sp>
    </p:spTree>
    <p:extLst>
      <p:ext uri="{BB962C8B-B14F-4D97-AF65-F5344CB8AC3E}">
        <p14:creationId xmlns:p14="http://schemas.microsoft.com/office/powerpoint/2010/main" val="30423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73191"/>
            <a:ext cx="5059895" cy="3966294"/>
          </a:xfrm>
          <a:prstGeom prst="roundRect">
            <a:avLst>
              <a:gd name="adj" fmla="val 392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324740" y="1473201"/>
            <a:ext cx="3848908" cy="799980"/>
          </a:xfrm>
          <a:prstGeom prst="roundRect">
            <a:avLst>
              <a:gd name="adj" fmla="val 10318"/>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use flowers and petals to add the colours.</a:t>
            </a:r>
          </a:p>
        </p:txBody>
      </p:sp>
      <p:sp>
        <p:nvSpPr>
          <p:cNvPr id="7" name="Rounded Rectangle 6"/>
          <p:cNvSpPr/>
          <p:nvPr/>
        </p:nvSpPr>
        <p:spPr>
          <a:xfrm>
            <a:off x="4173648" y="5580403"/>
            <a:ext cx="4214702" cy="512421"/>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Marigold flowers are a popular choice.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356" t="23631"/>
          <a:stretch/>
        </p:blipFill>
        <p:spPr>
          <a:xfrm>
            <a:off x="5167081" y="2272897"/>
            <a:ext cx="3221269" cy="2507810"/>
          </a:xfrm>
          <a:prstGeom prst="roundRect">
            <a:avLst>
              <a:gd name="adj" fmla="val 4146"/>
            </a:avLst>
          </a:prstGeom>
          <a:solidFill>
            <a:schemeClr val="bg1"/>
          </a:solidFill>
          <a:ln w="28575">
            <a:solidFill>
              <a:srgbClr val="8C368C"/>
            </a:solidFill>
          </a:ln>
        </p:spPr>
      </p:pic>
    </p:spTree>
    <p:extLst>
      <p:ext uri="{BB962C8B-B14F-4D97-AF65-F5344CB8AC3E}">
        <p14:creationId xmlns:p14="http://schemas.microsoft.com/office/powerpoint/2010/main" val="24719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Symmetrical </a:t>
            </a:r>
            <a:r>
              <a:rPr lang="en-GB" sz="3600" dirty="0" err="1">
                <a:latin typeface="+mn-lt"/>
              </a:rPr>
              <a:t>Rangoli</a:t>
            </a:r>
            <a:endParaRPr lang="en-GB" sz="3600" dirty="0">
              <a:latin typeface="+mn-lt"/>
            </a:endParaRPr>
          </a:p>
        </p:txBody>
      </p:sp>
      <p:sp>
        <p:nvSpPr>
          <p:cNvPr id="6" name="Oval 5"/>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651" y="2458304"/>
            <a:ext cx="4183818" cy="2680993"/>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Many </a:t>
            </a:r>
            <a:r>
              <a:rPr lang="en-GB" dirty="0" err="1">
                <a:solidFill>
                  <a:schemeClr val="tx1"/>
                </a:solidFill>
              </a:rPr>
              <a:t>rangoli</a:t>
            </a:r>
            <a:r>
              <a:rPr lang="en-GB" dirty="0">
                <a:solidFill>
                  <a:schemeClr val="tx1"/>
                </a:solidFill>
              </a:rPr>
              <a:t> designs are symmetrical. They often </a:t>
            </a:r>
            <a:br>
              <a:rPr lang="en-GB" dirty="0">
                <a:solidFill>
                  <a:schemeClr val="tx1"/>
                </a:solidFill>
              </a:rPr>
            </a:br>
            <a:r>
              <a:rPr lang="en-GB" dirty="0">
                <a:solidFill>
                  <a:schemeClr val="tx1"/>
                </a:solidFill>
              </a:rPr>
              <a:t>include geometric shapes, </a:t>
            </a:r>
            <a:br>
              <a:rPr lang="en-GB" dirty="0">
                <a:solidFill>
                  <a:schemeClr val="tx1"/>
                </a:solidFill>
              </a:rPr>
            </a:br>
            <a:r>
              <a:rPr lang="en-GB" dirty="0">
                <a:solidFill>
                  <a:schemeClr val="tx1"/>
                </a:solidFill>
              </a:rPr>
              <a:t>as well as lots of curved </a:t>
            </a:r>
            <a:br>
              <a:rPr lang="en-GB" dirty="0">
                <a:solidFill>
                  <a:schemeClr val="tx1"/>
                </a:solidFill>
              </a:rPr>
            </a:br>
            <a:r>
              <a:rPr lang="en-GB" dirty="0">
                <a:solidFill>
                  <a:schemeClr val="tx1"/>
                </a:solidFill>
              </a:rPr>
              <a:t>and straight lines.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5653" y="1582444"/>
            <a:ext cx="4366270" cy="4432711"/>
          </a:xfrm>
          <a:prstGeom prst="rect">
            <a:avLst/>
          </a:prstGeom>
        </p:spPr>
      </p:pic>
    </p:spTree>
    <p:extLst>
      <p:ext uri="{BB962C8B-B14F-4D97-AF65-F5344CB8AC3E}">
        <p14:creationId xmlns:p14="http://schemas.microsoft.com/office/powerpoint/2010/main" val="5182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755" r="4144"/>
          <a:stretch/>
        </p:blipFill>
        <p:spPr>
          <a:xfrm>
            <a:off x="1265140" y="2214891"/>
            <a:ext cx="3657450" cy="2767605"/>
          </a:xfrm>
          <a:prstGeom prst="roundRect">
            <a:avLst>
              <a:gd name="adj" fmla="val 2046"/>
            </a:avLst>
          </a:prstGeom>
          <a:ln w="28575">
            <a:solidFill>
              <a:srgbClr val="8C368C"/>
            </a:solidFill>
          </a:ln>
        </p:spPr>
      </p:pic>
      <p:pic>
        <p:nvPicPr>
          <p:cNvPr id="10" name="Picture 2" descr="Elephant God, Ganesh, God, Elephant, Hindu, Culture"/>
          <p:cNvPicPr>
            <a:picLocks noChangeAspect="1" noChangeArrowheads="1"/>
          </p:cNvPicPr>
          <p:nvPr/>
        </p:nvPicPr>
        <p:blipFill rotWithShape="1">
          <a:blip r:embed="rId3">
            <a:extLst>
              <a:ext uri="{28A0092B-C50C-407E-A947-70E740481C1C}">
                <a14:useLocalDpi xmlns:a14="http://schemas.microsoft.com/office/drawing/2010/main" val="0"/>
              </a:ext>
            </a:extLst>
          </a:blip>
          <a:srcRect t="234" b="836"/>
          <a:stretch/>
        </p:blipFill>
        <p:spPr bwMode="auto">
          <a:xfrm>
            <a:off x="5569809" y="1883120"/>
            <a:ext cx="2818541" cy="4182545"/>
          </a:xfrm>
          <a:prstGeom prst="roundRect">
            <a:avLst>
              <a:gd name="adj" fmla="val 3647"/>
            </a:avLst>
          </a:prstGeom>
          <a:noFill/>
          <a:ln w="28575">
            <a:solidFill>
              <a:srgbClr val="8C368C"/>
            </a:solidFill>
          </a:ln>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p:txBody>
          <a:bodyPr/>
          <a:lstStyle/>
          <a:p>
            <a:r>
              <a:rPr lang="en-GB" sz="3600" dirty="0">
                <a:latin typeface="+mn-lt"/>
              </a:rPr>
              <a:t>Drawing the Gods</a:t>
            </a:r>
          </a:p>
        </p:txBody>
      </p:sp>
      <p:sp>
        <p:nvSpPr>
          <p:cNvPr id="8" name="Rounded Rectangle 7"/>
          <p:cNvSpPr/>
          <p:nvPr/>
        </p:nvSpPr>
        <p:spPr>
          <a:xfrm>
            <a:off x="324740" y="1473201"/>
            <a:ext cx="6845605" cy="799980"/>
          </a:xfrm>
          <a:prstGeom prst="roundRect">
            <a:avLst>
              <a:gd name="adj" fmla="val 9185"/>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include pictures of gods in their designs. This artist has included an image of the Hindu God, </a:t>
            </a:r>
            <a:r>
              <a:rPr lang="en-GB" dirty="0" err="1">
                <a:solidFill>
                  <a:schemeClr val="tx1"/>
                </a:solidFill>
              </a:rPr>
              <a:t>Ganesha</a:t>
            </a:r>
            <a:r>
              <a:rPr lang="en-GB" dirty="0">
                <a:solidFill>
                  <a:schemeClr val="tx1"/>
                </a:solidFill>
              </a:rPr>
              <a:t>.</a:t>
            </a:r>
          </a:p>
        </p:txBody>
      </p:sp>
      <p:sp>
        <p:nvSpPr>
          <p:cNvPr id="11" name="Rounded Rectangle 10"/>
          <p:cNvSpPr/>
          <p:nvPr/>
        </p:nvSpPr>
        <p:spPr>
          <a:xfrm>
            <a:off x="755650" y="4897925"/>
            <a:ext cx="4676430" cy="1194900"/>
          </a:xfrm>
          <a:prstGeom prst="roundRect">
            <a:avLst>
              <a:gd name="adj" fmla="val 7919"/>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Ganesha</a:t>
            </a:r>
            <a:r>
              <a:rPr lang="en-GB" dirty="0">
                <a:solidFill>
                  <a:schemeClr val="tx1"/>
                </a:solidFill>
              </a:rPr>
              <a:t> is an elephant-headed Hindu god. He is the lord of arts and sciences, as well as the god of beginnings.</a:t>
            </a:r>
          </a:p>
        </p:txBody>
      </p:sp>
    </p:spTree>
    <p:extLst>
      <p:ext uri="{BB962C8B-B14F-4D97-AF65-F5344CB8AC3E}">
        <p14:creationId xmlns:p14="http://schemas.microsoft.com/office/powerpoint/2010/main" val="20921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442</TotalTime>
  <Words>322</Words>
  <Application>Microsoft Office PowerPoint</Application>
  <PresentationFormat>On-screen Show (4:3)</PresentationFormat>
  <Paragraphs>42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Twinkl</vt:lpstr>
      <vt:lpstr>Calibri</vt:lpstr>
      <vt:lpstr>Arial</vt:lpstr>
      <vt:lpstr>Office Theme</vt:lpstr>
      <vt:lpstr>PowerPoint Presentation</vt:lpstr>
      <vt:lpstr>What Is Rangoli?</vt:lpstr>
      <vt:lpstr>Celebrating with Rangoli</vt:lpstr>
      <vt:lpstr>Celebrating with Rangoli</vt:lpstr>
      <vt:lpstr>How Are Rangoli Designs Made?</vt:lpstr>
      <vt:lpstr>How Are Rangoli Designs Made?</vt:lpstr>
      <vt:lpstr>How Are Rangoli Designs Made?</vt:lpstr>
      <vt:lpstr>Symmetrical Rangoli</vt:lpstr>
      <vt:lpstr>Drawing the Gods</vt:lpstr>
      <vt:lpstr>Beautiful Birds</vt:lpstr>
      <vt:lpstr>Flower Designs</vt:lpstr>
      <vt:lpstr>Rangoli Competitions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Maegan Cleary</cp:lastModifiedBy>
  <cp:revision>30</cp:revision>
  <dcterms:created xsi:type="dcterms:W3CDTF">2019-08-07T16:15:32Z</dcterms:created>
  <dcterms:modified xsi:type="dcterms:W3CDTF">2021-06-19T09:25:14Z</dcterms:modified>
</cp:coreProperties>
</file>