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301" r:id="rId6"/>
    <p:sldId id="302" r:id="rId7"/>
    <p:sldId id="303" r:id="rId8"/>
    <p:sldId id="304" r:id="rId9"/>
    <p:sldId id="305" r:id="rId10"/>
    <p:sldId id="306" r:id="rId11"/>
    <p:sldId id="307" r:id="rId12"/>
    <p:sldId id="310" r:id="rId13"/>
    <p:sldId id="308" r:id="rId14"/>
    <p:sldId id="311" r:id="rId15"/>
    <p:sldId id="313" r:id="rId16"/>
    <p:sldId id="314" r:id="rId17"/>
    <p:sldId id="31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3F6D6A-EE8D-433B-8A8F-2044D7C727F7}" v="112" dt="2026-06-16T10:13:07.4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e Thompson" userId="S::head@victoriaroad.cheshire.sch.uk::52c0738f-3e5b-4c1b-9e96-ed527966132c" providerId="AD" clId="Web-{C73F6D6A-EE8D-433B-8A8F-2044D7C727F7}"/>
    <pc:docChg chg="modSld">
      <pc:chgData name="Sue Thompson" userId="S::head@victoriaroad.cheshire.sch.uk::52c0738f-3e5b-4c1b-9e96-ed527966132c" providerId="AD" clId="Web-{C73F6D6A-EE8D-433B-8A8F-2044D7C727F7}" dt="2026-06-16T10:13:07.487" v="105"/>
      <pc:docMkLst>
        <pc:docMk/>
      </pc:docMkLst>
      <pc:sldChg chg="modSp">
        <pc:chgData name="Sue Thompson" userId="S::head@victoriaroad.cheshire.sch.uk::52c0738f-3e5b-4c1b-9e96-ed527966132c" providerId="AD" clId="Web-{C73F6D6A-EE8D-433B-8A8F-2044D7C727F7}" dt="2026-06-16T10:11:40.606" v="7" actId="14100"/>
        <pc:sldMkLst>
          <pc:docMk/>
          <pc:sldMk cId="3301990802" sldId="257"/>
        </pc:sldMkLst>
        <pc:spChg chg="mod">
          <ac:chgData name="Sue Thompson" userId="S::head@victoriaroad.cheshire.sch.uk::52c0738f-3e5b-4c1b-9e96-ed527966132c" providerId="AD" clId="Web-{C73F6D6A-EE8D-433B-8A8F-2044D7C727F7}" dt="2026-06-16T10:11:40.606" v="7" actId="14100"/>
          <ac:spMkLst>
            <pc:docMk/>
            <pc:sldMk cId="3301990802" sldId="257"/>
            <ac:spMk id="24" creationId="{141EF8DA-1AAC-4721-847D-82503B884892}"/>
          </ac:spMkLst>
        </pc:spChg>
      </pc:sldChg>
      <pc:sldChg chg="modSp">
        <pc:chgData name="Sue Thompson" userId="S::head@victoriaroad.cheshire.sch.uk::52c0738f-3e5b-4c1b-9e96-ed527966132c" providerId="AD" clId="Web-{C73F6D6A-EE8D-433B-8A8F-2044D7C727F7}" dt="2026-06-16T10:13:07.487" v="105"/>
        <pc:sldMkLst>
          <pc:docMk/>
          <pc:sldMk cId="1363168000" sldId="307"/>
        </pc:sldMkLst>
        <pc:graphicFrameChg chg="mod modGraphic">
          <ac:chgData name="Sue Thompson" userId="S::head@victoriaroad.cheshire.sch.uk::52c0738f-3e5b-4c1b-9e96-ed527966132c" providerId="AD" clId="Web-{C73F6D6A-EE8D-433B-8A8F-2044D7C727F7}" dt="2026-06-16T10:13:07.487" v="105"/>
          <ac:graphicFrameMkLst>
            <pc:docMk/>
            <pc:sldMk cId="1363168000" sldId="307"/>
            <ac:graphicFrameMk id="2" creationId="{AB6BAD70-FC2B-0EB6-BB8A-ED295B923A6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CAF96-761D-46CB-B903-057D005E7E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9F9CC0C-C486-4486-8C31-D5691FEDAE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63AF505-E7FF-48DC-95B6-8595933DEFE0}"/>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5" name="Footer Placeholder 4">
            <a:extLst>
              <a:ext uri="{FF2B5EF4-FFF2-40B4-BE49-F238E27FC236}">
                <a16:creationId xmlns:a16="http://schemas.microsoft.com/office/drawing/2014/main" id="{5CB415A2-7596-4AF0-B271-E351A6B876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4E9766-DE61-4499-834A-5EFE1DD7D088}"/>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2680147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292C7-DB64-4BB2-BBE9-43AF8DA421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E4C9E6-07D1-4C3F-876F-C64F72B0B7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F7718A-8F3A-444A-8C83-E7CD61E27F08}"/>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5" name="Footer Placeholder 4">
            <a:extLst>
              <a:ext uri="{FF2B5EF4-FFF2-40B4-BE49-F238E27FC236}">
                <a16:creationId xmlns:a16="http://schemas.microsoft.com/office/drawing/2014/main" id="{C4DF4945-BB08-411F-BCE5-1C8BD01A00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A53756-D994-49A3-A58E-CA321E852E38}"/>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3492318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4AB8AB-D7DD-4F92-9658-26C6CDB339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06DC73-2864-43C3-A29E-30D7B90E10B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EAFAC4-6538-4480-93BD-82B0F686E10E}"/>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5" name="Footer Placeholder 4">
            <a:extLst>
              <a:ext uri="{FF2B5EF4-FFF2-40B4-BE49-F238E27FC236}">
                <a16:creationId xmlns:a16="http://schemas.microsoft.com/office/drawing/2014/main" id="{E3A8C40B-13E3-4194-B8B7-149EDFD8DF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3E01C2-E515-443B-AAC8-3F459863D249}"/>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4055302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0BAE4-184D-4D6D-9FA6-0BF66E2046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292E70-6AFE-4C40-B98D-F16B0226DFC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B7D947-E21C-4186-8EC4-7FFFCD5FBE88}"/>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5" name="Footer Placeholder 4">
            <a:extLst>
              <a:ext uri="{FF2B5EF4-FFF2-40B4-BE49-F238E27FC236}">
                <a16:creationId xmlns:a16="http://schemas.microsoft.com/office/drawing/2014/main" id="{26FE6E64-8880-4AC4-9525-7AF3B23308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5EB992-AA85-4083-9908-70CA8593D4B5}"/>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103651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B65B1-F73B-4B20-90B7-AB1848F718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A9AD43-0B9A-4C7D-9FFD-EDEE603DC7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953B062-7772-4F2D-A44E-0BEFCBF2E6C1}"/>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5" name="Footer Placeholder 4">
            <a:extLst>
              <a:ext uri="{FF2B5EF4-FFF2-40B4-BE49-F238E27FC236}">
                <a16:creationId xmlns:a16="http://schemas.microsoft.com/office/drawing/2014/main" id="{0059B6C3-2A6D-4187-8C13-5D40D5BFBC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14317-B95E-4207-A2AF-B853366F23D2}"/>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3769021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8890A-C4C4-4DBA-82E4-DD091A3F2B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D5FAB1B-78A5-4312-9B6E-37E795271D2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C4F49E2-82E2-4E62-8E0E-BEED90CB966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BB83F3B-667A-48D2-830B-AAC7F3F63265}"/>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6" name="Footer Placeholder 5">
            <a:extLst>
              <a:ext uri="{FF2B5EF4-FFF2-40B4-BE49-F238E27FC236}">
                <a16:creationId xmlns:a16="http://schemas.microsoft.com/office/drawing/2014/main" id="{5CFE0A55-13AE-431E-8768-D91AF66229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123A0E-6C36-40EF-B5F1-CF035063E1BC}"/>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1050179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02BE7-FA1B-48F9-8E72-1DDEF239014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B84FBA-8792-4E0B-9D02-783C225BF8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BDBE13-6CC3-4483-BF57-37B3DA9C81C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D869D0A-FDE3-4074-99C1-76C66053BA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635CB73-72AE-4607-9F9A-2B54977C40F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907EE2-10BF-4346-B6A5-BA9E14419E6E}"/>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8" name="Footer Placeholder 7">
            <a:extLst>
              <a:ext uri="{FF2B5EF4-FFF2-40B4-BE49-F238E27FC236}">
                <a16:creationId xmlns:a16="http://schemas.microsoft.com/office/drawing/2014/main" id="{491C4EA4-BFFA-4925-9907-6CD76DB5FA1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A57BE8-2F08-4BA9-B371-CC13B74A5DCC}"/>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162521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D256B-917F-41DC-9437-B7A8C73E7DE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9A2F78F-D4ED-46ED-8D3D-6514169A1400}"/>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4" name="Footer Placeholder 3">
            <a:extLst>
              <a:ext uri="{FF2B5EF4-FFF2-40B4-BE49-F238E27FC236}">
                <a16:creationId xmlns:a16="http://schemas.microsoft.com/office/drawing/2014/main" id="{C49FAC1C-EF26-4FEA-BB92-DD27400F54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D579CAD-E5E7-43A7-9FFA-B903701B76A3}"/>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3761809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DD80CE-5A9D-4CE9-906F-63F6E4EC45C6}"/>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3" name="Footer Placeholder 2">
            <a:extLst>
              <a:ext uri="{FF2B5EF4-FFF2-40B4-BE49-F238E27FC236}">
                <a16:creationId xmlns:a16="http://schemas.microsoft.com/office/drawing/2014/main" id="{0BCDFA60-0744-4458-BAD6-A89AAC87B2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89E430B-FF79-414E-8D2C-79B2CB2AA6C4}"/>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3924987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6D42C-F02D-4EB6-8F52-BE87E0693F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426EFB5-594A-4757-B44D-439D50E81E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D52FA54-AF26-40BB-BC43-E691602ED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6C5621C-F5EC-40AE-8E0E-0875B225F8AB}"/>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6" name="Footer Placeholder 5">
            <a:extLst>
              <a:ext uri="{FF2B5EF4-FFF2-40B4-BE49-F238E27FC236}">
                <a16:creationId xmlns:a16="http://schemas.microsoft.com/office/drawing/2014/main" id="{BE56A79C-C1E5-4C1B-8841-036C26A405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365E23-2560-45DE-820F-2F72B5662861}"/>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228179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3670-4FC3-4EAC-A299-237F3712E1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187A08F-1819-4590-B35D-FD5A480B64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5EF9F0B-78AF-459B-8C81-641ED4BABA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56F0CC-A70E-4876-BA98-23B9495A88E8}"/>
              </a:ext>
            </a:extLst>
          </p:cNvPr>
          <p:cNvSpPr>
            <a:spLocks noGrp="1"/>
          </p:cNvSpPr>
          <p:nvPr>
            <p:ph type="dt" sz="half" idx="10"/>
          </p:nvPr>
        </p:nvSpPr>
        <p:spPr/>
        <p:txBody>
          <a:bodyPr/>
          <a:lstStyle/>
          <a:p>
            <a:fld id="{2C769C7F-A0C6-4C46-8808-4712C27A7D31}" type="datetimeFigureOut">
              <a:rPr lang="en-GB" smtClean="0"/>
              <a:t>16/06/2026</a:t>
            </a:fld>
            <a:endParaRPr lang="en-GB"/>
          </a:p>
        </p:txBody>
      </p:sp>
      <p:sp>
        <p:nvSpPr>
          <p:cNvPr id="6" name="Footer Placeholder 5">
            <a:extLst>
              <a:ext uri="{FF2B5EF4-FFF2-40B4-BE49-F238E27FC236}">
                <a16:creationId xmlns:a16="http://schemas.microsoft.com/office/drawing/2014/main" id="{65DA9734-2BEC-4C20-8B9D-AB29617DE1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E33E96-1A4F-48EF-9FEB-3F7E3F12160C}"/>
              </a:ext>
            </a:extLst>
          </p:cNvPr>
          <p:cNvSpPr>
            <a:spLocks noGrp="1"/>
          </p:cNvSpPr>
          <p:nvPr>
            <p:ph type="sldNum" sz="quarter" idx="12"/>
          </p:nvPr>
        </p:nvSpPr>
        <p:spPr/>
        <p:txBody>
          <a:bodyPr/>
          <a:lstStyle/>
          <a:p>
            <a:fld id="{47E594EC-58DE-4A42-865D-6D7CD49FCC6D}" type="slidenum">
              <a:rPr lang="en-GB" smtClean="0"/>
              <a:t>‹#›</a:t>
            </a:fld>
            <a:endParaRPr lang="en-GB"/>
          </a:p>
        </p:txBody>
      </p:sp>
    </p:spTree>
    <p:extLst>
      <p:ext uri="{BB962C8B-B14F-4D97-AF65-F5344CB8AC3E}">
        <p14:creationId xmlns:p14="http://schemas.microsoft.com/office/powerpoint/2010/main" val="3816531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F24108-AE2C-40B4-A084-28E3240753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1129104-E4B5-46AF-8760-4C95762042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125E0A-360F-457C-B0F5-0302B3772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769C7F-A0C6-4C46-8808-4712C27A7D31}" type="datetimeFigureOut">
              <a:rPr lang="en-GB" smtClean="0"/>
              <a:t>16/06/2026</a:t>
            </a:fld>
            <a:endParaRPr lang="en-GB"/>
          </a:p>
        </p:txBody>
      </p:sp>
      <p:sp>
        <p:nvSpPr>
          <p:cNvPr id="5" name="Footer Placeholder 4">
            <a:extLst>
              <a:ext uri="{FF2B5EF4-FFF2-40B4-BE49-F238E27FC236}">
                <a16:creationId xmlns:a16="http://schemas.microsoft.com/office/drawing/2014/main" id="{1C91B92B-1C79-455B-AAA2-B65349785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764A948-D951-4AA5-BE87-CE577DD307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E594EC-58DE-4A42-865D-6D7CD49FCC6D}" type="slidenum">
              <a:rPr lang="en-GB" smtClean="0"/>
              <a:t>‹#›</a:t>
            </a:fld>
            <a:endParaRPr lang="en-GB"/>
          </a:p>
        </p:txBody>
      </p:sp>
    </p:spTree>
    <p:extLst>
      <p:ext uri="{BB962C8B-B14F-4D97-AF65-F5344CB8AC3E}">
        <p14:creationId xmlns:p14="http://schemas.microsoft.com/office/powerpoint/2010/main" val="365758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1471129" y="231525"/>
            <a:ext cx="8848289" cy="1077218"/>
          </a:xfrm>
          <a:prstGeom prst="rect">
            <a:avLst/>
          </a:prstGeom>
          <a:noFill/>
        </p:spPr>
        <p:txBody>
          <a:bodyPr wrap="square" lIns="91440" tIns="45720" rIns="91440" bIns="45720" rtlCol="0" anchor="t">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a:rPr>
              <a:t>Design technology – Whole School 2025-26</a:t>
            </a:r>
            <a:endParaRPr lang="en-GB" sz="320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tse1.mm.bing.net/th?id=OIP.PZuZ62PDKEI9GUVBRfQiVAHaDi&amp;pid=Api&amp;P=0">
            <a:extLst>
              <a:ext uri="{FF2B5EF4-FFF2-40B4-BE49-F238E27FC236}">
                <a16:creationId xmlns:a16="http://schemas.microsoft.com/office/drawing/2014/main" id="{23389FAC-CFBC-4486-B7BA-B86D989016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2706" y="2646290"/>
            <a:ext cx="6628982" cy="3160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 End points – Year 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978080628"/>
              </p:ext>
            </p:extLst>
          </p:nvPr>
        </p:nvGraphicFramePr>
        <p:xfrm>
          <a:off x="371111" y="1895301"/>
          <a:ext cx="11594237" cy="4753181"/>
        </p:xfrm>
        <a:graphic>
          <a:graphicData uri="http://schemas.openxmlformats.org/drawingml/2006/table">
            <a:tbl>
              <a:tblPr firstRow="1" firstCol="1" bandRow="1"/>
              <a:tblGrid>
                <a:gridCol w="882171">
                  <a:extLst>
                    <a:ext uri="{9D8B030D-6E8A-4147-A177-3AD203B41FA5}">
                      <a16:colId xmlns:a16="http://schemas.microsoft.com/office/drawing/2014/main" val="1427911813"/>
                    </a:ext>
                  </a:extLst>
                </a:gridCol>
                <a:gridCol w="3441866">
                  <a:extLst>
                    <a:ext uri="{9D8B030D-6E8A-4147-A177-3AD203B41FA5}">
                      <a16:colId xmlns:a16="http://schemas.microsoft.com/office/drawing/2014/main" val="76359967"/>
                    </a:ext>
                  </a:extLst>
                </a:gridCol>
                <a:gridCol w="558710">
                  <a:extLst>
                    <a:ext uri="{9D8B030D-6E8A-4147-A177-3AD203B41FA5}">
                      <a16:colId xmlns:a16="http://schemas.microsoft.com/office/drawing/2014/main" val="1662910280"/>
                    </a:ext>
                  </a:extLst>
                </a:gridCol>
                <a:gridCol w="2836392">
                  <a:extLst>
                    <a:ext uri="{9D8B030D-6E8A-4147-A177-3AD203B41FA5}">
                      <a16:colId xmlns:a16="http://schemas.microsoft.com/office/drawing/2014/main" val="1216368660"/>
                    </a:ext>
                  </a:extLst>
                </a:gridCol>
                <a:gridCol w="519353">
                  <a:extLst>
                    <a:ext uri="{9D8B030D-6E8A-4147-A177-3AD203B41FA5}">
                      <a16:colId xmlns:a16="http://schemas.microsoft.com/office/drawing/2014/main" val="3675935123"/>
                    </a:ext>
                  </a:extLst>
                </a:gridCol>
                <a:gridCol w="3355745">
                  <a:extLst>
                    <a:ext uri="{9D8B030D-6E8A-4147-A177-3AD203B41FA5}">
                      <a16:colId xmlns:a16="http://schemas.microsoft.com/office/drawing/2014/main" val="1042764116"/>
                    </a:ext>
                  </a:extLst>
                </a:gridCol>
              </a:tblGrid>
              <a:tr h="248501">
                <a:tc>
                  <a:txBody>
                    <a:bodyPr/>
                    <a:lstStyle/>
                    <a:p>
                      <a:pPr>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1050" b="1">
                          <a:effectLst/>
                          <a:latin typeface="Comic Sans MS" panose="030F0702030302020204" pitchFamily="66" charset="0"/>
                          <a:ea typeface="Calibri" panose="020F0502020204030204" pitchFamily="34" charset="0"/>
                          <a:cs typeface="Times New Roman" panose="02020603050405020304" pitchFamily="18" charset="0"/>
                        </a:rPr>
                        <a:t>Autumn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1050" b="1">
                          <a:effectLst/>
                          <a:latin typeface="Comic Sans MS" panose="030F0702030302020204" pitchFamily="66" charset="0"/>
                          <a:ea typeface="Calibri" panose="020F0502020204030204" pitchFamily="34" charset="0"/>
                          <a:cs typeface="Times New Roman" panose="02020603050405020304" pitchFamily="18" charset="0"/>
                        </a:rPr>
                        <a:t>Spring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en-GB" sz="1050" b="1">
                          <a:effectLst/>
                          <a:latin typeface="Comic Sans MS" panose="030F0702030302020204" pitchFamily="66" charset="0"/>
                          <a:ea typeface="Calibri" panose="020F0502020204030204" pitchFamily="34" charset="0"/>
                          <a:cs typeface="Times New Roman" panose="02020603050405020304" pitchFamily="18" charset="0"/>
                        </a:rPr>
                        <a:t>Summer term</a:t>
                      </a:r>
                    </a:p>
                    <a:p>
                      <a:pPr algn="ctr">
                        <a:lnSpc>
                          <a:spcPct val="107000"/>
                        </a:lnSpc>
                        <a:spcAft>
                          <a:spcPts val="800"/>
                        </a:spcAft>
                      </a:pPr>
                      <a:r>
                        <a:rPr lang="en-GB" sz="1050" b="1">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205756009"/>
                  </a:ext>
                </a:extLst>
              </a:tr>
              <a:tr h="800203">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Design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en-GB" sz="900" kern="1200">
                          <a:solidFill>
                            <a:schemeClr val="tx1"/>
                          </a:solidFill>
                          <a:effectLst/>
                          <a:latin typeface="Comic Sans MS" panose="030F0702030302020204" pitchFamily="66" charset="0"/>
                          <a:ea typeface="+mn-ea"/>
                          <a:cs typeface="+mn-cs"/>
                        </a:rPr>
                        <a:t>To know how to follow a simple design criteria.</a:t>
                      </a:r>
                    </a:p>
                    <a:p>
                      <a:r>
                        <a:rPr lang="en-GB" sz="900" kern="1200">
                          <a:solidFill>
                            <a:schemeClr val="tx1"/>
                          </a:solidFill>
                          <a:effectLst/>
                          <a:latin typeface="Comic Sans MS" panose="030F0702030302020204" pitchFamily="66" charset="0"/>
                          <a:ea typeface="+mn-ea"/>
                          <a:cs typeface="+mn-cs"/>
                        </a:rPr>
                        <a:t>To know how to use my own experiences and to participate in discussions that generate ideas.</a:t>
                      </a:r>
                    </a:p>
                    <a:p>
                      <a:r>
                        <a:rPr lang="en-GB" sz="900" kern="1200">
                          <a:solidFill>
                            <a:schemeClr val="tx1"/>
                          </a:solidFill>
                          <a:effectLst/>
                          <a:latin typeface="Comic Sans MS" panose="030F0702030302020204" pitchFamily="66" charset="0"/>
                          <a:ea typeface="+mn-ea"/>
                          <a:cs typeface="+mn-cs"/>
                        </a:rPr>
                        <a:t>To know how to develop ideas through discussion and drawing (labelled).</a:t>
                      </a:r>
                    </a:p>
                    <a:p>
                      <a:r>
                        <a:rPr lang="en-GB" sz="900" kern="1200">
                          <a:solidFill>
                            <a:schemeClr val="tx1"/>
                          </a:solidFill>
                          <a:effectLst/>
                          <a:latin typeface="Comic Sans MS" panose="030F0702030302020204" pitchFamily="66" charset="0"/>
                          <a:ea typeface="+mn-ea"/>
                          <a:cs typeface="+mn-cs"/>
                        </a:rPr>
                        <a:t>To know what the purpose of my product is and who I am making it for.</a:t>
                      </a:r>
                    </a:p>
                    <a:p>
                      <a:r>
                        <a:rPr lang="en-GB" sz="900" kern="1200">
                          <a:solidFill>
                            <a:schemeClr val="tx1"/>
                          </a:solidFill>
                          <a:effectLst/>
                          <a:latin typeface="Comic Sans MS" panose="030F0702030302020204" pitchFamily="66" charset="0"/>
                          <a:ea typeface="+mn-ea"/>
                          <a:cs typeface="+mn-cs"/>
                        </a:rPr>
                        <a:t>To know how similar products have been made.</a:t>
                      </a:r>
                    </a:p>
                    <a:p>
                      <a:pPr marL="0" lvl="0" indent="0" algn="l">
                        <a:lnSpc>
                          <a:spcPct val="107000"/>
                        </a:lnSpc>
                        <a:spcAft>
                          <a:spcPts val="800"/>
                        </a:spcAft>
                        <a:buFont typeface="Symbol" panose="05050102010706020507" pitchFamily="18" charset="2"/>
                        <a:buNone/>
                      </a:pPr>
                      <a:endParaRPr lang="en-GB" sz="9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600546835"/>
                  </a:ext>
                </a:extLst>
              </a:tr>
              <a:tr h="2291653">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 </a:t>
                      </a:r>
                      <a:r>
                        <a:rPr lang="en-GB" sz="900" b="1" u="sng">
                          <a:effectLst/>
                          <a:latin typeface="Comic Sans MS" panose="030F0702030302020204" pitchFamily="66" charset="0"/>
                          <a:ea typeface="Calibri" panose="020F0502020204030204" pitchFamily="34" charset="0"/>
                          <a:cs typeface="Times New Roman" panose="02020603050405020304" pitchFamily="18" charset="0"/>
                        </a:rPr>
                        <a:t>Mechanisms</a:t>
                      </a:r>
                    </a:p>
                    <a:p>
                      <a:pPr algn="l">
                        <a:lnSpc>
                          <a:spcPct val="107000"/>
                        </a:lnSpc>
                        <a:spcAft>
                          <a:spcPts val="800"/>
                        </a:spcAft>
                      </a:pPr>
                      <a:r>
                        <a:rPr lang="en-GB" sz="900" b="1" u="none">
                          <a:effectLst/>
                          <a:latin typeface="Comic Sans MS" panose="030F0702030302020204" pitchFamily="66" charset="0"/>
                          <a:ea typeface="Calibri" panose="020F0502020204030204" pitchFamily="34" charset="0"/>
                          <a:cs typeface="Times New Roman" panose="02020603050405020304" pitchFamily="18" charset="0"/>
                        </a:rPr>
                        <a:t>To know how to make a moving mechanism with wheels</a:t>
                      </a:r>
                    </a:p>
                    <a:p>
                      <a:pPr fontAlgn="base"/>
                      <a:r>
                        <a:rPr lang="en-GB" sz="900" kern="1200">
                          <a:solidFill>
                            <a:schemeClr val="tx1"/>
                          </a:solidFill>
                          <a:effectLst/>
                          <a:latin typeface="Comic Sans MS" panose="030F0702030302020204" pitchFamily="66" charset="0"/>
                          <a:ea typeface="+mn-ea"/>
                          <a:cs typeface="+mn-cs"/>
                        </a:rPr>
                        <a:t>To know that there are different types of axles (moving and fixed)) </a:t>
                      </a:r>
                    </a:p>
                    <a:p>
                      <a:pPr fontAlgn="base"/>
                      <a:endParaRPr lang="en-GB" sz="900" kern="1200">
                        <a:solidFill>
                          <a:schemeClr val="tx1"/>
                        </a:solidFill>
                        <a:effectLst/>
                        <a:latin typeface="Comic Sans MS" panose="030F0702030302020204" pitchFamily="66" charset="0"/>
                        <a:ea typeface="+mn-ea"/>
                        <a:cs typeface="+mn-cs"/>
                      </a:endParaRPr>
                    </a:p>
                    <a:p>
                      <a:pPr fontAlgn="base"/>
                      <a:r>
                        <a:rPr lang="en-GB" sz="900" kern="1200">
                          <a:solidFill>
                            <a:schemeClr val="tx1"/>
                          </a:solidFill>
                          <a:effectLst/>
                          <a:latin typeface="Comic Sans MS" panose="030F0702030302020204" pitchFamily="66" charset="0"/>
                          <a:ea typeface="+mn-ea"/>
                          <a:cs typeface="+mn-cs"/>
                        </a:rPr>
                        <a:t>To know that wheels can be used to make a product move.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Structures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900" b="1" u="none" kern="1200">
                          <a:solidFill>
                            <a:schemeClr val="tx1"/>
                          </a:solidFill>
                          <a:effectLst/>
                          <a:latin typeface="Comic Sans MS" panose="030F0702030302020204" pitchFamily="66" charset="0"/>
                          <a:ea typeface="+mn-ea"/>
                          <a:cs typeface="+mn-cs"/>
                        </a:rPr>
                        <a:t>To know how to make a free-standing structure</a:t>
                      </a:r>
                      <a:r>
                        <a:rPr lang="en-GB" sz="900" b="0" u="none" kern="1200">
                          <a:solidFill>
                            <a:schemeClr val="tx1"/>
                          </a:solidFill>
                          <a:effectLst/>
                          <a:latin typeface="Comic Sans MS" panose="030F0702030302020204" pitchFamily="66" charset="0"/>
                          <a:ea typeface="+mn-ea"/>
                          <a:cs typeface="+mn-cs"/>
                        </a:rPr>
                        <a:t>. </a:t>
                      </a:r>
                    </a:p>
                    <a:p>
                      <a:r>
                        <a:rPr lang="en-GB" sz="900" b="0" u="none" kern="1200">
                          <a:solidFill>
                            <a:schemeClr val="tx1"/>
                          </a:solidFill>
                          <a:effectLst/>
                          <a:latin typeface="Comic Sans MS" panose="030F0702030302020204" pitchFamily="66" charset="0"/>
                          <a:ea typeface="+mn-ea"/>
                          <a:cs typeface="+mn-cs"/>
                        </a:rPr>
                        <a:t>To know that different structures are used for different purposes. </a:t>
                      </a:r>
                    </a:p>
                    <a:p>
                      <a:r>
                        <a:rPr lang="en-GB" sz="900" b="0" u="none" kern="1200">
                          <a:solidFill>
                            <a:schemeClr val="tx1"/>
                          </a:solidFill>
                          <a:effectLst/>
                          <a:latin typeface="Comic Sans MS" panose="030F0702030302020204" pitchFamily="66" charset="0"/>
                          <a:ea typeface="+mn-ea"/>
                          <a:cs typeface="+mn-cs"/>
                        </a:rPr>
                        <a:t> </a:t>
                      </a:r>
                    </a:p>
                    <a:p>
                      <a:r>
                        <a:rPr lang="en-GB" sz="900" b="0" u="none" kern="1200">
                          <a:solidFill>
                            <a:schemeClr val="tx1"/>
                          </a:solidFill>
                          <a:effectLst/>
                          <a:latin typeface="Comic Sans MS" panose="030F0702030302020204" pitchFamily="66" charset="0"/>
                          <a:ea typeface="+mn-ea"/>
                          <a:cs typeface="+mn-cs"/>
                        </a:rPr>
                        <a:t>To know that a stable structure is one which is firmly fixed and unlikely to change or move. </a:t>
                      </a:r>
                    </a:p>
                    <a:p>
                      <a:r>
                        <a:rPr lang="en-GB" sz="900" b="0" u="none" kern="1200">
                          <a:solidFill>
                            <a:schemeClr val="tx1"/>
                          </a:solidFill>
                          <a:effectLst/>
                          <a:latin typeface="Comic Sans MS" panose="030F0702030302020204" pitchFamily="66" charset="0"/>
                          <a:ea typeface="+mn-ea"/>
                          <a:cs typeface="+mn-cs"/>
                        </a:rPr>
                        <a:t> </a:t>
                      </a:r>
                    </a:p>
                    <a:p>
                      <a:r>
                        <a:rPr lang="en-GB" sz="900" b="0" u="none" kern="1200">
                          <a:solidFill>
                            <a:schemeClr val="tx1"/>
                          </a:solidFill>
                          <a:effectLst/>
                          <a:latin typeface="Comic Sans MS" panose="030F0702030302020204" pitchFamily="66" charset="0"/>
                          <a:ea typeface="+mn-ea"/>
                          <a:cs typeface="+mn-cs"/>
                        </a:rPr>
                        <a:t>To know that materials can be joined in different ways. </a:t>
                      </a:r>
                    </a:p>
                    <a:p>
                      <a:r>
                        <a:rPr lang="en-GB" sz="900" b="0" u="none" kern="1200">
                          <a:solidFill>
                            <a:schemeClr val="tx1"/>
                          </a:solidFill>
                          <a:effectLst/>
                          <a:latin typeface="Comic Sans MS" panose="030F0702030302020204" pitchFamily="66" charset="0"/>
                          <a:ea typeface="+mn-ea"/>
                          <a:cs typeface="+mn-cs"/>
                        </a:rPr>
                        <a:t> </a:t>
                      </a:r>
                    </a:p>
                    <a:p>
                      <a:r>
                        <a:rPr lang="en-GB" sz="900" b="0" u="none" kern="1200">
                          <a:solidFill>
                            <a:schemeClr val="tx1"/>
                          </a:solidFill>
                          <a:effectLst/>
                          <a:latin typeface="Comic Sans MS" panose="030F0702030302020204" pitchFamily="66" charset="0"/>
                          <a:ea typeface="+mn-ea"/>
                          <a:cs typeface="+mn-cs"/>
                        </a:rPr>
                        <a:t>To know that the shape of a structure affects its strength.</a:t>
                      </a:r>
                    </a:p>
                    <a:p>
                      <a:r>
                        <a:rPr lang="en-GB" sz="900" b="0" u="none" kern="1200">
                          <a:solidFill>
                            <a:schemeClr val="tx1"/>
                          </a:solidFill>
                          <a:effectLst/>
                          <a:latin typeface="Comic Sans MS" panose="030F0702030302020204" pitchFamily="66" charset="0"/>
                          <a:ea typeface="+mn-ea"/>
                          <a:cs typeface="+mn-cs"/>
                        </a:rPr>
                        <a:t> </a:t>
                      </a:r>
                    </a:p>
                    <a:p>
                      <a:r>
                        <a:rPr lang="en-GB" sz="900" b="0" u="none" kern="1200">
                          <a:solidFill>
                            <a:schemeClr val="tx1"/>
                          </a:solidFill>
                          <a:effectLst/>
                          <a:latin typeface="Comic Sans MS" panose="030F0702030302020204" pitchFamily="66" charset="0"/>
                          <a:ea typeface="+mn-ea"/>
                          <a:cs typeface="+mn-cs"/>
                        </a:rPr>
                        <a:t>To know that structures with wide, flat bases are the most stable. </a:t>
                      </a:r>
                    </a:p>
                    <a:p>
                      <a:pPr algn="l">
                        <a:lnSpc>
                          <a:spcPct val="107000"/>
                        </a:lnSpc>
                        <a:spcAft>
                          <a:spcPts val="800"/>
                        </a:spcAft>
                      </a:pPr>
                      <a:endParaRPr lang="en-GB" sz="900" b="1" u="none">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900" b="1" kern="1200">
                          <a:solidFill>
                            <a:schemeClr val="tx1"/>
                          </a:solidFill>
                          <a:effectLst/>
                          <a:latin typeface="Comic Sans MS" panose="030F0702030302020204" pitchFamily="66" charset="0"/>
                          <a:ea typeface="+mn-ea"/>
                          <a:cs typeface="+mn-cs"/>
                        </a:rPr>
                        <a:t>To know how to make a simple dish using fruits and/or vegetables. </a:t>
                      </a:r>
                    </a:p>
                    <a:p>
                      <a:r>
                        <a:rPr lang="en-GB" sz="900" b="0" kern="1200">
                          <a:solidFill>
                            <a:schemeClr val="tx1"/>
                          </a:solidFill>
                          <a:effectLst/>
                          <a:latin typeface="Comic Sans MS" panose="030F0702030302020204" pitchFamily="66" charset="0"/>
                          <a:ea typeface="+mn-ea"/>
                          <a:cs typeface="+mn-cs"/>
                        </a:rPr>
                        <a:t>To know the difference between fruits and vegetables.</a:t>
                      </a:r>
                    </a:p>
                    <a:p>
                      <a:r>
                        <a:rPr lang="en-GB" sz="900" b="0" kern="1200">
                          <a:solidFill>
                            <a:schemeClr val="tx1"/>
                          </a:solidFill>
                          <a:effectLst/>
                          <a:latin typeface="Comic Sans MS" panose="030F0702030302020204" pitchFamily="66" charset="0"/>
                          <a:ea typeface="+mn-ea"/>
                          <a:cs typeface="+mn-cs"/>
                        </a:rPr>
                        <a:t> </a:t>
                      </a:r>
                    </a:p>
                    <a:p>
                      <a:r>
                        <a:rPr lang="en-GB" sz="900" b="0" kern="1200">
                          <a:solidFill>
                            <a:schemeClr val="tx1"/>
                          </a:solidFill>
                          <a:effectLst/>
                          <a:latin typeface="Comic Sans MS" panose="030F0702030302020204" pitchFamily="66" charset="0"/>
                          <a:ea typeface="+mn-ea"/>
                          <a:cs typeface="+mn-cs"/>
                        </a:rPr>
                        <a:t>To know that fruits and vegetables grow in different ways.</a:t>
                      </a:r>
                    </a:p>
                    <a:p>
                      <a:r>
                        <a:rPr lang="en-GB" sz="900" b="0" kern="1200">
                          <a:solidFill>
                            <a:schemeClr val="tx1"/>
                          </a:solidFill>
                          <a:effectLst/>
                          <a:latin typeface="Comic Sans MS" panose="030F0702030302020204" pitchFamily="66" charset="0"/>
                          <a:ea typeface="+mn-ea"/>
                          <a:cs typeface="+mn-cs"/>
                        </a:rPr>
                        <a:t> </a:t>
                      </a:r>
                    </a:p>
                    <a:p>
                      <a:r>
                        <a:rPr lang="en-GB" sz="900" b="0" kern="1200">
                          <a:solidFill>
                            <a:schemeClr val="tx1"/>
                          </a:solidFill>
                          <a:effectLst/>
                          <a:latin typeface="Comic Sans MS" panose="030F0702030302020204" pitchFamily="66" charset="0"/>
                          <a:ea typeface="+mn-ea"/>
                          <a:cs typeface="+mn-cs"/>
                        </a:rPr>
                        <a:t>To know that we need a variety of foods in our diet. </a:t>
                      </a:r>
                    </a:p>
                    <a:p>
                      <a:r>
                        <a:rPr lang="en-GB" sz="900" b="0" kern="1200">
                          <a:solidFill>
                            <a:schemeClr val="tx1"/>
                          </a:solidFill>
                          <a:effectLst/>
                          <a:latin typeface="Comic Sans MS" panose="030F0702030302020204" pitchFamily="66" charset="0"/>
                          <a:ea typeface="+mn-ea"/>
                          <a:cs typeface="+mn-cs"/>
                        </a:rPr>
                        <a:t>  </a:t>
                      </a:r>
                    </a:p>
                    <a:p>
                      <a:r>
                        <a:rPr lang="en-GB" sz="900" b="0" kern="1200">
                          <a:solidFill>
                            <a:schemeClr val="tx1"/>
                          </a:solidFill>
                          <a:effectLst/>
                          <a:latin typeface="Comic Sans MS" panose="030F0702030302020204" pitchFamily="66" charset="0"/>
                          <a:ea typeface="+mn-ea"/>
                          <a:cs typeface="+mn-cs"/>
                        </a:rPr>
                        <a:t>To know how to chop, peel and squeeze.</a:t>
                      </a:r>
                    </a:p>
                    <a:p>
                      <a:r>
                        <a:rPr lang="en-GB" sz="900" b="0" kern="1200">
                          <a:solidFill>
                            <a:schemeClr val="tx1"/>
                          </a:solidFill>
                          <a:effectLst/>
                          <a:latin typeface="Comic Sans MS" panose="030F0702030302020204" pitchFamily="66" charset="0"/>
                          <a:ea typeface="+mn-ea"/>
                          <a:cs typeface="+mn-cs"/>
                        </a:rPr>
                        <a:t> </a:t>
                      </a:r>
                    </a:p>
                    <a:p>
                      <a:r>
                        <a:rPr lang="en-GB" sz="900" b="0" kern="1200">
                          <a:solidFill>
                            <a:schemeClr val="tx1"/>
                          </a:solidFill>
                          <a:effectLst/>
                          <a:latin typeface="Comic Sans MS" panose="030F0702030302020204" pitchFamily="66" charset="0"/>
                          <a:ea typeface="+mn-ea"/>
                          <a:cs typeface="+mn-cs"/>
                        </a:rPr>
                        <a:t>I know how to prepare for cooking e.g., wash hands, put on apron and tie hair back.</a:t>
                      </a: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900" kern="1200">
                          <a:solidFill>
                            <a:schemeClr val="tx1"/>
                          </a:solidFill>
                          <a:effectLst/>
                          <a:latin typeface="+mn-lt"/>
                          <a:ea typeface="+mn-ea"/>
                          <a:cs typeface="+mn-cs"/>
                        </a:rPr>
                        <a:t>To know how to make a simple dish using fruits and/or vegetables. </a:t>
                      </a:r>
                    </a:p>
                    <a:p>
                      <a:pPr algn="l">
                        <a:lnSpc>
                          <a:spcPct val="107000"/>
                        </a:lnSpc>
                        <a:spcAft>
                          <a:spcPts val="800"/>
                        </a:spcAft>
                      </a:pPr>
                      <a:endParaRPr lang="en-GB" sz="900" kern="1200">
                        <a:solidFill>
                          <a:schemeClr val="tx1"/>
                        </a:solidFill>
                        <a:effectLst/>
                        <a:latin typeface="+mn-lt"/>
                        <a:ea typeface="+mn-ea"/>
                        <a:cs typeface="+mn-cs"/>
                      </a:endParaRPr>
                    </a:p>
                    <a:p>
                      <a:r>
                        <a:rPr lang="en-GB" sz="900" kern="1200">
                          <a:solidFill>
                            <a:schemeClr val="tx1"/>
                          </a:solidFill>
                          <a:effectLst/>
                          <a:latin typeface="+mn-lt"/>
                          <a:ea typeface="+mn-ea"/>
                          <a:cs typeface="+mn-cs"/>
                        </a:rPr>
                        <a:t>To know the difference between fruits and vegetables.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fruits and vegetables grow in different ways.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we need a variety of foods in our diet. </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the names of simple utensils </a:t>
                      </a:r>
                      <a:r>
                        <a:rPr lang="en-GB" sz="900" kern="1200" err="1">
                          <a:solidFill>
                            <a:schemeClr val="tx1"/>
                          </a:solidFill>
                          <a:effectLst/>
                          <a:latin typeface="+mn-lt"/>
                          <a:ea typeface="+mn-ea"/>
                          <a:cs typeface="+mn-cs"/>
                        </a:rPr>
                        <a:t>e.g</a:t>
                      </a:r>
                      <a:r>
                        <a:rPr lang="en-GB" sz="900" kern="1200">
                          <a:solidFill>
                            <a:schemeClr val="tx1"/>
                          </a:solidFill>
                          <a:effectLst/>
                          <a:latin typeface="+mn-lt"/>
                          <a:ea typeface="+mn-ea"/>
                          <a:cs typeface="+mn-cs"/>
                        </a:rPr>
                        <a:t> knife, chopping board, bowl, spoon, peeler.</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how to chop, peel and squeeze.</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I know how to prepare for cooking e.g., wash hands, put on apron and tie hair back.</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075324">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To know how to use design criteria to evaluate product.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buFont typeface="Symbol" panose="05050102010706020507" pitchFamily="18" charset="2"/>
                        <a:buChar char=""/>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lnSpc>
                          <a:spcPct val="107000"/>
                        </a:lnSpc>
                        <a:spcAft>
                          <a:spcPts val="800"/>
                        </a:spcAft>
                        <a:buFont typeface="Symbol" panose="05050102010706020507" pitchFamily="18" charset="2"/>
                        <a:buChar char=""/>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8272482"/>
                  </a:ext>
                </a:extLst>
              </a:tr>
            </a:tbl>
          </a:graphicData>
        </a:graphic>
      </p:graphicFrame>
    </p:spTree>
    <p:extLst>
      <p:ext uri="{BB962C8B-B14F-4D97-AF65-F5344CB8AC3E}">
        <p14:creationId xmlns:p14="http://schemas.microsoft.com/office/powerpoint/2010/main" val="1549379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 End points – Year 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3512329208"/>
              </p:ext>
            </p:extLst>
          </p:nvPr>
        </p:nvGraphicFramePr>
        <p:xfrm>
          <a:off x="371111" y="1986282"/>
          <a:ext cx="11449775" cy="4580303"/>
        </p:xfrm>
        <a:graphic>
          <a:graphicData uri="http://schemas.openxmlformats.org/drawingml/2006/table">
            <a:tbl>
              <a:tblPr firstRow="1" firstCol="1" bandRow="1"/>
              <a:tblGrid>
                <a:gridCol w="871179">
                  <a:extLst>
                    <a:ext uri="{9D8B030D-6E8A-4147-A177-3AD203B41FA5}">
                      <a16:colId xmlns:a16="http://schemas.microsoft.com/office/drawing/2014/main" val="1427911813"/>
                    </a:ext>
                  </a:extLst>
                </a:gridCol>
                <a:gridCol w="3398981">
                  <a:extLst>
                    <a:ext uri="{9D8B030D-6E8A-4147-A177-3AD203B41FA5}">
                      <a16:colId xmlns:a16="http://schemas.microsoft.com/office/drawing/2014/main" val="76359967"/>
                    </a:ext>
                  </a:extLst>
                </a:gridCol>
                <a:gridCol w="551749">
                  <a:extLst>
                    <a:ext uri="{9D8B030D-6E8A-4147-A177-3AD203B41FA5}">
                      <a16:colId xmlns:a16="http://schemas.microsoft.com/office/drawing/2014/main" val="1662910280"/>
                    </a:ext>
                  </a:extLst>
                </a:gridCol>
                <a:gridCol w="2801051">
                  <a:extLst>
                    <a:ext uri="{9D8B030D-6E8A-4147-A177-3AD203B41FA5}">
                      <a16:colId xmlns:a16="http://schemas.microsoft.com/office/drawing/2014/main" val="1216368660"/>
                    </a:ext>
                  </a:extLst>
                </a:gridCol>
                <a:gridCol w="512882">
                  <a:extLst>
                    <a:ext uri="{9D8B030D-6E8A-4147-A177-3AD203B41FA5}">
                      <a16:colId xmlns:a16="http://schemas.microsoft.com/office/drawing/2014/main" val="3675935123"/>
                    </a:ext>
                  </a:extLst>
                </a:gridCol>
                <a:gridCol w="3313933">
                  <a:extLst>
                    <a:ext uri="{9D8B030D-6E8A-4147-A177-3AD203B41FA5}">
                      <a16:colId xmlns:a16="http://schemas.microsoft.com/office/drawing/2014/main" val="1042764116"/>
                    </a:ext>
                  </a:extLst>
                </a:gridCol>
              </a:tblGrid>
              <a:tr h="359655">
                <a:tc>
                  <a:txBody>
                    <a:bodyPr/>
                    <a:lstStyle/>
                    <a:p>
                      <a:pPr>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Autumn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Spring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Summer term</a:t>
                      </a:r>
                    </a:p>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205756009"/>
                  </a:ext>
                </a:extLst>
              </a:tr>
              <a:tr h="678238">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Design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en-GB" sz="900" kern="1200">
                          <a:solidFill>
                            <a:schemeClr val="tx1"/>
                          </a:solidFill>
                          <a:effectLst/>
                          <a:latin typeface="Comic Sans MS" panose="030F0702030302020204" pitchFamily="66" charset="0"/>
                          <a:ea typeface="+mn-ea"/>
                          <a:cs typeface="+mn-cs"/>
                        </a:rPr>
                        <a:t>To know how to model my ideas using templates and mock ups.</a:t>
                      </a:r>
                    </a:p>
                    <a:p>
                      <a:r>
                        <a:rPr lang="en-GB" sz="900" kern="1200">
                          <a:solidFill>
                            <a:schemeClr val="tx1"/>
                          </a:solidFill>
                          <a:effectLst/>
                          <a:latin typeface="Comic Sans MS" panose="030F0702030302020204" pitchFamily="66" charset="0"/>
                          <a:ea typeface="+mn-ea"/>
                          <a:cs typeface="+mn-cs"/>
                        </a:rPr>
                        <a:t> </a:t>
                      </a:r>
                    </a:p>
                    <a:p>
                      <a:r>
                        <a:rPr lang="en-GB" sz="900" kern="1200">
                          <a:solidFill>
                            <a:schemeClr val="tx1"/>
                          </a:solidFill>
                          <a:effectLst/>
                          <a:latin typeface="Comic Sans MS" panose="030F0702030302020204" pitchFamily="66" charset="0"/>
                          <a:ea typeface="+mn-ea"/>
                          <a:cs typeface="+mn-cs"/>
                        </a:rPr>
                        <a:t>To know how my product can be used in the real world.</a:t>
                      </a:r>
                    </a:p>
                    <a:p>
                      <a:pPr marL="0" lvl="0" indent="0" algn="l">
                        <a:lnSpc>
                          <a:spcPct val="107000"/>
                        </a:lnSpc>
                        <a:spcAft>
                          <a:spcPts val="800"/>
                        </a:spcAft>
                        <a:buFont typeface="Symbol" panose="05050102010706020507" pitchFamily="18" charset="2"/>
                        <a:buNone/>
                      </a:pPr>
                      <a:endParaRPr lang="en-GB" sz="9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600546835"/>
                  </a:ext>
                </a:extLst>
              </a:tr>
              <a:tr h="2246765">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 Textiles</a:t>
                      </a:r>
                    </a:p>
                    <a:p>
                      <a:pPr algn="l">
                        <a:lnSpc>
                          <a:spcPct val="107000"/>
                        </a:lnSpc>
                        <a:spcAft>
                          <a:spcPts val="800"/>
                        </a:spcAft>
                      </a:pPr>
                      <a:r>
                        <a:rPr lang="en-GB" sz="900" b="1" u="none">
                          <a:effectLst/>
                          <a:latin typeface="Comic Sans MS" panose="030F0702030302020204" pitchFamily="66" charset="0"/>
                          <a:ea typeface="Calibri" panose="020F0502020204030204" pitchFamily="34" charset="0"/>
                          <a:cs typeface="Times New Roman" panose="02020603050405020304" pitchFamily="18" charset="0"/>
                        </a:rPr>
                        <a:t>To know how to make a simple textile product</a:t>
                      </a:r>
                    </a:p>
                    <a:p>
                      <a:r>
                        <a:rPr lang="en-GB" sz="900" kern="1200">
                          <a:solidFill>
                            <a:schemeClr val="tx1"/>
                          </a:solidFill>
                          <a:effectLst/>
                          <a:latin typeface="Comic Sans MS" panose="030F0702030302020204" pitchFamily="66" charset="0"/>
                          <a:ea typeface="+mn-ea"/>
                          <a:cs typeface="+mn-cs"/>
                        </a:rPr>
                        <a:t>To know how simple textile products are made.</a:t>
                      </a:r>
                    </a:p>
                    <a:p>
                      <a:r>
                        <a:rPr lang="en-GB" sz="900" kern="1200">
                          <a:solidFill>
                            <a:schemeClr val="tx1"/>
                          </a:solidFill>
                          <a:effectLst/>
                          <a:latin typeface="Comic Sans MS" panose="030F0702030302020204" pitchFamily="66" charset="0"/>
                          <a:ea typeface="+mn-ea"/>
                          <a:cs typeface="+mn-cs"/>
                        </a:rPr>
                        <a:t> </a:t>
                      </a:r>
                    </a:p>
                    <a:p>
                      <a:r>
                        <a:rPr lang="en-GB" sz="900" kern="1200">
                          <a:solidFill>
                            <a:schemeClr val="tx1"/>
                          </a:solidFill>
                          <a:effectLst/>
                          <a:latin typeface="Comic Sans MS" panose="030F0702030302020204" pitchFamily="66" charset="0"/>
                          <a:ea typeface="+mn-ea"/>
                          <a:cs typeface="+mn-cs"/>
                        </a:rPr>
                        <a:t>To know that when making a 3D textile product this can be assembled using two identical shapes.</a:t>
                      </a:r>
                    </a:p>
                    <a:p>
                      <a:r>
                        <a:rPr lang="en-GB" sz="900" kern="1200">
                          <a:solidFill>
                            <a:schemeClr val="tx1"/>
                          </a:solidFill>
                          <a:effectLst/>
                          <a:latin typeface="Comic Sans MS" panose="030F0702030302020204" pitchFamily="66" charset="0"/>
                          <a:ea typeface="+mn-ea"/>
                          <a:cs typeface="+mn-cs"/>
                        </a:rPr>
                        <a:t> </a:t>
                      </a:r>
                    </a:p>
                    <a:p>
                      <a:r>
                        <a:rPr lang="en-GB" sz="900" kern="1200">
                          <a:solidFill>
                            <a:schemeClr val="tx1"/>
                          </a:solidFill>
                          <a:effectLst/>
                          <a:latin typeface="Comic Sans MS" panose="030F0702030302020204" pitchFamily="66" charset="0"/>
                          <a:ea typeface="+mn-ea"/>
                          <a:cs typeface="+mn-cs"/>
                        </a:rPr>
                        <a:t>To know you can join fabrics using different techniques e.g. stitching, glue, stappling.</a:t>
                      </a:r>
                    </a:p>
                    <a:p>
                      <a:pPr algn="l">
                        <a:lnSpc>
                          <a:spcPct val="107000"/>
                        </a:lnSpc>
                        <a:spcAft>
                          <a:spcPts val="800"/>
                        </a:spcAft>
                      </a:pPr>
                      <a:endParaRPr lang="en-GB" sz="900" b="1" u="none">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Mechanisms</a:t>
                      </a:r>
                    </a:p>
                    <a:p>
                      <a:pPr algn="l">
                        <a:lnSpc>
                          <a:spcPct val="107000"/>
                        </a:lnSpc>
                        <a:spcAft>
                          <a:spcPts val="800"/>
                        </a:spcAft>
                      </a:pPr>
                      <a:r>
                        <a:rPr lang="en-GB" sz="900" b="1" u="none">
                          <a:effectLst/>
                          <a:latin typeface="Comic Sans MS" panose="030F0702030302020204" pitchFamily="66" charset="0"/>
                          <a:ea typeface="Calibri" panose="020F0502020204030204" pitchFamily="34" charset="0"/>
                          <a:cs typeface="Times New Roman" panose="02020603050405020304" pitchFamily="18" charset="0"/>
                        </a:rPr>
                        <a:t>To know how to make a moving picture</a:t>
                      </a:r>
                    </a:p>
                    <a:p>
                      <a:pPr fontAlgn="base"/>
                      <a:r>
                        <a:rPr lang="en-GB" sz="900" kern="1200">
                          <a:solidFill>
                            <a:schemeClr val="tx1"/>
                          </a:solidFill>
                          <a:effectLst/>
                          <a:latin typeface="Comic Sans MS" panose="030F0702030302020204" pitchFamily="66" charset="0"/>
                          <a:ea typeface="+mn-ea"/>
                          <a:cs typeface="+mn-cs"/>
                        </a:rPr>
                        <a:t>To know that mechanical systems create movement.</a:t>
                      </a:r>
                    </a:p>
                    <a:p>
                      <a:pPr fontAlgn="base"/>
                      <a:endParaRPr lang="en-GB" sz="900" kern="1200">
                        <a:solidFill>
                          <a:schemeClr val="tx1"/>
                        </a:solidFill>
                        <a:effectLst/>
                        <a:latin typeface="Comic Sans MS" panose="030F0702030302020204" pitchFamily="66" charset="0"/>
                        <a:ea typeface="+mn-ea"/>
                        <a:cs typeface="+mn-cs"/>
                      </a:endParaRPr>
                    </a:p>
                    <a:p>
                      <a:pPr fontAlgn="base"/>
                      <a:r>
                        <a:rPr lang="en-GB" sz="900" kern="1200">
                          <a:solidFill>
                            <a:schemeClr val="tx1"/>
                          </a:solidFill>
                          <a:effectLst/>
                          <a:latin typeface="Comic Sans MS" panose="030F0702030302020204" pitchFamily="66" charset="0"/>
                          <a:ea typeface="+mn-ea"/>
                          <a:cs typeface="+mn-cs"/>
                        </a:rPr>
                        <a:t>To know to use split pins and hole punch to make a simple lever.</a:t>
                      </a:r>
                    </a:p>
                    <a:p>
                      <a:pPr fontAlgn="base"/>
                      <a:endParaRPr lang="en-GB" sz="900" kern="1200">
                        <a:solidFill>
                          <a:schemeClr val="tx1"/>
                        </a:solidFill>
                        <a:effectLst/>
                        <a:latin typeface="Comic Sans MS" panose="030F0702030302020204" pitchFamily="66" charset="0"/>
                        <a:ea typeface="+mn-ea"/>
                        <a:cs typeface="+mn-cs"/>
                      </a:endParaRPr>
                    </a:p>
                    <a:p>
                      <a:pPr fontAlgn="base"/>
                      <a:r>
                        <a:rPr lang="en-GB" sz="900" kern="1200">
                          <a:solidFill>
                            <a:schemeClr val="tx1"/>
                          </a:solidFill>
                          <a:effectLst/>
                          <a:latin typeface="Comic Sans MS" panose="030F0702030302020204" pitchFamily="66" charset="0"/>
                          <a:ea typeface="+mn-ea"/>
                          <a:cs typeface="+mn-cs"/>
                        </a:rPr>
                        <a:t>To know how to make a slider.</a:t>
                      </a:r>
                    </a:p>
                    <a:p>
                      <a:pPr algn="l">
                        <a:lnSpc>
                          <a:spcPct val="107000"/>
                        </a:lnSpc>
                        <a:spcAft>
                          <a:spcPts val="800"/>
                        </a:spcAft>
                      </a:pPr>
                      <a:endParaRPr lang="en-GB" sz="900" b="1" u="none">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Food and Nutrition</a:t>
                      </a:r>
                      <a:endParaRPr lang="en-GB" sz="900" b="1" u="sng" kern="1200">
                        <a:solidFill>
                          <a:schemeClr val="tx1"/>
                        </a:solidFill>
                        <a:effectLst/>
                        <a:latin typeface="Comic Sans MS" panose="030F0702030302020204" pitchFamily="66" charset="0"/>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900" b="1" kern="1200">
                          <a:solidFill>
                            <a:schemeClr val="tx1"/>
                          </a:solidFill>
                          <a:effectLst/>
                          <a:latin typeface="Comic Sans MS" panose="030F0702030302020204" pitchFamily="66" charset="0"/>
                          <a:ea typeface="+mn-ea"/>
                          <a:cs typeface="+mn-cs"/>
                        </a:rPr>
                        <a:t>To know how to prepare a healthy dish safely and hygienically. </a:t>
                      </a:r>
                    </a:p>
                    <a:p>
                      <a:r>
                        <a:rPr lang="en-GB" sz="900" kern="1200">
                          <a:solidFill>
                            <a:schemeClr val="tx1"/>
                          </a:solidFill>
                          <a:effectLst/>
                          <a:latin typeface="Comic Sans MS" panose="030F0702030302020204" pitchFamily="66" charset="0"/>
                          <a:ea typeface="+mn-ea"/>
                          <a:cs typeface="+mn-cs"/>
                        </a:rPr>
                        <a:t>To know that a balanced diet includes eating foods from the five main food groups (carbohydrates, fruits and vegetables, protein, diary and food high in fat and sugar)</a:t>
                      </a:r>
                    </a:p>
                    <a:p>
                      <a:r>
                        <a:rPr lang="en-GB" sz="900" kern="1200">
                          <a:solidFill>
                            <a:schemeClr val="tx1"/>
                          </a:solidFill>
                          <a:effectLst/>
                          <a:latin typeface="Comic Sans MS" panose="030F0702030302020204" pitchFamily="66" charset="0"/>
                          <a:ea typeface="+mn-ea"/>
                          <a:cs typeface="+mn-cs"/>
                        </a:rPr>
                        <a:t> </a:t>
                      </a:r>
                    </a:p>
                    <a:p>
                      <a:r>
                        <a:rPr lang="en-GB" sz="900" kern="1200">
                          <a:solidFill>
                            <a:schemeClr val="tx1"/>
                          </a:solidFill>
                          <a:effectLst/>
                          <a:latin typeface="Comic Sans MS" panose="030F0702030302020204" pitchFamily="66" charset="0"/>
                          <a:ea typeface="+mn-ea"/>
                          <a:cs typeface="+mn-cs"/>
                        </a:rPr>
                        <a:t>To know how to find the nutritional information on food packaging.</a:t>
                      </a:r>
                    </a:p>
                    <a:p>
                      <a:r>
                        <a:rPr lang="en-GB" sz="900" kern="1200">
                          <a:solidFill>
                            <a:schemeClr val="tx1"/>
                          </a:solidFill>
                          <a:effectLst/>
                          <a:latin typeface="Comic Sans MS" panose="030F0702030302020204" pitchFamily="66" charset="0"/>
                          <a:ea typeface="+mn-ea"/>
                          <a:cs typeface="+mn-cs"/>
                        </a:rPr>
                        <a:t> </a:t>
                      </a:r>
                    </a:p>
                    <a:p>
                      <a:r>
                        <a:rPr lang="en-GB" sz="900" kern="1200">
                          <a:solidFill>
                            <a:schemeClr val="tx1"/>
                          </a:solidFill>
                          <a:effectLst/>
                          <a:latin typeface="Comic Sans MS" panose="030F0702030302020204" pitchFamily="66" charset="0"/>
                          <a:ea typeface="+mn-ea"/>
                          <a:cs typeface="+mn-cs"/>
                        </a:rPr>
                        <a:t>To know how to slice food safely using the bridge or claw grip. </a:t>
                      </a:r>
                    </a:p>
                    <a:p>
                      <a:r>
                        <a:rPr lang="en-GB" sz="900" kern="1200">
                          <a:solidFill>
                            <a:schemeClr val="tx1"/>
                          </a:solidFill>
                          <a:effectLst/>
                          <a:latin typeface="Comic Sans MS" panose="030F0702030302020204" pitchFamily="66" charset="0"/>
                          <a:ea typeface="+mn-ea"/>
                          <a:cs typeface="+mn-cs"/>
                        </a:rPr>
                        <a:t> </a:t>
                      </a:r>
                    </a:p>
                    <a:p>
                      <a:r>
                        <a:rPr lang="en-GB" sz="900" kern="1200">
                          <a:solidFill>
                            <a:schemeClr val="tx1"/>
                          </a:solidFill>
                          <a:effectLst/>
                          <a:latin typeface="Comic Sans MS" panose="030F0702030302020204" pitchFamily="66" charset="0"/>
                          <a:ea typeface="+mn-ea"/>
                          <a:cs typeface="+mn-cs"/>
                        </a:rPr>
                        <a:t>To know the importance of preparing and cooking food safely and hygienically, e.g., handwashing, cleaning up regularly and keep work surfaces clean.</a:t>
                      </a:r>
                    </a:p>
                    <a:p>
                      <a:r>
                        <a:rPr lang="en-GB" sz="900" kern="1200">
                          <a:solidFill>
                            <a:schemeClr val="tx1"/>
                          </a:solidFill>
                          <a:effectLst/>
                          <a:latin typeface="Comic Sans MS" panose="030F0702030302020204" pitchFamily="66" charset="0"/>
                          <a:ea typeface="+mn-ea"/>
                          <a:cs typeface="+mn-cs"/>
                        </a:rPr>
                        <a:t> </a:t>
                      </a:r>
                    </a:p>
                    <a:p>
                      <a:pPr algn="l">
                        <a:lnSpc>
                          <a:spcPct val="107000"/>
                        </a:lnSpc>
                        <a:spcAft>
                          <a:spcPts val="800"/>
                        </a:spcAft>
                      </a:pPr>
                      <a:endParaRPr lang="en-GB" sz="900" b="1" u="sng">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900" kern="1200">
                          <a:solidFill>
                            <a:schemeClr val="tx1"/>
                          </a:solidFill>
                          <a:effectLst/>
                          <a:latin typeface="+mn-lt"/>
                          <a:ea typeface="+mn-ea"/>
                          <a:cs typeface="+mn-cs"/>
                        </a:rPr>
                        <a:t>To know how to make a simple dish using fruits and/or vegetables. </a:t>
                      </a:r>
                    </a:p>
                    <a:p>
                      <a:pPr algn="l">
                        <a:lnSpc>
                          <a:spcPct val="107000"/>
                        </a:lnSpc>
                        <a:spcAft>
                          <a:spcPts val="800"/>
                        </a:spcAft>
                      </a:pPr>
                      <a:endParaRPr lang="en-GB" sz="900" kern="1200">
                        <a:solidFill>
                          <a:schemeClr val="tx1"/>
                        </a:solidFill>
                        <a:effectLst/>
                        <a:latin typeface="+mn-lt"/>
                        <a:ea typeface="+mn-ea"/>
                        <a:cs typeface="+mn-cs"/>
                      </a:endParaRPr>
                    </a:p>
                    <a:p>
                      <a:r>
                        <a:rPr lang="en-GB" sz="900" kern="1200">
                          <a:solidFill>
                            <a:schemeClr val="tx1"/>
                          </a:solidFill>
                          <a:effectLst/>
                          <a:latin typeface="+mn-lt"/>
                          <a:ea typeface="+mn-ea"/>
                          <a:cs typeface="+mn-cs"/>
                        </a:rPr>
                        <a:t>To know the difference between fruits and vegetables.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fruits and vegetables grow in different ways.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we need a variety of foods in our diet. </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the names of simple utensils </a:t>
                      </a:r>
                      <a:r>
                        <a:rPr lang="en-GB" sz="900" kern="1200" err="1">
                          <a:solidFill>
                            <a:schemeClr val="tx1"/>
                          </a:solidFill>
                          <a:effectLst/>
                          <a:latin typeface="+mn-lt"/>
                          <a:ea typeface="+mn-ea"/>
                          <a:cs typeface="+mn-cs"/>
                        </a:rPr>
                        <a:t>e.g</a:t>
                      </a:r>
                      <a:r>
                        <a:rPr lang="en-GB" sz="900" kern="1200">
                          <a:solidFill>
                            <a:schemeClr val="tx1"/>
                          </a:solidFill>
                          <a:effectLst/>
                          <a:latin typeface="+mn-lt"/>
                          <a:ea typeface="+mn-ea"/>
                          <a:cs typeface="+mn-cs"/>
                        </a:rPr>
                        <a:t> knife, chopping board, bowl, spoon, peeler.</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how to chop, peel and squeeze.</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I know how to prepare for cooking e.g., wash hands, put on apron and tie hair back.</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233477">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900" kern="1200">
                          <a:solidFill>
                            <a:schemeClr val="tx1"/>
                          </a:solidFill>
                          <a:effectLst/>
                          <a:latin typeface="Comic Sans MS" panose="030F0702030302020204" pitchFamily="66" charset="0"/>
                          <a:ea typeface="+mn-ea"/>
                          <a:cs typeface="+mn-cs"/>
                        </a:rPr>
                        <a:t>To know how to evaluate the effectiveness of my product. </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buFont typeface="Symbol" panose="05050102010706020507" pitchFamily="18" charset="2"/>
                        <a:buChar char=""/>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lnSpc>
                          <a:spcPct val="107000"/>
                        </a:lnSpc>
                        <a:spcAft>
                          <a:spcPts val="800"/>
                        </a:spcAft>
                        <a:buFont typeface="Symbol" panose="05050102010706020507" pitchFamily="18" charset="2"/>
                        <a:buChar char=""/>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8272482"/>
                  </a:ext>
                </a:extLst>
              </a:tr>
            </a:tbl>
          </a:graphicData>
        </a:graphic>
      </p:graphicFrame>
    </p:spTree>
    <p:extLst>
      <p:ext uri="{BB962C8B-B14F-4D97-AF65-F5344CB8AC3E}">
        <p14:creationId xmlns:p14="http://schemas.microsoft.com/office/powerpoint/2010/main" val="821001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a:rPr>
              <a:t> End points – Year 3/4 </a:t>
            </a:r>
            <a:endParaRPr lang="en-GB" sz="320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861134355"/>
              </p:ext>
            </p:extLst>
          </p:nvPr>
        </p:nvGraphicFramePr>
        <p:xfrm>
          <a:off x="371111" y="1898120"/>
          <a:ext cx="11449775" cy="5127702"/>
        </p:xfrm>
        <a:graphic>
          <a:graphicData uri="http://schemas.openxmlformats.org/drawingml/2006/table">
            <a:tbl>
              <a:tblPr firstRow="1" firstCol="1" bandRow="1"/>
              <a:tblGrid>
                <a:gridCol w="871179">
                  <a:extLst>
                    <a:ext uri="{9D8B030D-6E8A-4147-A177-3AD203B41FA5}">
                      <a16:colId xmlns:a16="http://schemas.microsoft.com/office/drawing/2014/main" val="1427911813"/>
                    </a:ext>
                  </a:extLst>
                </a:gridCol>
                <a:gridCol w="3398981">
                  <a:extLst>
                    <a:ext uri="{9D8B030D-6E8A-4147-A177-3AD203B41FA5}">
                      <a16:colId xmlns:a16="http://schemas.microsoft.com/office/drawing/2014/main" val="76359967"/>
                    </a:ext>
                  </a:extLst>
                </a:gridCol>
                <a:gridCol w="551749">
                  <a:extLst>
                    <a:ext uri="{9D8B030D-6E8A-4147-A177-3AD203B41FA5}">
                      <a16:colId xmlns:a16="http://schemas.microsoft.com/office/drawing/2014/main" val="1662910280"/>
                    </a:ext>
                  </a:extLst>
                </a:gridCol>
                <a:gridCol w="2801051">
                  <a:extLst>
                    <a:ext uri="{9D8B030D-6E8A-4147-A177-3AD203B41FA5}">
                      <a16:colId xmlns:a16="http://schemas.microsoft.com/office/drawing/2014/main" val="1216368660"/>
                    </a:ext>
                  </a:extLst>
                </a:gridCol>
                <a:gridCol w="512882">
                  <a:extLst>
                    <a:ext uri="{9D8B030D-6E8A-4147-A177-3AD203B41FA5}">
                      <a16:colId xmlns:a16="http://schemas.microsoft.com/office/drawing/2014/main" val="3675935123"/>
                    </a:ext>
                  </a:extLst>
                </a:gridCol>
                <a:gridCol w="3313933">
                  <a:extLst>
                    <a:ext uri="{9D8B030D-6E8A-4147-A177-3AD203B41FA5}">
                      <a16:colId xmlns:a16="http://schemas.microsoft.com/office/drawing/2014/main" val="1042764116"/>
                    </a:ext>
                  </a:extLst>
                </a:gridCol>
              </a:tblGrid>
              <a:tr h="343893">
                <a:tc>
                  <a:txBody>
                    <a:bodyPr/>
                    <a:lstStyle/>
                    <a:p>
                      <a:pPr>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Autumn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Spring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Summer term</a:t>
                      </a:r>
                    </a:p>
                    <a:p>
                      <a:pPr algn="ct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205756009"/>
                  </a:ext>
                </a:extLst>
              </a:tr>
              <a:tr h="566496">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Design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l" defTabSz="914400" rtl="0" eaLnBrk="1" fontAlgn="auto" latinLnBrk="0" hangingPunct="1">
                        <a:lnSpc>
                          <a:spcPct val="107000"/>
                        </a:lnSpc>
                        <a:spcBef>
                          <a:spcPts val="0"/>
                        </a:spcBef>
                        <a:spcAft>
                          <a:spcPts val="800"/>
                        </a:spcAft>
                        <a:buClrTx/>
                        <a:buSzTx/>
                        <a:buFont typeface="Symbol" panose="05050102010706020507" pitchFamily="18" charset="2"/>
                        <a:buNone/>
                        <a:tabLst/>
                        <a:defRPr/>
                      </a:pPr>
                      <a:r>
                        <a:rPr lang="en-GB" sz="900" kern="1200">
                          <a:solidFill>
                            <a:schemeClr val="tx1"/>
                          </a:solidFill>
                          <a:effectLst/>
                          <a:latin typeface="Comic Sans MS" panose="030F0702030302020204" pitchFamily="66" charset="0"/>
                          <a:ea typeface="+mn-ea"/>
                          <a:cs typeface="+mn-cs"/>
                        </a:rPr>
                        <a:t>To know how to gather information about needs and wants and use this to develop design criteria with a particular individual user or group in mind.</a:t>
                      </a:r>
                    </a:p>
                    <a:p>
                      <a:pPr marL="0" lvl="0" indent="0" algn="l">
                        <a:lnSpc>
                          <a:spcPct val="107000"/>
                        </a:lnSpc>
                        <a:spcAft>
                          <a:spcPts val="800"/>
                        </a:spcAft>
                        <a:buFont typeface="Symbol" panose="05050102010706020507" pitchFamily="18" charset="2"/>
                        <a:buNone/>
                      </a:pPr>
                      <a:endParaRPr lang="en-GB" sz="9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600546835"/>
                  </a:ext>
                </a:extLst>
              </a:tr>
              <a:tr h="2467598">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 </a:t>
                      </a:r>
                      <a:r>
                        <a:rPr lang="en-GB" sz="900" b="1" u="sng">
                          <a:effectLst/>
                          <a:latin typeface="Comic Sans MS" panose="030F0702030302020204" pitchFamily="66" charset="0"/>
                          <a:ea typeface="Calibri" panose="020F0502020204030204" pitchFamily="34" charset="0"/>
                          <a:cs typeface="Times New Roman" panose="02020603050405020304" pitchFamily="18" charset="0"/>
                        </a:rPr>
                        <a:t>Mechanisms</a:t>
                      </a:r>
                    </a:p>
                    <a:p>
                      <a:pPr algn="l">
                        <a:lnSpc>
                          <a:spcPct val="107000"/>
                        </a:lnSpc>
                        <a:spcAft>
                          <a:spcPts val="800"/>
                        </a:spcAft>
                      </a:pPr>
                      <a:r>
                        <a:rPr lang="en-GB" sz="900" b="1" u="none">
                          <a:effectLst/>
                          <a:latin typeface="Comic Sans MS" panose="030F0702030302020204" pitchFamily="66" charset="0"/>
                          <a:ea typeface="Calibri" panose="020F0502020204030204" pitchFamily="34" charset="0"/>
                          <a:cs typeface="Times New Roman" panose="02020603050405020304" pitchFamily="18" charset="0"/>
                        </a:rPr>
                        <a:t>To know how to create a pneumatic system</a:t>
                      </a:r>
                    </a:p>
                    <a:p>
                      <a:pPr algn="l">
                        <a:lnSpc>
                          <a:spcPct val="107000"/>
                        </a:lnSpc>
                        <a:spcAft>
                          <a:spcPts val="800"/>
                        </a:spcAft>
                      </a:pPr>
                      <a:r>
                        <a:rPr lang="en-GB" sz="900" b="0" u="none">
                          <a:effectLst/>
                          <a:latin typeface="Comic Sans MS" panose="030F0702030302020204" pitchFamily="66" charset="0"/>
                          <a:ea typeface="Calibri" panose="020F0502020204030204" pitchFamily="34" charset="0"/>
                          <a:cs typeface="Times New Roman" panose="02020603050405020304" pitchFamily="18" charset="0"/>
                        </a:rPr>
                        <a:t>To know that pneumatics use compressed air to create motion</a:t>
                      </a:r>
                    </a:p>
                    <a:p>
                      <a:pPr algn="l">
                        <a:lnSpc>
                          <a:spcPct val="107000"/>
                        </a:lnSpc>
                        <a:spcAft>
                          <a:spcPts val="800"/>
                        </a:spcAft>
                      </a:pPr>
                      <a:r>
                        <a:rPr lang="en-GB" sz="900" b="0" u="none">
                          <a:effectLst/>
                          <a:latin typeface="Comic Sans MS" panose="030F0702030302020204" pitchFamily="66" charset="0"/>
                          <a:ea typeface="Calibri" panose="020F0502020204030204" pitchFamily="34" charset="0"/>
                          <a:cs typeface="Times New Roman" panose="02020603050405020304" pitchFamily="18" charset="0"/>
                        </a:rPr>
                        <a:t>To know how to use a pneumatic system accurately </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Food and Nutrition</a:t>
                      </a:r>
                      <a:endParaRPr lang="en-GB" sz="900" b="1" u="sng" kern="1200">
                        <a:solidFill>
                          <a:schemeClr val="tx1"/>
                        </a:solidFill>
                        <a:effectLst/>
                        <a:latin typeface="Comic Sans MS" panose="030F0702030302020204" pitchFamily="66" charset="0"/>
                        <a:ea typeface="+mn-ea"/>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900" b="1" kern="1200">
                          <a:solidFill>
                            <a:schemeClr val="tx1"/>
                          </a:solidFill>
                          <a:effectLst/>
                          <a:latin typeface="Comic Sans MS" panose="030F0702030302020204" pitchFamily="66" charset="0"/>
                          <a:ea typeface="+mn-ea"/>
                          <a:cs typeface="+mn-cs"/>
                        </a:rPr>
                        <a:t>To know how to adapt a recipe. </a:t>
                      </a:r>
                    </a:p>
                    <a:p>
                      <a:pPr lvl="0">
                        <a:buNone/>
                      </a:pPr>
                      <a:r>
                        <a:rPr lang="en-GB" sz="900" b="0" i="0" u="none" strike="noStrike" kern="1200" noProof="0">
                          <a:solidFill>
                            <a:schemeClr val="tx1"/>
                          </a:solidFill>
                          <a:effectLst/>
                          <a:latin typeface="Comic Sans MS"/>
                        </a:rPr>
                        <a:t>To know that foods provide health benefits (vitamins, minerals. Fibres)</a:t>
                      </a:r>
                      <a:endParaRPr lang="en-US" sz="900" b="0" i="0" u="none" strike="noStrike" kern="1200" noProof="0">
                        <a:solidFill>
                          <a:srgbClr val="000000"/>
                        </a:solidFill>
                        <a:effectLst/>
                        <a:latin typeface="Comic Sans MS"/>
                      </a:endParaRPr>
                    </a:p>
                    <a:p>
                      <a:pPr lvl="0">
                        <a:buNone/>
                      </a:pPr>
                      <a:endParaRPr lang="en-US" sz="900" b="0" i="0" u="none" strike="noStrike" kern="1200" noProof="0">
                        <a:solidFill>
                          <a:srgbClr val="000000"/>
                        </a:solidFill>
                        <a:effectLst/>
                        <a:latin typeface="Comic Sans MS"/>
                      </a:endParaRPr>
                    </a:p>
                    <a:p>
                      <a:pPr lvl="0">
                        <a:buNone/>
                      </a:pPr>
                      <a:r>
                        <a:rPr lang="en-GB" sz="900" b="0" i="0" u="none" strike="noStrike" kern="1200" noProof="0">
                          <a:solidFill>
                            <a:schemeClr val="tx1"/>
                          </a:solidFill>
                          <a:effectLst/>
                          <a:latin typeface="Comic Sans MS"/>
                        </a:rPr>
                        <a:t>To know that food can be grown, reared, or caught.</a:t>
                      </a:r>
                      <a:endParaRPr lang="en-GB"/>
                    </a:p>
                    <a:p>
                      <a:pPr lvl="0">
                        <a:buNone/>
                      </a:pPr>
                      <a:endParaRPr lang="en-GB" sz="900" b="0" i="0" u="none" strike="noStrike" kern="1200" noProof="0">
                        <a:solidFill>
                          <a:schemeClr val="tx1"/>
                        </a:solidFill>
                        <a:effectLst/>
                        <a:latin typeface="Comic Sans MS"/>
                      </a:endParaRPr>
                    </a:p>
                    <a:p>
                      <a:r>
                        <a:rPr lang="en-GB" sz="900" kern="1200">
                          <a:solidFill>
                            <a:schemeClr val="tx1"/>
                          </a:solidFill>
                          <a:effectLst/>
                          <a:latin typeface="Comic Sans MS" panose="030F0702030302020204" pitchFamily="66" charset="0"/>
                          <a:ea typeface="+mn-ea"/>
                          <a:cs typeface="+mn-cs"/>
                        </a:rPr>
                        <a:t>To Know that food can be fresh or processed.</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panose="030F0702030302020204" pitchFamily="66" charset="0"/>
                          <a:ea typeface="+mn-ea"/>
                          <a:cs typeface="+mn-cs"/>
                        </a:rPr>
                        <a:t>To know the five main food groups and that a balanced diet means eating food from each of these. </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panose="030F0702030302020204" pitchFamily="66" charset="0"/>
                          <a:ea typeface="+mn-ea"/>
                          <a:cs typeface="+mn-cs"/>
                        </a:rPr>
                        <a:t>To know how to safely use hot appliances </a:t>
                      </a:r>
                      <a:r>
                        <a:rPr lang="en-GB" sz="900" kern="1200" err="1">
                          <a:solidFill>
                            <a:schemeClr val="tx1"/>
                          </a:solidFill>
                          <a:effectLst/>
                          <a:latin typeface="Comic Sans MS" panose="030F0702030302020204" pitchFamily="66" charset="0"/>
                          <a:ea typeface="+mn-ea"/>
                          <a:cs typeface="+mn-cs"/>
                        </a:rPr>
                        <a:t>e.g</a:t>
                      </a:r>
                      <a:r>
                        <a:rPr lang="en-GB" sz="900" kern="1200">
                          <a:solidFill>
                            <a:schemeClr val="tx1"/>
                          </a:solidFill>
                          <a:effectLst/>
                          <a:latin typeface="Comic Sans MS" panose="030F0702030302020204" pitchFamily="66" charset="0"/>
                          <a:ea typeface="+mn-ea"/>
                          <a:cs typeface="+mn-cs"/>
                        </a:rPr>
                        <a:t> wearing oven gloves. </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panose="030F0702030302020204" pitchFamily="66" charset="0"/>
                          <a:ea typeface="+mn-ea"/>
                          <a:cs typeface="+mn-cs"/>
                        </a:rPr>
                        <a:t>To know how to prepare ingredients appropriately.</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panose="030F0702030302020204" pitchFamily="66" charset="0"/>
                          <a:ea typeface="+mn-ea"/>
                          <a:cs typeface="+mn-cs"/>
                        </a:rPr>
                        <a:t>To know how to adapt a recipe to suit my personal taste.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900" b="1" u="sng" kern="1200">
                        <a:solidFill>
                          <a:schemeClr val="tx1"/>
                        </a:solidFill>
                        <a:effectLst/>
                        <a:latin typeface="Comic Sans MS" panose="030F0702030302020204" pitchFamily="66" charset="0"/>
                        <a:ea typeface="+mn-ea"/>
                        <a:cs typeface="+mn-cs"/>
                      </a:endParaRPr>
                    </a:p>
                    <a:p>
                      <a:pPr algn="l">
                        <a:lnSpc>
                          <a:spcPct val="107000"/>
                        </a:lnSpc>
                        <a:spcAft>
                          <a:spcPts val="800"/>
                        </a:spcAft>
                      </a:pPr>
                      <a:endParaRPr lang="en-GB" sz="900">
                        <a:effectLst/>
                        <a:latin typeface="Comic Sans MS" panose="030F0702030302020204" pitchFamily="66" charset="0"/>
                        <a:ea typeface="+mn-ea"/>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panose="030F0702030302020204" pitchFamily="66" charset="0"/>
                          <a:ea typeface="Calibri" panose="020F0502020204030204" pitchFamily="34" charset="0"/>
                          <a:cs typeface="Times New Roman" panose="02020603050405020304" pitchFamily="18" charset="0"/>
                        </a:rPr>
                        <a:t>Electrical Systems</a:t>
                      </a:r>
                    </a:p>
                    <a:p>
                      <a:pPr algn="l">
                        <a:lnSpc>
                          <a:spcPct val="107000"/>
                        </a:lnSpc>
                        <a:spcAft>
                          <a:spcPts val="800"/>
                        </a:spcAft>
                      </a:pPr>
                      <a:r>
                        <a:rPr lang="en-GB" sz="900" b="1" u="none">
                          <a:effectLst/>
                          <a:latin typeface="Comic Sans MS" panose="030F0702030302020204" pitchFamily="66" charset="0"/>
                          <a:ea typeface="Calibri" panose="020F0502020204030204" pitchFamily="34" charset="0"/>
                          <a:cs typeface="Times New Roman" panose="02020603050405020304" pitchFamily="18" charset="0"/>
                        </a:rPr>
                        <a:t>To know how to make a product using and electrical system</a:t>
                      </a:r>
                    </a:p>
                    <a:p>
                      <a:pPr fontAlgn="base"/>
                      <a:r>
                        <a:rPr lang="en-GB" sz="900" kern="1200">
                          <a:solidFill>
                            <a:schemeClr val="tx1"/>
                          </a:solidFill>
                          <a:effectLst/>
                          <a:latin typeface="Comic Sans MS" panose="030F0702030302020204" pitchFamily="66" charset="0"/>
                          <a:ea typeface="+mn-ea"/>
                          <a:cs typeface="+mn-cs"/>
                        </a:rPr>
                        <a:t>To know how to incorporate an electrical circuit into a product (including switches, bulbs and buzzers).</a:t>
                      </a:r>
                    </a:p>
                    <a:p>
                      <a:pPr fontAlgn="base"/>
                      <a:r>
                        <a:rPr lang="en-GB" sz="900" kern="1200">
                          <a:solidFill>
                            <a:schemeClr val="tx1"/>
                          </a:solidFill>
                          <a:effectLst/>
                          <a:latin typeface="Comic Sans MS" panose="030F0702030302020204" pitchFamily="66" charset="0"/>
                          <a:ea typeface="+mn-ea"/>
                          <a:cs typeface="+mn-cs"/>
                        </a:rPr>
                        <a:t> </a:t>
                      </a:r>
                    </a:p>
                    <a:p>
                      <a:pPr fontAlgn="base"/>
                      <a:r>
                        <a:rPr lang="en-GB" sz="900" kern="1200">
                          <a:solidFill>
                            <a:schemeClr val="tx1"/>
                          </a:solidFill>
                          <a:effectLst/>
                          <a:latin typeface="Comic Sans MS" panose="030F0702030302020204" pitchFamily="66" charset="0"/>
                          <a:ea typeface="+mn-ea"/>
                          <a:cs typeface="+mn-cs"/>
                        </a:rPr>
                        <a:t>To know how a range of different switches work - e.g. push switch, toggle switch.</a:t>
                      </a:r>
                    </a:p>
                    <a:p>
                      <a:pPr fontAlgn="base"/>
                      <a:r>
                        <a:rPr lang="en-GB" sz="900" kern="1200">
                          <a:solidFill>
                            <a:schemeClr val="tx1"/>
                          </a:solidFill>
                          <a:effectLst/>
                          <a:latin typeface="Comic Sans MS" panose="030F0702030302020204" pitchFamily="66" charset="0"/>
                          <a:ea typeface="+mn-ea"/>
                          <a:cs typeface="+mn-cs"/>
                        </a:rPr>
                        <a:t> </a:t>
                      </a:r>
                    </a:p>
                    <a:p>
                      <a:pPr algn="l">
                        <a:lnSpc>
                          <a:spcPct val="107000"/>
                        </a:lnSpc>
                        <a:spcAft>
                          <a:spcPts val="800"/>
                        </a:spcAft>
                      </a:pPr>
                      <a:endParaRPr lang="en-GB" sz="900" b="1" u="sng">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900" kern="1200">
                          <a:solidFill>
                            <a:schemeClr val="tx1"/>
                          </a:solidFill>
                          <a:effectLst/>
                          <a:latin typeface="+mn-lt"/>
                          <a:ea typeface="+mn-ea"/>
                          <a:cs typeface="+mn-cs"/>
                        </a:rPr>
                        <a:t>To know how to make a simple dish using fruits and/or vegetables. </a:t>
                      </a:r>
                    </a:p>
                    <a:p>
                      <a:pPr algn="l">
                        <a:lnSpc>
                          <a:spcPct val="107000"/>
                        </a:lnSpc>
                        <a:spcAft>
                          <a:spcPts val="800"/>
                        </a:spcAft>
                      </a:pPr>
                      <a:endParaRPr lang="en-GB" sz="900" kern="1200">
                        <a:solidFill>
                          <a:schemeClr val="tx1"/>
                        </a:solidFill>
                        <a:effectLst/>
                        <a:latin typeface="+mn-lt"/>
                        <a:ea typeface="+mn-ea"/>
                        <a:cs typeface="+mn-cs"/>
                      </a:endParaRPr>
                    </a:p>
                    <a:p>
                      <a:r>
                        <a:rPr lang="en-GB" sz="900" kern="1200">
                          <a:solidFill>
                            <a:schemeClr val="tx1"/>
                          </a:solidFill>
                          <a:effectLst/>
                          <a:latin typeface="+mn-lt"/>
                          <a:ea typeface="+mn-ea"/>
                          <a:cs typeface="+mn-cs"/>
                        </a:rPr>
                        <a:t>To know the difference between fruits and vegetables.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fruits and vegetables grow in different ways.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we need a variety of foods in our diet. </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the names of simple utensils </a:t>
                      </a:r>
                      <a:r>
                        <a:rPr lang="en-GB" sz="900" kern="1200" err="1">
                          <a:solidFill>
                            <a:schemeClr val="tx1"/>
                          </a:solidFill>
                          <a:effectLst/>
                          <a:latin typeface="+mn-lt"/>
                          <a:ea typeface="+mn-ea"/>
                          <a:cs typeface="+mn-cs"/>
                        </a:rPr>
                        <a:t>e.g</a:t>
                      </a:r>
                      <a:r>
                        <a:rPr lang="en-GB" sz="900" kern="1200">
                          <a:solidFill>
                            <a:schemeClr val="tx1"/>
                          </a:solidFill>
                          <a:effectLst/>
                          <a:latin typeface="+mn-lt"/>
                          <a:ea typeface="+mn-ea"/>
                          <a:cs typeface="+mn-cs"/>
                        </a:rPr>
                        <a:t> knife, chopping board, bowl, spoon, peeler.</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how to chop, peel and squeeze.</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I know how to prepare for cooking e.g., wash hands, put on apron and tie hair back.</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095629">
                <a:tc>
                  <a:txBody>
                    <a:bodyPr/>
                    <a:lstStyle/>
                    <a:p>
                      <a:pPr>
                        <a:lnSpc>
                          <a:spcPct val="107000"/>
                        </a:lnSpc>
                        <a:spcAft>
                          <a:spcPts val="800"/>
                        </a:spcAft>
                      </a:pPr>
                      <a:r>
                        <a:rPr lang="en-GB" sz="900" b="1">
                          <a:effectLst/>
                          <a:latin typeface="Comic Sans MS" panose="030F0702030302020204" pitchFamily="66" charset="0"/>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en-GB" sz="900" kern="1200">
                          <a:solidFill>
                            <a:schemeClr val="tx1"/>
                          </a:solidFill>
                          <a:effectLst/>
                          <a:latin typeface="Comic Sans MS" panose="030F0702030302020204" pitchFamily="66" charset="0"/>
                          <a:ea typeface="+mn-ea"/>
                          <a:cs typeface="+mn-cs"/>
                        </a:rPr>
                        <a:t>I know how to explain how particular parts of my product work.</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panose="030F0702030302020204" pitchFamily="66" charset="0"/>
                          <a:ea typeface="+mn-ea"/>
                          <a:cs typeface="+mn-cs"/>
                        </a:rPr>
                        <a:t>I know how to investigate and analyse how existing products have been made. </a:t>
                      </a:r>
                    </a:p>
                    <a:p>
                      <a:endParaRPr lang="en-GB" sz="900" kern="1200">
                        <a:solidFill>
                          <a:schemeClr val="tx1"/>
                        </a:solidFill>
                        <a:effectLst/>
                        <a:latin typeface="Comic Sans MS" panose="030F0702030302020204" pitchFamily="66" charset="0"/>
                        <a:ea typeface="+mn-ea"/>
                        <a:cs typeface="+mn-cs"/>
                      </a:endParaRPr>
                    </a:p>
                    <a:p>
                      <a:r>
                        <a:rPr lang="en-GB" sz="900" i="1" kern="1200">
                          <a:solidFill>
                            <a:schemeClr val="tx1"/>
                          </a:solidFill>
                          <a:effectLst/>
                          <a:latin typeface="Comic Sans MS" panose="030F0702030302020204" pitchFamily="66" charset="0"/>
                          <a:ea typeface="+mn-ea"/>
                          <a:cs typeface="+mn-cs"/>
                        </a:rPr>
                        <a:t>I know how to use the views of others to improve my product. </a:t>
                      </a:r>
                      <a:endParaRPr lang="en-GB" sz="900" kern="1200">
                        <a:solidFill>
                          <a:schemeClr val="tx1"/>
                        </a:solidFill>
                        <a:effectLst/>
                        <a:latin typeface="Comic Sans MS" panose="030F0702030302020204" pitchFamily="66" charset="0"/>
                        <a:ea typeface="+mn-ea"/>
                        <a:cs typeface="+mn-cs"/>
                      </a:endParaRP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buFont typeface="Symbol" panose="05050102010706020507" pitchFamily="18" charset="2"/>
                        <a:buChar char=""/>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lnSpc>
                          <a:spcPct val="107000"/>
                        </a:lnSpc>
                        <a:spcAft>
                          <a:spcPts val="800"/>
                        </a:spcAft>
                        <a:buFont typeface="Symbol" panose="05050102010706020507" pitchFamily="18" charset="2"/>
                        <a:buChar char=""/>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8272482"/>
                  </a:ext>
                </a:extLst>
              </a:tr>
            </a:tbl>
          </a:graphicData>
        </a:graphic>
      </p:graphicFrame>
    </p:spTree>
    <p:extLst>
      <p:ext uri="{BB962C8B-B14F-4D97-AF65-F5344CB8AC3E}">
        <p14:creationId xmlns:p14="http://schemas.microsoft.com/office/powerpoint/2010/main" val="3986197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lIns="91440" tIns="45720" rIns="91440" bIns="45720" rtlCol="0" anchor="t">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a:rPr>
              <a:t> End points – Year 4/5 </a:t>
            </a:r>
            <a:endParaRPr lang="en-GB" sz="3200">
              <a:solidFill>
                <a:schemeClr val="bg1"/>
              </a:solidFill>
              <a:latin typeface="Comic Sans MS" panose="030F0702030302020204" pitchFamily="66" charset="0"/>
            </a:endParaRP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733819069"/>
              </p:ext>
            </p:extLst>
          </p:nvPr>
        </p:nvGraphicFramePr>
        <p:xfrm>
          <a:off x="371111" y="1913359"/>
          <a:ext cx="11449775" cy="5341443"/>
        </p:xfrm>
        <a:graphic>
          <a:graphicData uri="http://schemas.openxmlformats.org/drawingml/2006/table">
            <a:tbl>
              <a:tblPr firstRow="1" firstCol="1" bandRow="1"/>
              <a:tblGrid>
                <a:gridCol w="871179">
                  <a:extLst>
                    <a:ext uri="{9D8B030D-6E8A-4147-A177-3AD203B41FA5}">
                      <a16:colId xmlns:a16="http://schemas.microsoft.com/office/drawing/2014/main" val="1427911813"/>
                    </a:ext>
                  </a:extLst>
                </a:gridCol>
                <a:gridCol w="3398981">
                  <a:extLst>
                    <a:ext uri="{9D8B030D-6E8A-4147-A177-3AD203B41FA5}">
                      <a16:colId xmlns:a16="http://schemas.microsoft.com/office/drawing/2014/main" val="76359967"/>
                    </a:ext>
                  </a:extLst>
                </a:gridCol>
                <a:gridCol w="551749">
                  <a:extLst>
                    <a:ext uri="{9D8B030D-6E8A-4147-A177-3AD203B41FA5}">
                      <a16:colId xmlns:a16="http://schemas.microsoft.com/office/drawing/2014/main" val="1662910280"/>
                    </a:ext>
                  </a:extLst>
                </a:gridCol>
                <a:gridCol w="2801051">
                  <a:extLst>
                    <a:ext uri="{9D8B030D-6E8A-4147-A177-3AD203B41FA5}">
                      <a16:colId xmlns:a16="http://schemas.microsoft.com/office/drawing/2014/main" val="1216368660"/>
                    </a:ext>
                  </a:extLst>
                </a:gridCol>
                <a:gridCol w="512882">
                  <a:extLst>
                    <a:ext uri="{9D8B030D-6E8A-4147-A177-3AD203B41FA5}">
                      <a16:colId xmlns:a16="http://schemas.microsoft.com/office/drawing/2014/main" val="3675935123"/>
                    </a:ext>
                  </a:extLst>
                </a:gridCol>
                <a:gridCol w="3313933">
                  <a:extLst>
                    <a:ext uri="{9D8B030D-6E8A-4147-A177-3AD203B41FA5}">
                      <a16:colId xmlns:a16="http://schemas.microsoft.com/office/drawing/2014/main" val="1042764116"/>
                    </a:ext>
                  </a:extLst>
                </a:gridCol>
              </a:tblGrid>
              <a:tr h="363674">
                <a:tc>
                  <a:txBody>
                    <a:bodyPr/>
                    <a:lstStyle/>
                    <a:p>
                      <a:pPr>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900" b="1">
                          <a:effectLst/>
                          <a:latin typeface="Comic Sans MS"/>
                          <a:ea typeface="Calibri"/>
                          <a:cs typeface="Times New Roman"/>
                        </a:rPr>
                        <a:t>Autumn term  </a:t>
                      </a:r>
                      <a:endParaRPr lang="en-GB" sz="9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900" b="1">
                          <a:effectLst/>
                          <a:latin typeface="Comic Sans MS"/>
                          <a:ea typeface="Calibri"/>
                          <a:cs typeface="Times New Roman"/>
                        </a:rPr>
                        <a:t>Spring Term </a:t>
                      </a:r>
                      <a:endParaRPr lang="en-GB" sz="9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en-GB" sz="900" b="1">
                          <a:effectLst/>
                          <a:latin typeface="Comic Sans MS"/>
                          <a:ea typeface="Calibri"/>
                          <a:cs typeface="Times New Roman"/>
                        </a:rPr>
                        <a:t>Summer term</a:t>
                      </a:r>
                    </a:p>
                    <a:p>
                      <a:pPr algn="ctr">
                        <a:lnSpc>
                          <a:spcPct val="107000"/>
                        </a:lnSpc>
                        <a:spcAft>
                          <a:spcPts val="800"/>
                        </a:spcAft>
                      </a:pPr>
                      <a:endParaRPr lang="en-GB" sz="900" b="1">
                        <a:effectLst/>
                        <a:latin typeface="Comic Sans MS"/>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205756009"/>
                  </a:ext>
                </a:extLst>
              </a:tr>
              <a:tr h="779061">
                <a:tc>
                  <a:txBody>
                    <a:bodyPr/>
                    <a:lstStyle/>
                    <a:p>
                      <a:pPr>
                        <a:lnSpc>
                          <a:spcPct val="107000"/>
                        </a:lnSpc>
                        <a:spcAft>
                          <a:spcPts val="800"/>
                        </a:spcAft>
                      </a:pPr>
                      <a:r>
                        <a:rPr lang="en-GB" sz="900" b="1">
                          <a:effectLst/>
                          <a:latin typeface="Comic Sans MS"/>
                          <a:ea typeface="Calibri"/>
                          <a:cs typeface="Times New Roman"/>
                        </a:rPr>
                        <a:t>Design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lvl="0" indent="0" algn="l">
                        <a:lnSpc>
                          <a:spcPct val="107000"/>
                        </a:lnSpc>
                        <a:spcAft>
                          <a:spcPts val="800"/>
                        </a:spcAft>
                        <a:buFont typeface="Symbol" panose="05050102010706020507" pitchFamily="18" charset="2"/>
                        <a:buNone/>
                      </a:pPr>
                      <a:r>
                        <a:rPr lang="en-GB" sz="900">
                          <a:solidFill>
                            <a:srgbClr val="000000"/>
                          </a:solidFill>
                          <a:effectLst/>
                          <a:latin typeface="Comic Sans MS"/>
                          <a:ea typeface="Calibri"/>
                          <a:cs typeface="Times New Roman"/>
                        </a:rPr>
                        <a:t>To develop ideas through the use of </a:t>
                      </a:r>
                      <a:r>
                        <a:rPr lang="en-GB" sz="900" kern="1200">
                          <a:solidFill>
                            <a:schemeClr val="tx1"/>
                          </a:solidFill>
                          <a:effectLst/>
                          <a:latin typeface="Comic Sans MS"/>
                          <a:ea typeface="+mn-ea"/>
                          <a:cs typeface="+mn-cs"/>
                        </a:rPr>
                        <a:t>prototypes and pattern pieces.</a:t>
                      </a:r>
                    </a:p>
                    <a:p>
                      <a:pPr marL="0" lvl="0" indent="0" algn="l">
                        <a:lnSpc>
                          <a:spcPct val="107000"/>
                        </a:lnSpc>
                        <a:spcAft>
                          <a:spcPts val="800"/>
                        </a:spcAft>
                        <a:buFont typeface="Symbol" panose="05050102010706020507" pitchFamily="18" charset="2"/>
                        <a:buNone/>
                      </a:pPr>
                      <a:r>
                        <a:rPr lang="en-GB" sz="900" kern="1200">
                          <a:solidFill>
                            <a:schemeClr val="tx1"/>
                          </a:solidFill>
                          <a:effectLst/>
                          <a:latin typeface="Comic Sans MS"/>
                          <a:ea typeface="+mn-ea"/>
                          <a:cs typeface="+mn-cs"/>
                        </a:rPr>
                        <a:t>To know how to carry out a products analyse to look at the purpose of the product along with its strengths and weaknesses.</a:t>
                      </a:r>
                    </a:p>
                    <a:p>
                      <a:r>
                        <a:rPr lang="en-GB" sz="900" kern="1200">
                          <a:solidFill>
                            <a:schemeClr val="tx1"/>
                          </a:solidFill>
                          <a:effectLst/>
                          <a:latin typeface="Comic Sans MS"/>
                          <a:ea typeface="+mn-ea"/>
                          <a:cs typeface="+mn-cs"/>
                        </a:rPr>
                        <a:t> To know how to generate, develop, model and communicate ideas through discussion, annotated sketches and cross-sectional designs.</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a:ea typeface="+mn-ea"/>
                          <a:cs typeface="+mn-cs"/>
                        </a:rPr>
                        <a:t>To know how to identify the design features that would appeal to the intended user. </a:t>
                      </a:r>
                    </a:p>
                    <a:p>
                      <a:endParaRPr lang="en-GB" sz="9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 typeface="Symbol" panose="05050102010706020507" pitchFamily="18" charset="2"/>
                        <a:buNone/>
                        <a:tabLst/>
                        <a:defRPr/>
                      </a:pPr>
                      <a:r>
                        <a:rPr lang="en-GB" sz="900" u="none" kern="1200">
                          <a:solidFill>
                            <a:schemeClr val="tx1"/>
                          </a:solidFill>
                          <a:effectLst/>
                          <a:latin typeface="Comic Sans MS"/>
                          <a:ea typeface="+mn-ea"/>
                          <a:cs typeface="+mn-cs"/>
                        </a:rPr>
                        <a:t>To know which materials are best suited to my product, taking into account their characteristics, properties and aesthetic qualities. </a:t>
                      </a:r>
                    </a:p>
                    <a:p>
                      <a:pPr marL="0" lvl="0" indent="0" algn="l">
                        <a:lnSpc>
                          <a:spcPct val="107000"/>
                        </a:lnSpc>
                        <a:spcAft>
                          <a:spcPts val="800"/>
                        </a:spcAft>
                        <a:buFont typeface="Symbol" panose="05050102010706020507" pitchFamily="18" charset="2"/>
                        <a:buNone/>
                      </a:pPr>
                      <a:endParaRPr lang="en-GB" sz="9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600546835"/>
                  </a:ext>
                </a:extLst>
              </a:tr>
              <a:tr h="1649199">
                <a:tc>
                  <a:txBody>
                    <a:bodyPr/>
                    <a:lstStyle/>
                    <a:p>
                      <a:pPr>
                        <a:lnSpc>
                          <a:spcPct val="107000"/>
                        </a:lnSpc>
                        <a:spcAft>
                          <a:spcPts val="800"/>
                        </a:spcAft>
                      </a:pPr>
                      <a:r>
                        <a:rPr lang="en-GB" sz="900" b="1">
                          <a:effectLst/>
                          <a:latin typeface="Comic Sans MS"/>
                          <a:ea typeface="Calibri"/>
                          <a:cs typeface="Times New Roman"/>
                        </a:rPr>
                        <a:t>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900">
                          <a:effectLst/>
                          <a:latin typeface="Comic Sans MS"/>
                          <a:ea typeface="Calibri"/>
                          <a:cs typeface="Times New Roman"/>
                        </a:rPr>
                        <a:t> </a:t>
                      </a:r>
                      <a:r>
                        <a:rPr lang="en-GB" sz="900" b="1" u="sng">
                          <a:effectLst/>
                          <a:latin typeface="Comic Sans MS"/>
                          <a:ea typeface="Calibri"/>
                          <a:cs typeface="Times New Roman"/>
                        </a:rPr>
                        <a:t>Textiles </a:t>
                      </a:r>
                      <a:endParaRPr lang="en-GB" sz="900" b="1" u="sng">
                        <a:effectLst/>
                        <a:latin typeface="Comic Sans MS" panose="030F0702030302020204" pitchFamily="66" charset="0"/>
                        <a:ea typeface="Calibri" panose="020F0502020204030204" pitchFamily="34" charset="0"/>
                        <a:cs typeface="Times New Roman" panose="02020603050405020304" pitchFamily="18" charset="0"/>
                      </a:endParaRPr>
                    </a:p>
                    <a:p>
                      <a:pPr lvl="0" fontAlgn="base"/>
                      <a:r>
                        <a:rPr lang="en-GB" sz="900" b="1" i="0" kern="1200">
                          <a:solidFill>
                            <a:schemeClr val="tx1"/>
                          </a:solidFill>
                          <a:effectLst/>
                          <a:latin typeface="Comic Sans MS"/>
                          <a:ea typeface="+mn-ea"/>
                          <a:cs typeface="+mn-cs"/>
                        </a:rPr>
                        <a:t>To know how to make a textile product that is fit for purpose.</a:t>
                      </a:r>
                    </a:p>
                    <a:p>
                      <a:pPr lvl="0">
                        <a:buNone/>
                      </a:pPr>
                      <a:r>
                        <a:rPr lang="en-GB" sz="900" b="0" i="1" u="none" strike="noStrike" kern="1200" noProof="0">
                          <a:solidFill>
                            <a:schemeClr val="tx1"/>
                          </a:solidFill>
                          <a:effectLst/>
                          <a:latin typeface="Comic Sans MS"/>
                        </a:rPr>
                        <a:t>To know how to use appropriate stitching to join textiles e.g. back stitch, running stitch.</a:t>
                      </a:r>
                      <a:endParaRPr lang="en-US" sz="900" b="0" i="0" u="none" strike="noStrike" kern="1200" noProof="0">
                        <a:solidFill>
                          <a:srgbClr val="000000"/>
                        </a:solidFill>
                        <a:effectLst/>
                        <a:latin typeface="Comic Sans MS"/>
                      </a:endParaRPr>
                    </a:p>
                    <a:p>
                      <a:pPr lvl="0">
                        <a:buNone/>
                      </a:pPr>
                      <a:r>
                        <a:rPr lang="en-GB" sz="900" b="0" i="1" u="none" strike="noStrike" kern="1200" noProof="0">
                          <a:solidFill>
                            <a:schemeClr val="tx1"/>
                          </a:solidFill>
                          <a:effectLst/>
                          <a:latin typeface="Comic Sans MS"/>
                        </a:rPr>
                        <a:t>To Know how to choose and use  fabrics and fastenings according to their function.</a:t>
                      </a:r>
                      <a:endParaRPr lang="en-US" sz="900" b="0" i="0" u="none" strike="noStrike" kern="1200" noProof="0">
                        <a:solidFill>
                          <a:srgbClr val="000000"/>
                        </a:solidFill>
                        <a:effectLst/>
                        <a:latin typeface="Comic Sans MS"/>
                      </a:endParaRPr>
                    </a:p>
                    <a:p>
                      <a:pPr lvl="0">
                        <a:buNone/>
                      </a:pPr>
                      <a:r>
                        <a:rPr lang="en-GB" sz="900" b="0" i="1" u="none" strike="noStrike" kern="1200" noProof="0">
                          <a:solidFill>
                            <a:schemeClr val="tx1"/>
                          </a:solidFill>
                          <a:effectLst/>
                          <a:latin typeface="Comic Sans MS"/>
                        </a:rPr>
                        <a:t>To know  how to thread a needle.</a:t>
                      </a:r>
                      <a:endParaRPr lang="en-US" sz="900" b="0" i="0" u="none" strike="noStrike" kern="1200" noProof="0">
                        <a:solidFill>
                          <a:srgbClr val="000000"/>
                        </a:solidFill>
                        <a:effectLst/>
                        <a:latin typeface="Comic Sans MS"/>
                      </a:endParaRPr>
                    </a:p>
                    <a:p>
                      <a:pPr lvl="0">
                        <a:buNone/>
                      </a:pPr>
                      <a:r>
                        <a:rPr lang="en-GB" sz="900" b="0" i="1" u="none" strike="noStrike" kern="1200" noProof="0">
                          <a:solidFill>
                            <a:schemeClr val="tx1"/>
                          </a:solidFill>
                          <a:effectLst/>
                          <a:latin typeface="Comic Sans MS"/>
                        </a:rPr>
                        <a:t>To know why patterns and seam allowance are needed.</a:t>
                      </a:r>
                      <a:endParaRPr lang="en-US" sz="900" b="0" i="0" u="none" strike="noStrike" kern="1200" noProof="0">
                        <a:solidFill>
                          <a:srgbClr val="000000"/>
                        </a:solidFill>
                        <a:effectLst/>
                        <a:latin typeface="Comic Sans MS"/>
                      </a:endParaRPr>
                    </a:p>
                    <a:p>
                      <a:pPr lvl="0" fontAlgn="base"/>
                      <a:r>
                        <a:rPr lang="en-GB" sz="900" i="1" kern="1200">
                          <a:solidFill>
                            <a:schemeClr val="tx1"/>
                          </a:solidFill>
                          <a:effectLst/>
                          <a:latin typeface="Comic Sans MS"/>
                          <a:ea typeface="+mn-ea"/>
                          <a:cs typeface="+mn-cs"/>
                        </a:rPr>
                        <a:t>To Know that a 3D product can be made from a combination of pattern pieces.</a:t>
                      </a:r>
                    </a:p>
                    <a:p>
                      <a:r>
                        <a:rPr lang="en-GB" sz="900" kern="1200">
                          <a:solidFill>
                            <a:schemeClr val="tx1"/>
                          </a:solidFill>
                          <a:effectLst/>
                          <a:latin typeface="Comic Sans MS"/>
                          <a:ea typeface="+mn-ea"/>
                          <a:cs typeface="+mn-cs"/>
                        </a:rPr>
                        <a:t>To know that fabrics can be strengthened, stiffened, and reinforced.</a:t>
                      </a:r>
                      <a:endParaRPr lang="en-GB" sz="900" b="1" u="sng">
                        <a:effectLst/>
                        <a:latin typeface="Comic Sans MS"/>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a:ea typeface="Calibri"/>
                          <a:cs typeface="Times New Roman"/>
                        </a:rPr>
                        <a:t>Mechanisms</a:t>
                      </a:r>
                    </a:p>
                    <a:p>
                      <a:pPr algn="l">
                        <a:lnSpc>
                          <a:spcPct val="107000"/>
                        </a:lnSpc>
                        <a:spcAft>
                          <a:spcPts val="800"/>
                        </a:spcAft>
                      </a:pPr>
                      <a:r>
                        <a:rPr lang="en-GB" sz="900" b="1" u="none">
                          <a:effectLst/>
                          <a:latin typeface="Comic Sans MS"/>
                          <a:ea typeface="Calibri"/>
                          <a:cs typeface="Times New Roman"/>
                        </a:rPr>
                        <a:t>To know how to make a moving toy using a cam Mechanism</a:t>
                      </a:r>
                    </a:p>
                    <a:p>
                      <a:pPr fontAlgn="base"/>
                      <a:r>
                        <a:rPr lang="en-GB" sz="900" u="none" kern="1200">
                          <a:solidFill>
                            <a:schemeClr val="tx1"/>
                          </a:solidFill>
                          <a:effectLst/>
                          <a:latin typeface="Comic Sans MS"/>
                          <a:ea typeface="+mn-ea"/>
                          <a:cs typeface="+mn-cs"/>
                        </a:rPr>
                        <a:t>To know  that mechanical systems have an input and an output. </a:t>
                      </a:r>
                    </a:p>
                    <a:p>
                      <a:pPr fontAlgn="base"/>
                      <a:endParaRPr lang="en-GB" sz="900" u="none" kern="1200">
                        <a:solidFill>
                          <a:schemeClr val="tx1"/>
                        </a:solidFill>
                        <a:effectLst/>
                        <a:latin typeface="Comic Sans MS" panose="030F0702030302020204" pitchFamily="66" charset="0"/>
                        <a:ea typeface="+mn-ea"/>
                        <a:cs typeface="+mn-cs"/>
                      </a:endParaRPr>
                    </a:p>
                    <a:p>
                      <a:pPr fontAlgn="base"/>
                      <a:r>
                        <a:rPr lang="en-GB" sz="900" u="none" kern="1200">
                          <a:solidFill>
                            <a:schemeClr val="tx1"/>
                          </a:solidFill>
                          <a:effectLst/>
                          <a:latin typeface="Comic Sans MS"/>
                          <a:ea typeface="+mn-ea"/>
                          <a:cs typeface="+mn-cs"/>
                        </a:rPr>
                        <a:t>I know how different types of cams can be used to produce different types of movement. </a:t>
                      </a:r>
                    </a:p>
                    <a:p>
                      <a:pPr fontAlgn="base"/>
                      <a:endParaRPr lang="en-GB" sz="900" u="none" kern="1200">
                        <a:solidFill>
                          <a:schemeClr val="tx1"/>
                        </a:solidFill>
                        <a:effectLst/>
                        <a:latin typeface="Comic Sans MS" panose="030F0702030302020204" pitchFamily="66" charset="0"/>
                        <a:ea typeface="+mn-ea"/>
                        <a:cs typeface="+mn-cs"/>
                      </a:endParaRPr>
                    </a:p>
                    <a:p>
                      <a:pPr fontAlgn="base"/>
                      <a:r>
                        <a:rPr lang="en-GB" sz="900" u="none" kern="1200">
                          <a:solidFill>
                            <a:schemeClr val="tx1"/>
                          </a:solidFill>
                          <a:effectLst/>
                          <a:latin typeface="Comic Sans MS"/>
                          <a:ea typeface="+mn-ea"/>
                          <a:cs typeface="+mn-cs"/>
                        </a:rPr>
                        <a:t>To know how to use a range of tools accurately and safely (hacksaw)</a:t>
                      </a:r>
                    </a:p>
                    <a:p>
                      <a:pPr fontAlgn="base"/>
                      <a:endParaRPr lang="en-GB" sz="900" u="none" kern="1200">
                        <a:solidFill>
                          <a:schemeClr val="tx1"/>
                        </a:solidFill>
                        <a:effectLst/>
                        <a:latin typeface="Comic Sans MS" panose="030F0702030302020204" pitchFamily="66" charset="0"/>
                        <a:ea typeface="+mn-ea"/>
                        <a:cs typeface="+mn-cs"/>
                      </a:endParaRPr>
                    </a:p>
                    <a:p>
                      <a:pPr fontAlgn="base"/>
                      <a:r>
                        <a:rPr lang="en-GB" sz="900" u="none" kern="1200">
                          <a:solidFill>
                            <a:schemeClr val="tx1"/>
                          </a:solidFill>
                          <a:effectLst/>
                          <a:latin typeface="Comic Sans MS"/>
                          <a:ea typeface="+mn-ea"/>
                          <a:cs typeface="+mn-cs"/>
                        </a:rPr>
                        <a:t>To know how to measure components accurately.</a:t>
                      </a:r>
                      <a:endParaRPr lang="en-GB" sz="900" u="sng">
                        <a:effectLst/>
                        <a:latin typeface="Comic Sans MS"/>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900" b="1" u="sng">
                          <a:effectLst/>
                          <a:latin typeface="Comic Sans MS"/>
                          <a:ea typeface="Calibri"/>
                          <a:cs typeface="Times New Roman"/>
                        </a:rPr>
                        <a:t>Food and Nutrition</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900" b="1" kern="1200">
                          <a:solidFill>
                            <a:schemeClr val="tx1"/>
                          </a:solidFill>
                          <a:effectLst/>
                          <a:latin typeface="Comic Sans MS"/>
                          <a:ea typeface="+mn-ea"/>
                          <a:cs typeface="+mn-cs"/>
                        </a:rPr>
                        <a:t>To know how to use a range of cooking skills to make a central American inspired dish.</a:t>
                      </a:r>
                    </a:p>
                    <a:p>
                      <a:r>
                        <a:rPr lang="en-GB" sz="900" kern="1200">
                          <a:solidFill>
                            <a:schemeClr val="tx1"/>
                          </a:solidFill>
                          <a:effectLst/>
                          <a:latin typeface="Comic Sans MS"/>
                          <a:ea typeface="+mn-ea"/>
                          <a:cs typeface="+mn-cs"/>
                        </a:rPr>
                        <a:t>To know how to identify nutritional difference between different products and recipes.</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a:ea typeface="+mn-ea"/>
                          <a:cs typeface="+mn-cs"/>
                        </a:rPr>
                        <a:t>To know about seasonality.</a:t>
                      </a:r>
                    </a:p>
                    <a:p>
                      <a:endParaRPr lang="en-GB" sz="900" kern="1200">
                        <a:solidFill>
                          <a:schemeClr val="tx1"/>
                        </a:solidFill>
                        <a:effectLst/>
                        <a:latin typeface="Comic Sans MS"/>
                        <a:ea typeface="+mn-ea"/>
                        <a:cs typeface="+mn-cs"/>
                      </a:endParaRPr>
                    </a:p>
                    <a:p>
                      <a:r>
                        <a:rPr lang="en-GB" sz="900" kern="1200">
                          <a:solidFill>
                            <a:schemeClr val="tx1"/>
                          </a:solidFill>
                          <a:effectLst/>
                          <a:latin typeface="Comic Sans MS"/>
                          <a:ea typeface="+mn-ea"/>
                          <a:cs typeface="+mn-cs"/>
                        </a:rPr>
                        <a:t>To know what cross contamination means. </a:t>
                      </a:r>
                    </a:p>
                    <a:p>
                      <a:endParaRPr lang="en-GB" sz="900" kern="1200">
                        <a:solidFill>
                          <a:schemeClr val="tx1"/>
                        </a:solidFill>
                        <a:effectLst/>
                        <a:latin typeface="Comic Sans MS" panose="030F0702030302020204" pitchFamily="66" charset="0"/>
                        <a:ea typeface="+mn-ea"/>
                        <a:cs typeface="+mn-cs"/>
                      </a:endParaRPr>
                    </a:p>
                    <a:p>
                      <a:r>
                        <a:rPr lang="en-GB" sz="900" kern="1200">
                          <a:solidFill>
                            <a:schemeClr val="tx1"/>
                          </a:solidFill>
                          <a:effectLst/>
                          <a:latin typeface="Comic Sans MS"/>
                          <a:ea typeface="+mn-ea"/>
                          <a:cs typeface="+mn-cs"/>
                        </a:rPr>
                        <a:t>To know that certain meats come from specific animals. </a:t>
                      </a:r>
                    </a:p>
                    <a:p>
                      <a:pPr algn="l">
                        <a:lnSpc>
                          <a:spcPct val="107000"/>
                        </a:lnSpc>
                        <a:spcAft>
                          <a:spcPts val="800"/>
                        </a:spcAft>
                      </a:pPr>
                      <a:endParaRPr lang="en-GB" sz="900" b="1" u="sng">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900" kern="1200">
                          <a:solidFill>
                            <a:schemeClr val="tx1"/>
                          </a:solidFill>
                          <a:effectLst/>
                          <a:latin typeface="+mn-lt"/>
                          <a:ea typeface="+mn-ea"/>
                          <a:cs typeface="+mn-cs"/>
                        </a:rPr>
                        <a:t>To know how to make a simple dish using fruits and/or vegetables. </a:t>
                      </a:r>
                    </a:p>
                    <a:p>
                      <a:pPr algn="l">
                        <a:lnSpc>
                          <a:spcPct val="107000"/>
                        </a:lnSpc>
                        <a:spcAft>
                          <a:spcPts val="800"/>
                        </a:spcAft>
                      </a:pPr>
                      <a:endParaRPr lang="en-GB" sz="900" kern="1200">
                        <a:solidFill>
                          <a:schemeClr val="tx1"/>
                        </a:solidFill>
                        <a:effectLst/>
                        <a:latin typeface="+mn-lt"/>
                        <a:ea typeface="+mn-ea"/>
                        <a:cs typeface="+mn-cs"/>
                      </a:endParaRPr>
                    </a:p>
                    <a:p>
                      <a:r>
                        <a:rPr lang="en-GB" sz="900" kern="1200">
                          <a:solidFill>
                            <a:schemeClr val="tx1"/>
                          </a:solidFill>
                          <a:effectLst/>
                          <a:latin typeface="+mn-lt"/>
                          <a:ea typeface="+mn-ea"/>
                          <a:cs typeface="+mn-cs"/>
                        </a:rPr>
                        <a:t>To know the difference between fruits and vegetables.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fruits and vegetables grow in different ways.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we need a variety of foods in our diet. </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the names of simple utensils </a:t>
                      </a:r>
                      <a:r>
                        <a:rPr lang="en-GB" sz="900" kern="1200" err="1">
                          <a:solidFill>
                            <a:schemeClr val="tx1"/>
                          </a:solidFill>
                          <a:effectLst/>
                          <a:latin typeface="+mn-lt"/>
                          <a:ea typeface="+mn-ea"/>
                          <a:cs typeface="+mn-cs"/>
                        </a:rPr>
                        <a:t>e.g</a:t>
                      </a:r>
                      <a:r>
                        <a:rPr lang="en-GB" sz="900" kern="1200">
                          <a:solidFill>
                            <a:schemeClr val="tx1"/>
                          </a:solidFill>
                          <a:effectLst/>
                          <a:latin typeface="+mn-lt"/>
                          <a:ea typeface="+mn-ea"/>
                          <a:cs typeface="+mn-cs"/>
                        </a:rPr>
                        <a:t> knife, chopping board, bowl, spoon, peeler.</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how to chop, peel and squeeze.</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I know how to prepare for cooking e.g., wash hands, put on apron and tie hair back.</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506740">
                <a:tc>
                  <a:txBody>
                    <a:bodyPr/>
                    <a:lstStyle/>
                    <a:p>
                      <a:pPr>
                        <a:lnSpc>
                          <a:spcPct val="107000"/>
                        </a:lnSpc>
                        <a:spcAft>
                          <a:spcPts val="800"/>
                        </a:spcAft>
                      </a:pPr>
                      <a:r>
                        <a:rPr lang="en-GB" sz="900" b="1">
                          <a:effectLst/>
                          <a:latin typeface="Comic Sans MS"/>
                          <a:ea typeface="Calibri"/>
                          <a:cs typeface="Times New Roman"/>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en-GB" sz="900" kern="1200">
                          <a:solidFill>
                            <a:schemeClr val="tx1"/>
                          </a:solidFill>
                          <a:effectLst/>
                          <a:latin typeface="Comic Sans MS"/>
                          <a:ea typeface="+mn-ea"/>
                          <a:cs typeface="+mn-cs"/>
                        </a:rPr>
                        <a:t>To know how to make continual refinements to your product.</a:t>
                      </a:r>
                    </a:p>
                    <a:p>
                      <a:r>
                        <a:rPr lang="en-GB" sz="900" kern="1200">
                          <a:solidFill>
                            <a:schemeClr val="tx1"/>
                          </a:solidFill>
                          <a:effectLst/>
                          <a:latin typeface="Comic Sans MS"/>
                          <a:ea typeface="+mn-ea"/>
                          <a:cs typeface="+mn-cs"/>
                        </a:rPr>
                        <a:t>  </a:t>
                      </a:r>
                    </a:p>
                    <a:p>
                      <a:r>
                        <a:rPr lang="en-GB" sz="900" kern="1200">
                          <a:solidFill>
                            <a:schemeClr val="tx1"/>
                          </a:solidFill>
                          <a:effectLst/>
                          <a:latin typeface="Comic Sans MS"/>
                          <a:ea typeface="+mn-ea"/>
                          <a:cs typeface="+mn-cs"/>
                        </a:rPr>
                        <a:t>To know how to record evaluations in simple graphs and/or tables.</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buFont typeface="Symbol" panose="05050102010706020507" pitchFamily="18" charset="2"/>
                        <a:buChar char=""/>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lnSpc>
                          <a:spcPct val="107000"/>
                        </a:lnSpc>
                        <a:spcAft>
                          <a:spcPts val="800"/>
                        </a:spcAft>
                        <a:buFont typeface="Symbol" panose="05050102010706020507" pitchFamily="18" charset="2"/>
                        <a:buChar char=""/>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8272482"/>
                  </a:ext>
                </a:extLst>
              </a:tr>
            </a:tbl>
          </a:graphicData>
        </a:graphic>
      </p:graphicFrame>
    </p:spTree>
    <p:extLst>
      <p:ext uri="{BB962C8B-B14F-4D97-AF65-F5344CB8AC3E}">
        <p14:creationId xmlns:p14="http://schemas.microsoft.com/office/powerpoint/2010/main" val="3668403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 End points – Year 6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20238593"/>
              </p:ext>
            </p:extLst>
          </p:nvPr>
        </p:nvGraphicFramePr>
        <p:xfrm>
          <a:off x="298881" y="1898120"/>
          <a:ext cx="11449775" cy="4931828"/>
        </p:xfrm>
        <a:graphic>
          <a:graphicData uri="http://schemas.openxmlformats.org/drawingml/2006/table">
            <a:tbl>
              <a:tblPr firstRow="1" firstCol="1" bandRow="1"/>
              <a:tblGrid>
                <a:gridCol w="871179">
                  <a:extLst>
                    <a:ext uri="{9D8B030D-6E8A-4147-A177-3AD203B41FA5}">
                      <a16:colId xmlns:a16="http://schemas.microsoft.com/office/drawing/2014/main" val="1427911813"/>
                    </a:ext>
                  </a:extLst>
                </a:gridCol>
                <a:gridCol w="3398981">
                  <a:extLst>
                    <a:ext uri="{9D8B030D-6E8A-4147-A177-3AD203B41FA5}">
                      <a16:colId xmlns:a16="http://schemas.microsoft.com/office/drawing/2014/main" val="76359967"/>
                    </a:ext>
                  </a:extLst>
                </a:gridCol>
                <a:gridCol w="551749">
                  <a:extLst>
                    <a:ext uri="{9D8B030D-6E8A-4147-A177-3AD203B41FA5}">
                      <a16:colId xmlns:a16="http://schemas.microsoft.com/office/drawing/2014/main" val="1662910280"/>
                    </a:ext>
                  </a:extLst>
                </a:gridCol>
                <a:gridCol w="2801051">
                  <a:extLst>
                    <a:ext uri="{9D8B030D-6E8A-4147-A177-3AD203B41FA5}">
                      <a16:colId xmlns:a16="http://schemas.microsoft.com/office/drawing/2014/main" val="1216368660"/>
                    </a:ext>
                  </a:extLst>
                </a:gridCol>
                <a:gridCol w="512882">
                  <a:extLst>
                    <a:ext uri="{9D8B030D-6E8A-4147-A177-3AD203B41FA5}">
                      <a16:colId xmlns:a16="http://schemas.microsoft.com/office/drawing/2014/main" val="3675935123"/>
                    </a:ext>
                  </a:extLst>
                </a:gridCol>
                <a:gridCol w="3313933">
                  <a:extLst>
                    <a:ext uri="{9D8B030D-6E8A-4147-A177-3AD203B41FA5}">
                      <a16:colId xmlns:a16="http://schemas.microsoft.com/office/drawing/2014/main" val="1042764116"/>
                    </a:ext>
                  </a:extLst>
                </a:gridCol>
              </a:tblGrid>
              <a:tr h="363674">
                <a:tc>
                  <a:txBody>
                    <a:bodyPr/>
                    <a:lstStyle/>
                    <a:p>
                      <a:pPr>
                        <a:lnSpc>
                          <a:spcPct val="107000"/>
                        </a:lnSpc>
                        <a:spcAft>
                          <a:spcPts val="800"/>
                        </a:spcAft>
                      </a:pPr>
                      <a:endParaRPr lang="en-GB" sz="10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Autumn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Spring Term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hMerge="1">
                  <a:txBody>
                    <a:bodyPr/>
                    <a:lstStyle/>
                    <a:p>
                      <a:pPr algn="ctr">
                        <a:lnSpc>
                          <a:spcPct val="107000"/>
                        </a:lnSpc>
                        <a:spcAft>
                          <a:spcPts val="800"/>
                        </a:spcAft>
                      </a:pPr>
                      <a:endParaRPr lang="en-GB" sz="800" b="1">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algn="ct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Summer term</a:t>
                      </a:r>
                    </a:p>
                    <a:p>
                      <a:pPr algn="ct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205756009"/>
                  </a:ext>
                </a:extLst>
              </a:tr>
              <a:tr h="788060">
                <a:tc>
                  <a:txBody>
                    <a:bodyPr/>
                    <a:lstStyle/>
                    <a:p>
                      <a:pP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Design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en-GB" sz="1000" kern="1200">
                          <a:solidFill>
                            <a:schemeClr val="tx1"/>
                          </a:solidFill>
                          <a:effectLst/>
                          <a:latin typeface="Comic Sans MS" panose="030F0702030302020204" pitchFamily="66" charset="0"/>
                          <a:ea typeface="+mn-ea"/>
                          <a:cs typeface="+mn-cs"/>
                        </a:rPr>
                        <a:t>To know how to use more complex CAD to support the planning process. </a:t>
                      </a:r>
                    </a:p>
                    <a:p>
                      <a:r>
                        <a:rPr lang="en-GB" sz="1000" kern="1200">
                          <a:solidFill>
                            <a:schemeClr val="tx1"/>
                          </a:solidFill>
                          <a:effectLst/>
                          <a:latin typeface="Comic Sans MS" panose="030F0702030302020204" pitchFamily="66" charset="0"/>
                          <a:ea typeface="+mn-ea"/>
                          <a:cs typeface="+mn-cs"/>
                        </a:rPr>
                        <a:t> </a:t>
                      </a:r>
                    </a:p>
                    <a:p>
                      <a:r>
                        <a:rPr lang="en-GB" sz="1000" kern="1200">
                          <a:solidFill>
                            <a:schemeClr val="tx1"/>
                          </a:solidFill>
                          <a:effectLst/>
                          <a:latin typeface="Comic Sans MS" panose="030F0702030302020204" pitchFamily="66" charset="0"/>
                          <a:ea typeface="+mn-ea"/>
                          <a:cs typeface="+mn-cs"/>
                        </a:rPr>
                        <a:t>To know how to Investigate how innovative products are; how sustainable the materials in the products are and how much products cost to make.</a:t>
                      </a:r>
                    </a:p>
                    <a:p>
                      <a:pPr marL="0" lvl="0" indent="0" algn="l">
                        <a:lnSpc>
                          <a:spcPct val="107000"/>
                        </a:lnSpc>
                        <a:spcAft>
                          <a:spcPts val="800"/>
                        </a:spcAft>
                        <a:buFont typeface="Symbol" panose="05050102010706020507" pitchFamily="18" charset="2"/>
                        <a:buNone/>
                      </a:pPr>
                      <a:endParaRPr lang="en-GB" sz="10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c hMerge="1">
                  <a:txBody>
                    <a:bodyPr/>
                    <a:lstStyle/>
                    <a:p>
                      <a:endParaRPr lang="en-GB"/>
                    </a:p>
                  </a:txBody>
                  <a:tcPr/>
                </a:tc>
                <a:tc hMerge="1">
                  <a:txBody>
                    <a:bodyPr/>
                    <a:lstStyle/>
                    <a:p>
                      <a:pPr algn="l"/>
                      <a:r>
                        <a:rPr lang="en-GB" sz="1100">
                          <a:solidFill>
                            <a:srgbClr val="000000"/>
                          </a:solidFill>
                          <a:effectLst/>
                          <a:latin typeface="Comic Sans MS" panose="030F0702030302020204" pitchFamily="66" charset="0"/>
                          <a:ea typeface="Times New Roman" panose="02020603050405020304" pitchFamily="18" charset="0"/>
                        </a:rPr>
                        <a:t>To recognise the work of artists and make links to their own work.</a:t>
                      </a:r>
                      <a:endParaRPr lang="en-GB" sz="1200">
                        <a:effectLst/>
                        <a:latin typeface="Times New Roman" panose="02020603050405020304" pitchFamily="18" charset="0"/>
                        <a:ea typeface="Times New Roman" panose="02020603050405020304" pitchFamily="18" charset="0"/>
                      </a:endParaRPr>
                    </a:p>
                    <a:p>
                      <a:pPr marL="342900" lvl="0" indent="-342900" algn="l">
                        <a:buFont typeface="Symbol" panose="05050102010706020507" pitchFamily="18" charset="2"/>
                        <a:buChar char=""/>
                      </a:pPr>
                      <a:r>
                        <a:rPr lang="en-GB" sz="1100">
                          <a:solidFill>
                            <a:srgbClr val="000000"/>
                          </a:solidFill>
                          <a:effectLst/>
                          <a:latin typeface="Comic Sans MS" panose="030F0702030302020204" pitchFamily="66" charset="0"/>
                          <a:ea typeface="Times New Roman" panose="02020603050405020304" pitchFamily="18" charset="0"/>
                        </a:rPr>
                        <a:t>To know that artists have their own style and that they can be inspired by it. </a:t>
                      </a:r>
                      <a:endParaRPr lang="en-GB" sz="1200">
                        <a:effectLst/>
                        <a:latin typeface="Times New Roman" panose="02020603050405020304" pitchFamily="18" charset="0"/>
                        <a:ea typeface="Times New Roman" panose="02020603050405020304" pitchFamily="18" charset="0"/>
                      </a:endParaRPr>
                    </a:p>
                    <a:p>
                      <a:pPr marL="342900" lvl="0" indent="-342900" algn="l">
                        <a:lnSpc>
                          <a:spcPct val="107000"/>
                        </a:lnSpc>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describe some simple characteristics of different kinds of art.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en-GB" sz="110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To know how to make a comment about a piece of 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600546835"/>
                  </a:ext>
                </a:extLst>
              </a:tr>
              <a:tr h="1649199">
                <a:tc>
                  <a:txBody>
                    <a:bodyPr/>
                    <a:lstStyle/>
                    <a:p>
                      <a:pP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000">
                          <a:effectLst/>
                          <a:latin typeface="Comic Sans MS" panose="030F0702030302020204" pitchFamily="66" charset="0"/>
                          <a:ea typeface="Calibri" panose="020F0502020204030204" pitchFamily="34" charset="0"/>
                          <a:cs typeface="Times New Roman" panose="02020603050405020304" pitchFamily="18" charset="0"/>
                        </a:rPr>
                        <a:t> </a:t>
                      </a:r>
                      <a:r>
                        <a:rPr lang="en-GB" sz="1000" b="1" u="sng">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1000" b="1" u="none">
                          <a:effectLst/>
                          <a:latin typeface="Comic Sans MS" panose="030F0702030302020204" pitchFamily="66" charset="0"/>
                          <a:ea typeface="Calibri" panose="020F0502020204030204" pitchFamily="34" charset="0"/>
                          <a:cs typeface="Times New Roman" panose="02020603050405020304" pitchFamily="18" charset="0"/>
                        </a:rPr>
                        <a:t>To know how to make several dishes using appropriate techniques.</a:t>
                      </a:r>
                    </a:p>
                    <a:p>
                      <a:r>
                        <a:rPr lang="en-GB" sz="1000" kern="1200">
                          <a:solidFill>
                            <a:schemeClr val="tx1"/>
                          </a:solidFill>
                          <a:effectLst/>
                          <a:latin typeface="Comic Sans MS" panose="030F0702030302020204" pitchFamily="66" charset="0"/>
                          <a:ea typeface="+mn-ea"/>
                          <a:cs typeface="+mn-cs"/>
                        </a:rPr>
                        <a:t>To know that many countries have national dishes. </a:t>
                      </a:r>
                    </a:p>
                    <a:p>
                      <a:endParaRPr lang="en-GB" sz="1000" kern="1200">
                        <a:solidFill>
                          <a:schemeClr val="tx1"/>
                        </a:solidFill>
                        <a:effectLst/>
                        <a:latin typeface="Comic Sans MS" panose="030F0702030302020204" pitchFamily="66" charset="0"/>
                        <a:ea typeface="+mn-ea"/>
                        <a:cs typeface="+mn-cs"/>
                      </a:endParaRPr>
                    </a:p>
                    <a:p>
                      <a:r>
                        <a:rPr lang="en-GB" sz="1000" kern="1200">
                          <a:solidFill>
                            <a:schemeClr val="tx1"/>
                          </a:solidFill>
                          <a:effectLst/>
                          <a:latin typeface="Comic Sans MS" panose="030F0702030302020204" pitchFamily="66" charset="0"/>
                          <a:ea typeface="+mn-ea"/>
                          <a:cs typeface="+mn-cs"/>
                        </a:rPr>
                        <a:t>To know that processed foods mean foods that have been put through multiple changes in a factory. </a:t>
                      </a:r>
                    </a:p>
                    <a:p>
                      <a:endParaRPr lang="en-GB" sz="1000" kern="1200">
                        <a:solidFill>
                          <a:schemeClr val="tx1"/>
                        </a:solidFill>
                        <a:effectLst/>
                        <a:latin typeface="Comic Sans MS" panose="030F0702030302020204" pitchFamily="66" charset="0"/>
                        <a:ea typeface="+mn-ea"/>
                        <a:cs typeface="+mn-cs"/>
                      </a:endParaRPr>
                    </a:p>
                    <a:p>
                      <a:r>
                        <a:rPr lang="en-GB" sz="1000" kern="1200">
                          <a:solidFill>
                            <a:schemeClr val="tx1"/>
                          </a:solidFill>
                          <a:effectLst/>
                          <a:latin typeface="Comic Sans MS" panose="030F0702030302020204" pitchFamily="66" charset="0"/>
                          <a:ea typeface="+mn-ea"/>
                          <a:cs typeface="+mn-cs"/>
                        </a:rPr>
                        <a:t>To know what happens to certain foods before it appears on the supermarket shelves (farm to fork) </a:t>
                      </a:r>
                    </a:p>
                    <a:p>
                      <a:pPr lvl="0">
                        <a:buNone/>
                      </a:pPr>
                      <a:endParaRPr lang="en-GB" sz="1000" kern="1200">
                        <a:solidFill>
                          <a:schemeClr val="tx1"/>
                        </a:solidFill>
                        <a:effectLst/>
                        <a:latin typeface="Comic Sans MS"/>
                        <a:ea typeface="+mn-ea"/>
                        <a:cs typeface="+mn-cs"/>
                      </a:endParaRPr>
                    </a:p>
                    <a:p>
                      <a:pPr lvl="0">
                        <a:buNone/>
                      </a:pPr>
                      <a:r>
                        <a:rPr lang="en-GB" sz="1000" kern="1200">
                          <a:solidFill>
                            <a:schemeClr val="tx1"/>
                          </a:solidFill>
                          <a:effectLst/>
                          <a:latin typeface="Comic Sans MS"/>
                          <a:ea typeface="+mn-ea"/>
                          <a:cs typeface="+mn-cs"/>
                        </a:rPr>
                        <a:t>To know what is meant by sustainable food.</a:t>
                      </a:r>
                    </a:p>
                    <a:p>
                      <a:pPr algn="l">
                        <a:lnSpc>
                          <a:spcPct val="107000"/>
                        </a:lnSpc>
                        <a:spcAft>
                          <a:spcPts val="800"/>
                        </a:spcAft>
                      </a:pPr>
                      <a:endParaRPr lang="en-GB" sz="1000" b="1" u="sng">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1000" b="1" u="sng">
                          <a:effectLst/>
                          <a:latin typeface="Comic Sans MS" panose="030F0702030302020204" pitchFamily="66" charset="0"/>
                          <a:ea typeface="Calibri" panose="020F0502020204030204" pitchFamily="34" charset="0"/>
                          <a:cs typeface="Times New Roman" panose="02020603050405020304" pitchFamily="18" charset="0"/>
                        </a:rPr>
                        <a:t>Structures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b="1" kern="1200">
                          <a:solidFill>
                            <a:schemeClr val="tx1"/>
                          </a:solidFill>
                          <a:effectLst/>
                          <a:latin typeface="Comic Sans MS" panose="030F0702030302020204" pitchFamily="66" charset="0"/>
                          <a:ea typeface="+mn-ea"/>
                          <a:cs typeface="+mn-cs"/>
                        </a:rPr>
                        <a:t>To know how to make a stable structure that can support weight. </a:t>
                      </a:r>
                    </a:p>
                    <a:p>
                      <a:r>
                        <a:rPr lang="en-GB" sz="1000" kern="1200">
                          <a:solidFill>
                            <a:schemeClr val="tx1"/>
                          </a:solidFill>
                          <a:effectLst/>
                          <a:latin typeface="Comic Sans MS" panose="030F0702030302020204" pitchFamily="66" charset="0"/>
                          <a:ea typeface="+mn-ea"/>
                          <a:cs typeface="+mn-cs"/>
                        </a:rPr>
                        <a:t>To know that there are different ways to reinforce a structure.</a:t>
                      </a:r>
                    </a:p>
                    <a:p>
                      <a:r>
                        <a:rPr lang="en-GB" sz="1000" kern="1200">
                          <a:solidFill>
                            <a:schemeClr val="tx1"/>
                          </a:solidFill>
                          <a:effectLst/>
                          <a:latin typeface="Comic Sans MS" panose="030F0702030302020204" pitchFamily="66" charset="0"/>
                          <a:ea typeface="+mn-ea"/>
                          <a:cs typeface="+mn-cs"/>
                        </a:rPr>
                        <a:t> </a:t>
                      </a:r>
                    </a:p>
                    <a:p>
                      <a:r>
                        <a:rPr lang="en-GB" sz="1000" kern="1200">
                          <a:solidFill>
                            <a:schemeClr val="tx1"/>
                          </a:solidFill>
                          <a:effectLst/>
                          <a:latin typeface="Comic Sans MS" panose="030F0702030302020204" pitchFamily="66" charset="0"/>
                          <a:ea typeface="+mn-ea"/>
                          <a:cs typeface="+mn-cs"/>
                        </a:rPr>
                        <a:t>To know that different materials have different properties and know how to select the most appropriate material for the given structure.  </a:t>
                      </a:r>
                    </a:p>
                    <a:p>
                      <a:r>
                        <a:rPr lang="en-GB" sz="1000" kern="1200">
                          <a:solidFill>
                            <a:schemeClr val="tx1"/>
                          </a:solidFill>
                          <a:effectLst/>
                          <a:latin typeface="Comic Sans MS" panose="030F0702030302020204" pitchFamily="66" charset="0"/>
                          <a:ea typeface="+mn-ea"/>
                          <a:cs typeface="+mn-cs"/>
                        </a:rPr>
                        <a:t> </a:t>
                      </a:r>
                    </a:p>
                    <a:p>
                      <a:r>
                        <a:rPr lang="en-GB" sz="1000" kern="1200">
                          <a:solidFill>
                            <a:schemeClr val="tx1"/>
                          </a:solidFill>
                          <a:effectLst/>
                          <a:latin typeface="Comic Sans MS" panose="030F0702030302020204" pitchFamily="66" charset="0"/>
                          <a:ea typeface="+mn-ea"/>
                          <a:cs typeface="+mn-cs"/>
                        </a:rPr>
                        <a:t>To know that triangles can be used to support structures. </a:t>
                      </a:r>
                    </a:p>
                    <a:p>
                      <a:pPr algn="l">
                        <a:lnSpc>
                          <a:spcPct val="107000"/>
                        </a:lnSpc>
                        <a:spcAft>
                          <a:spcPts val="800"/>
                        </a:spcAft>
                      </a:pPr>
                      <a:endParaRPr lang="en-GB" sz="1000" b="1" u="sng">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gridSpan="2">
                  <a:txBody>
                    <a:bodyPr/>
                    <a:lstStyle/>
                    <a:p>
                      <a:pPr algn="l">
                        <a:lnSpc>
                          <a:spcPct val="107000"/>
                        </a:lnSpc>
                        <a:spcAft>
                          <a:spcPts val="800"/>
                        </a:spcAft>
                      </a:pPr>
                      <a:r>
                        <a:rPr lang="en-GB" sz="1000" b="1" u="sng">
                          <a:effectLst/>
                          <a:latin typeface="Comic Sans MS" panose="030F0702030302020204" pitchFamily="66" charset="0"/>
                          <a:ea typeface="Calibri" panose="020F0502020204030204" pitchFamily="34" charset="0"/>
                          <a:cs typeface="Times New Roman" panose="02020603050405020304" pitchFamily="18" charset="0"/>
                        </a:rPr>
                        <a:t>Electrical Systems </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b="1" u="none" kern="1200">
                          <a:solidFill>
                            <a:schemeClr val="tx1"/>
                          </a:solidFill>
                          <a:effectLst/>
                          <a:latin typeface="Comic Sans MS" panose="030F0702030302020204" pitchFamily="66" charset="0"/>
                          <a:ea typeface="+mn-ea"/>
                          <a:cs typeface="+mn-cs"/>
                        </a:rPr>
                        <a:t>To know how to use a simple program to control and monitor an electrical system.</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b="0" u="none" kern="1200">
                          <a:solidFill>
                            <a:schemeClr val="tx1"/>
                          </a:solidFill>
                          <a:effectLst/>
                          <a:latin typeface="Comic Sans MS" panose="030F0702030302020204" pitchFamily="66" charset="0"/>
                          <a:ea typeface="+mn-ea"/>
                          <a:cs typeface="+mn-cs"/>
                        </a:rPr>
                        <a:t>To know how electrical systems work.</a:t>
                      </a:r>
                    </a:p>
                    <a:p>
                      <a:pPr algn="l">
                        <a:lnSpc>
                          <a:spcPct val="107000"/>
                        </a:lnSpc>
                        <a:spcAft>
                          <a:spcPts val="800"/>
                        </a:spcAft>
                      </a:pPr>
                      <a:r>
                        <a:rPr lang="en-GB" sz="1000" b="0" u="none">
                          <a:effectLst/>
                          <a:latin typeface="Comic Sans MS" panose="030F0702030302020204" pitchFamily="66" charset="0"/>
                          <a:ea typeface="Calibri" panose="020F0502020204030204" pitchFamily="34" charset="0"/>
                          <a:cs typeface="Times New Roman" panose="02020603050405020304" pitchFamily="18" charset="0"/>
                        </a:rPr>
                        <a:t>To know how to use an electrical system to control a product.</a:t>
                      </a: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r>
                        <a:rPr lang="en-GB" sz="900">
                          <a:effectLst/>
                          <a:latin typeface="Comic Sans MS" panose="030F0702030302020204" pitchFamily="66" charset="0"/>
                          <a:ea typeface="Calibri" panose="020F0502020204030204" pitchFamily="34" charset="0"/>
                          <a:cs typeface="Times New Roman" panose="02020603050405020304" pitchFamily="18" charset="0"/>
                        </a:rPr>
                        <a:t>Food and Nutrition</a:t>
                      </a:r>
                    </a:p>
                    <a:p>
                      <a:pPr algn="l">
                        <a:lnSpc>
                          <a:spcPct val="107000"/>
                        </a:lnSpc>
                        <a:spcAft>
                          <a:spcPts val="800"/>
                        </a:spcAft>
                      </a:pPr>
                      <a:r>
                        <a:rPr lang="en-GB" sz="900" kern="1200">
                          <a:solidFill>
                            <a:schemeClr val="tx1"/>
                          </a:solidFill>
                          <a:effectLst/>
                          <a:latin typeface="+mn-lt"/>
                          <a:ea typeface="+mn-ea"/>
                          <a:cs typeface="+mn-cs"/>
                        </a:rPr>
                        <a:t>To know how to make a simple dish using fruits and/or vegetables. </a:t>
                      </a:r>
                    </a:p>
                    <a:p>
                      <a:pPr algn="l">
                        <a:lnSpc>
                          <a:spcPct val="107000"/>
                        </a:lnSpc>
                        <a:spcAft>
                          <a:spcPts val="800"/>
                        </a:spcAft>
                      </a:pPr>
                      <a:endParaRPr lang="en-GB" sz="900" kern="1200">
                        <a:solidFill>
                          <a:schemeClr val="tx1"/>
                        </a:solidFill>
                        <a:effectLst/>
                        <a:latin typeface="+mn-lt"/>
                        <a:ea typeface="+mn-ea"/>
                        <a:cs typeface="+mn-cs"/>
                      </a:endParaRPr>
                    </a:p>
                    <a:p>
                      <a:r>
                        <a:rPr lang="en-GB" sz="900" kern="1200">
                          <a:solidFill>
                            <a:schemeClr val="tx1"/>
                          </a:solidFill>
                          <a:effectLst/>
                          <a:latin typeface="+mn-lt"/>
                          <a:ea typeface="+mn-ea"/>
                          <a:cs typeface="+mn-cs"/>
                        </a:rPr>
                        <a:t>To know the difference between fruits and vegetables.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fruits and vegetables grow in different ways.</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that we need a variety of foods in our diet. </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the names of simple utensils </a:t>
                      </a:r>
                      <a:r>
                        <a:rPr lang="en-GB" sz="900" kern="1200" err="1">
                          <a:solidFill>
                            <a:schemeClr val="tx1"/>
                          </a:solidFill>
                          <a:effectLst/>
                          <a:latin typeface="+mn-lt"/>
                          <a:ea typeface="+mn-ea"/>
                          <a:cs typeface="+mn-cs"/>
                        </a:rPr>
                        <a:t>e.g</a:t>
                      </a:r>
                      <a:r>
                        <a:rPr lang="en-GB" sz="900" kern="1200">
                          <a:solidFill>
                            <a:schemeClr val="tx1"/>
                          </a:solidFill>
                          <a:effectLst/>
                          <a:latin typeface="+mn-lt"/>
                          <a:ea typeface="+mn-ea"/>
                          <a:cs typeface="+mn-cs"/>
                        </a:rPr>
                        <a:t> knife, chopping board, bowl, spoon, peeler.</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To know how to chop, peel and squeeze.</a:t>
                      </a:r>
                    </a:p>
                    <a:p>
                      <a:r>
                        <a:rPr lang="en-GB" sz="900" kern="1200">
                          <a:solidFill>
                            <a:schemeClr val="tx1"/>
                          </a:solidFill>
                          <a:effectLst/>
                          <a:latin typeface="+mn-lt"/>
                          <a:ea typeface="+mn-ea"/>
                          <a:cs typeface="+mn-cs"/>
                        </a:rPr>
                        <a:t> </a:t>
                      </a:r>
                    </a:p>
                    <a:p>
                      <a:r>
                        <a:rPr lang="en-GB" sz="900" kern="1200">
                          <a:solidFill>
                            <a:schemeClr val="tx1"/>
                          </a:solidFill>
                          <a:effectLst/>
                          <a:latin typeface="+mn-lt"/>
                          <a:ea typeface="+mn-ea"/>
                          <a:cs typeface="+mn-cs"/>
                        </a:rPr>
                        <a:t>I know how to prepare for cooking e.g., wash hands, put on apron and tie hair back.</a:t>
                      </a:r>
                    </a:p>
                    <a:p>
                      <a:pPr algn="l">
                        <a:lnSpc>
                          <a:spcPct val="107000"/>
                        </a:lnSpc>
                        <a:spcAft>
                          <a:spcPts val="800"/>
                        </a:spcAft>
                      </a:pPr>
                      <a:endParaRPr lang="en-GB" sz="9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1506740">
                <a:tc>
                  <a:txBody>
                    <a:bodyPr/>
                    <a:lstStyle/>
                    <a:p>
                      <a:pPr>
                        <a:lnSpc>
                          <a:spcPct val="107000"/>
                        </a:lnSpc>
                        <a:spcAft>
                          <a:spcPts val="800"/>
                        </a:spcAft>
                      </a:pPr>
                      <a:r>
                        <a:rPr lang="en-GB" sz="1000" b="1">
                          <a:effectLst/>
                          <a:latin typeface="Comic Sans MS" panose="030F0702030302020204" pitchFamily="66" charset="0"/>
                          <a:ea typeface="Calibri" panose="020F0502020204030204" pitchFamily="34" charset="0"/>
                          <a:cs typeface="Times New Roman" panose="02020603050405020304" pitchFamily="18" charset="0"/>
                        </a:rPr>
                        <a:t>Evaluate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en-GB" sz="1000" kern="1200">
                          <a:solidFill>
                            <a:schemeClr val="tx1"/>
                          </a:solidFill>
                          <a:effectLst/>
                          <a:latin typeface="Comic Sans MS" panose="030F0702030302020204" pitchFamily="66" charset="0"/>
                          <a:ea typeface="+mn-ea"/>
                          <a:cs typeface="+mn-cs"/>
                        </a:rPr>
                        <a:t>To know how to Critically evaluate the quality of the design, manufacture and fitness for purpose. </a:t>
                      </a:r>
                    </a:p>
                    <a:p>
                      <a:endParaRPr lang="en-GB" sz="1000" kern="1200">
                        <a:solidFill>
                          <a:schemeClr val="tx1"/>
                        </a:solidFill>
                        <a:effectLst/>
                        <a:latin typeface="Comic Sans MS" panose="030F0702030302020204" pitchFamily="66" charset="0"/>
                        <a:ea typeface="+mn-ea"/>
                        <a:cs typeface="+mn-cs"/>
                      </a:endParaRPr>
                    </a:p>
                    <a:p>
                      <a:r>
                        <a:rPr lang="en-GB" sz="1000" kern="1200">
                          <a:solidFill>
                            <a:schemeClr val="tx1"/>
                          </a:solidFill>
                          <a:effectLst/>
                          <a:latin typeface="Comic Sans MS" panose="030F0702030302020204" pitchFamily="66" charset="0"/>
                          <a:ea typeface="+mn-ea"/>
                          <a:cs typeface="+mn-cs"/>
                        </a:rPr>
                        <a:t>To know how to analyse whether changes in configuration positively or negatively affect and existing product.</a:t>
                      </a:r>
                      <a:endParaRPr lang="en-GB" sz="10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buFont typeface="Symbol" panose="05050102010706020507" pitchFamily="18" charset="2"/>
                        <a:buChar char=""/>
                      </a:pPr>
                      <a:endParaRPr lang="en-GB" sz="800">
                        <a:effectLst/>
                        <a:latin typeface="Comic Sans MS" panose="030F0702030302020204" pitchFamily="66" charset="0"/>
                        <a:ea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lnSpc>
                          <a:spcPct val="107000"/>
                        </a:lnSpc>
                        <a:spcAft>
                          <a:spcPts val="800"/>
                        </a:spcAft>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gn="l">
                        <a:lnSpc>
                          <a:spcPct val="107000"/>
                        </a:lnSpc>
                        <a:spcAft>
                          <a:spcPts val="800"/>
                        </a:spcAft>
                        <a:buFont typeface="Symbol" panose="05050102010706020507" pitchFamily="18" charset="2"/>
                        <a:buChar char=""/>
                      </a:pP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8272482"/>
                  </a:ext>
                </a:extLst>
              </a:tr>
            </a:tbl>
          </a:graphicData>
        </a:graphic>
      </p:graphicFrame>
    </p:spTree>
    <p:extLst>
      <p:ext uri="{BB962C8B-B14F-4D97-AF65-F5344CB8AC3E}">
        <p14:creationId xmlns:p14="http://schemas.microsoft.com/office/powerpoint/2010/main" val="411724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Design Technology - Intent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4">
            <a:extLst>
              <a:ext uri="{FF2B5EF4-FFF2-40B4-BE49-F238E27FC236}">
                <a16:creationId xmlns:a16="http://schemas.microsoft.com/office/drawing/2014/main" id="{825D39FD-A704-86CF-CE90-D0EA97F5460C}"/>
              </a:ext>
            </a:extLst>
          </p:cNvPr>
          <p:cNvGraphicFramePr>
            <a:graphicFrameLocks noGrp="1"/>
          </p:cNvGraphicFramePr>
          <p:nvPr>
            <p:extLst>
              <p:ext uri="{D42A27DB-BD31-4B8C-83A1-F6EECF244321}">
                <p14:modId xmlns:p14="http://schemas.microsoft.com/office/powerpoint/2010/main" val="2056089225"/>
              </p:ext>
            </p:extLst>
          </p:nvPr>
        </p:nvGraphicFramePr>
        <p:xfrm>
          <a:off x="298881" y="2051532"/>
          <a:ext cx="11373244" cy="5029200"/>
        </p:xfrm>
        <a:graphic>
          <a:graphicData uri="http://schemas.openxmlformats.org/drawingml/2006/table">
            <a:tbl>
              <a:tblPr firstRow="1" bandRow="1">
                <a:tableStyleId>{7DF18680-E054-41AD-8BC1-D1AEF772440D}</a:tableStyleId>
              </a:tblPr>
              <a:tblGrid>
                <a:gridCol w="2090359">
                  <a:extLst>
                    <a:ext uri="{9D8B030D-6E8A-4147-A177-3AD203B41FA5}">
                      <a16:colId xmlns:a16="http://schemas.microsoft.com/office/drawing/2014/main" val="2675307249"/>
                    </a:ext>
                  </a:extLst>
                </a:gridCol>
                <a:gridCol w="9282885">
                  <a:extLst>
                    <a:ext uri="{9D8B030D-6E8A-4147-A177-3AD203B41FA5}">
                      <a16:colId xmlns:a16="http://schemas.microsoft.com/office/drawing/2014/main" val="4108960006"/>
                    </a:ext>
                  </a:extLst>
                </a:gridCol>
              </a:tblGrid>
              <a:tr h="48064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a:solidFill>
                            <a:schemeClr val="tx1"/>
                          </a:solidFill>
                          <a:effectLst/>
                          <a:latin typeface="Comic Sans MS" panose="030F0702030302020204" pitchFamily="66" charset="0"/>
                          <a:ea typeface="+mn-ea"/>
                          <a:cs typeface="+mn-cs"/>
                        </a:rPr>
                        <a:t>Intent:</a:t>
                      </a:r>
                    </a:p>
                    <a:p>
                      <a:endParaRPr lang="en-GB" sz="1400">
                        <a:latin typeface="Comic Sans MS" panose="030F0702030302020204" pitchFamily="66" charset="0"/>
                      </a:endParaRPr>
                    </a:p>
                  </a:txBody>
                  <a:tcPr>
                    <a:solidFill>
                      <a:schemeClr val="accent1">
                        <a:lumMod val="20000"/>
                        <a:lumOff val="80000"/>
                      </a:schemeClr>
                    </a:solidFill>
                  </a:tcPr>
                </a:tc>
                <a:tc>
                  <a:txBody>
                    <a:bodyPr/>
                    <a:lstStyle/>
                    <a:p>
                      <a:pPr algn="ctr"/>
                      <a:r>
                        <a:rPr lang="en-US" sz="1800" b="0" i="0" kern="1200">
                          <a:solidFill>
                            <a:schemeClr val="tx1"/>
                          </a:solidFill>
                          <a:effectLst/>
                          <a:latin typeface="Comic Sans MS" panose="030F0702030302020204" pitchFamily="66" charset="0"/>
                          <a:ea typeface="+mn-ea"/>
                          <a:cs typeface="+mn-cs"/>
                        </a:rPr>
                        <a:t>"Technology makes possibilities. Design makes solutions." </a:t>
                      </a:r>
                      <a:r>
                        <a:rPr lang="en-US" sz="1800" b="1" i="0" kern="1200">
                          <a:solidFill>
                            <a:schemeClr val="tx1"/>
                          </a:solidFill>
                          <a:effectLst/>
                          <a:latin typeface="Comic Sans MS" panose="030F0702030302020204" pitchFamily="66" charset="0"/>
                          <a:ea typeface="+mn-ea"/>
                          <a:cs typeface="+mn-cs"/>
                        </a:rPr>
                        <a:t>John Maeda</a:t>
                      </a:r>
                    </a:p>
                    <a:p>
                      <a:endParaRPr lang="en-US" sz="1800" b="1" i="0" kern="1200">
                        <a:solidFill>
                          <a:schemeClr val="tx1"/>
                        </a:solidFill>
                        <a:effectLst/>
                        <a:latin typeface="Comic Sans MS" panose="030F0702030302020204" pitchFamily="66" charset="0"/>
                        <a:ea typeface="+mn-ea"/>
                        <a:cs typeface="+mn-cs"/>
                      </a:endParaRPr>
                    </a:p>
                    <a:p>
                      <a:r>
                        <a:rPr lang="en-US" sz="1800" b="0" i="0" kern="1200">
                          <a:solidFill>
                            <a:schemeClr val="tx1"/>
                          </a:solidFill>
                          <a:effectLst/>
                          <a:latin typeface="Comic Sans MS" panose="030F0702030302020204" pitchFamily="66" charset="0"/>
                          <a:ea typeface="+mn-ea"/>
                          <a:cs typeface="+mn-cs"/>
                        </a:rPr>
                        <a:t>Design and Technology prepares children to perform everyday tasks confidently and to deal with tomorrows rapidly changing, increasingly technological world. Our curriculum is designed for our children to build and apply knowledge, understanding and skills in order to design and make prototypes and products for a wide range of users. Through our Design Technology curriculum, we encourage children to become independent, creative problem solvers who work effectively as individuals and as part of a team. Our curriculum is designed to enable children to identify needs and to respond to them by developing a range of ideas. Through the study of Design and Technology, we combine practical skills with the ability to critique, evaluate and test ideas and products considering social and environmental issues, as well as function. At Victoria Road, we understand the importance of nutrition so in addition to designing and making functional and purposeful products we offer opportunities for our children to cook a variety of dishes that will develop their knowledge and understanding of what it means to eat a balanced diet.</a:t>
                      </a:r>
                    </a:p>
                    <a:p>
                      <a:r>
                        <a:rPr lang="en-US" sz="1800" b="0" i="0" kern="1200">
                          <a:solidFill>
                            <a:schemeClr val="lt1"/>
                          </a:solidFill>
                          <a:effectLst/>
                          <a:latin typeface="+mn-lt"/>
                          <a:ea typeface="+mn-ea"/>
                          <a:cs typeface="+mn-cs"/>
                        </a:rPr>
                        <a:t> </a:t>
                      </a:r>
                    </a:p>
                    <a:p>
                      <a:endParaRPr lang="en-US" sz="1800" b="0" i="0" kern="1200">
                        <a:solidFill>
                          <a:schemeClr val="tx1"/>
                        </a:solidFill>
                        <a:effectLst/>
                        <a:latin typeface="Comic Sans MS" panose="030F0702030302020204" pitchFamily="66" charset="0"/>
                        <a:ea typeface="+mn-ea"/>
                        <a:cs typeface="+mn-cs"/>
                      </a:endParaRPr>
                    </a:p>
                  </a:txBody>
                  <a:tcPr>
                    <a:solidFill>
                      <a:schemeClr val="accent1">
                        <a:lumMod val="20000"/>
                        <a:lumOff val="80000"/>
                      </a:schemeClr>
                    </a:solidFill>
                  </a:tcPr>
                </a:tc>
                <a:extLst>
                  <a:ext uri="{0D108BD9-81ED-4DB2-BD59-A6C34878D82A}">
                    <a16:rowId xmlns:a16="http://schemas.microsoft.com/office/drawing/2014/main" val="3643382157"/>
                  </a:ext>
                </a:extLst>
              </a:tr>
            </a:tbl>
          </a:graphicData>
        </a:graphic>
      </p:graphicFrame>
    </p:spTree>
    <p:extLst>
      <p:ext uri="{BB962C8B-B14F-4D97-AF65-F5344CB8AC3E}">
        <p14:creationId xmlns:p14="http://schemas.microsoft.com/office/powerpoint/2010/main" val="1588244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Design Technology - Implementation</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5DCDB477-2BED-BB31-F033-E43C83BC9F36}"/>
              </a:ext>
            </a:extLst>
          </p:cNvPr>
          <p:cNvGraphicFramePr>
            <a:graphicFrameLocks noGrp="1"/>
          </p:cNvGraphicFramePr>
          <p:nvPr>
            <p:extLst>
              <p:ext uri="{D42A27DB-BD31-4B8C-83A1-F6EECF244321}">
                <p14:modId xmlns:p14="http://schemas.microsoft.com/office/powerpoint/2010/main" val="1107551324"/>
              </p:ext>
            </p:extLst>
          </p:nvPr>
        </p:nvGraphicFramePr>
        <p:xfrm>
          <a:off x="409376" y="1941584"/>
          <a:ext cx="11483741" cy="4819614"/>
        </p:xfrm>
        <a:graphic>
          <a:graphicData uri="http://schemas.openxmlformats.org/drawingml/2006/table">
            <a:tbl>
              <a:tblPr firstRow="1" bandRow="1">
                <a:tableStyleId>{7DF18680-E054-41AD-8BC1-D1AEF772440D}</a:tableStyleId>
              </a:tblPr>
              <a:tblGrid>
                <a:gridCol w="2110668">
                  <a:extLst>
                    <a:ext uri="{9D8B030D-6E8A-4147-A177-3AD203B41FA5}">
                      <a16:colId xmlns:a16="http://schemas.microsoft.com/office/drawing/2014/main" val="4285485842"/>
                    </a:ext>
                  </a:extLst>
                </a:gridCol>
                <a:gridCol w="9373073">
                  <a:extLst>
                    <a:ext uri="{9D8B030D-6E8A-4147-A177-3AD203B41FA5}">
                      <a16:colId xmlns:a16="http://schemas.microsoft.com/office/drawing/2014/main" val="406211579"/>
                    </a:ext>
                  </a:extLst>
                </a:gridCol>
              </a:tblGrid>
              <a:tr h="4819614">
                <a:tc>
                  <a:txBody>
                    <a:bodyPr/>
                    <a:lstStyle/>
                    <a:p>
                      <a:r>
                        <a:rPr lang="en-GB" b="1">
                          <a:solidFill>
                            <a:schemeClr val="tx1"/>
                          </a:solidFill>
                          <a:latin typeface="Comic Sans MS" panose="030F0702030302020204" pitchFamily="66" charset="0"/>
                        </a:rPr>
                        <a:t>Implementation</a:t>
                      </a:r>
                    </a:p>
                  </a:txBody>
                  <a:tcPr>
                    <a:solidFill>
                      <a:schemeClr val="accent1">
                        <a:lumMod val="40000"/>
                        <a:lumOff val="60000"/>
                      </a:schemeClr>
                    </a:solidFill>
                  </a:tcPr>
                </a:tc>
                <a:tc>
                  <a:txBody>
                    <a:bodyPr/>
                    <a:lstStyle/>
                    <a:p>
                      <a:r>
                        <a:rPr lang="en-US" sz="1800" b="0" i="0" kern="1200">
                          <a:solidFill>
                            <a:schemeClr val="tx1"/>
                          </a:solidFill>
                          <a:effectLst/>
                          <a:latin typeface="Comic Sans MS" panose="030F0702030302020204" pitchFamily="66" charset="0"/>
                          <a:ea typeface="+mn-ea"/>
                          <a:cs typeface="+mn-cs"/>
                        </a:rPr>
                        <a:t>Design Technology is taught in all year groups. Over the course of the year our children will engage in three units of work (to be delivered on a termly basis). Each year group will undertake a unit of work relating to nutrition which is designed to develop our children’s understanding of where food comes from, the importance of a varied and healthy diet and how food is prepared.</a:t>
                      </a:r>
                    </a:p>
                    <a:p>
                      <a:r>
                        <a:rPr lang="en-US" sz="1800" b="0" i="0" kern="1200">
                          <a:solidFill>
                            <a:schemeClr val="tx1"/>
                          </a:solidFill>
                          <a:effectLst/>
                          <a:latin typeface="Comic Sans MS" panose="030F0702030302020204" pitchFamily="66" charset="0"/>
                          <a:ea typeface="+mn-ea"/>
                          <a:cs typeface="+mn-cs"/>
                        </a:rPr>
                        <a:t> The teaching of Design Technology follows the National Curriculum. A clear rationale and skills progression has been mapped out for each year group to ensure progression year on year.</a:t>
                      </a:r>
                    </a:p>
                    <a:p>
                      <a:r>
                        <a:rPr lang="en-US" sz="1800" b="0" i="0" kern="1200">
                          <a:solidFill>
                            <a:schemeClr val="tx1"/>
                          </a:solidFill>
                          <a:effectLst/>
                          <a:latin typeface="Comic Sans MS" panose="030F0702030302020204" pitchFamily="66" charset="0"/>
                          <a:ea typeface="+mn-ea"/>
                          <a:cs typeface="+mn-cs"/>
                        </a:rPr>
                        <a:t>Our curriculum design enables our pupils to make products that solve real and relevant problems within a variety of contexts. Through our plan, make and evaluate cycle our children learn to take risks, be reflective, innovative, enterprising, and resilient.</a:t>
                      </a:r>
                    </a:p>
                    <a:p>
                      <a:r>
                        <a:rPr lang="en-US" sz="1800" b="0" i="0" kern="1200">
                          <a:solidFill>
                            <a:schemeClr val="tx1"/>
                          </a:solidFill>
                          <a:effectLst/>
                          <a:latin typeface="Comic Sans MS" panose="030F0702030302020204" pitchFamily="66" charset="0"/>
                          <a:ea typeface="+mn-ea"/>
                          <a:cs typeface="+mn-cs"/>
                        </a:rPr>
                        <a:t> </a:t>
                      </a:r>
                    </a:p>
                    <a:p>
                      <a:endParaRPr lang="en-US" sz="1800" b="0" i="0" kern="1200">
                        <a:solidFill>
                          <a:schemeClr val="tx1"/>
                        </a:solidFill>
                        <a:effectLst/>
                        <a:latin typeface="+mn-lt"/>
                        <a:ea typeface="+mn-ea"/>
                        <a:cs typeface="+mn-cs"/>
                      </a:endParaRPr>
                    </a:p>
                  </a:txBody>
                  <a:tcPr>
                    <a:solidFill>
                      <a:schemeClr val="accent1">
                        <a:lumMod val="40000"/>
                        <a:lumOff val="60000"/>
                      </a:schemeClr>
                    </a:solidFill>
                  </a:tcPr>
                </a:tc>
                <a:extLst>
                  <a:ext uri="{0D108BD9-81ED-4DB2-BD59-A6C34878D82A}">
                    <a16:rowId xmlns:a16="http://schemas.microsoft.com/office/drawing/2014/main" val="386196962"/>
                  </a:ext>
                </a:extLst>
              </a:tr>
            </a:tbl>
          </a:graphicData>
        </a:graphic>
      </p:graphicFrame>
    </p:spTree>
    <p:extLst>
      <p:ext uri="{BB962C8B-B14F-4D97-AF65-F5344CB8AC3E}">
        <p14:creationId xmlns:p14="http://schemas.microsoft.com/office/powerpoint/2010/main" val="121918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Design Technology - Impact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359087E4-FAC9-AB54-466E-8749B85867C8}"/>
              </a:ext>
            </a:extLst>
          </p:cNvPr>
          <p:cNvGraphicFramePr>
            <a:graphicFrameLocks noGrp="1"/>
          </p:cNvGraphicFramePr>
          <p:nvPr>
            <p:extLst>
              <p:ext uri="{D42A27DB-BD31-4B8C-83A1-F6EECF244321}">
                <p14:modId xmlns:p14="http://schemas.microsoft.com/office/powerpoint/2010/main" val="1709630129"/>
              </p:ext>
            </p:extLst>
          </p:nvPr>
        </p:nvGraphicFramePr>
        <p:xfrm>
          <a:off x="298881" y="2074904"/>
          <a:ext cx="11373244" cy="4754880"/>
        </p:xfrm>
        <a:graphic>
          <a:graphicData uri="http://schemas.openxmlformats.org/drawingml/2006/table">
            <a:tbl>
              <a:tblPr firstRow="1" bandRow="1">
                <a:tableStyleId>{7DF18680-E054-41AD-8BC1-D1AEF772440D}</a:tableStyleId>
              </a:tblPr>
              <a:tblGrid>
                <a:gridCol w="2090359">
                  <a:extLst>
                    <a:ext uri="{9D8B030D-6E8A-4147-A177-3AD203B41FA5}">
                      <a16:colId xmlns:a16="http://schemas.microsoft.com/office/drawing/2014/main" val="98339566"/>
                    </a:ext>
                  </a:extLst>
                </a:gridCol>
                <a:gridCol w="9282885">
                  <a:extLst>
                    <a:ext uri="{9D8B030D-6E8A-4147-A177-3AD203B41FA5}">
                      <a16:colId xmlns:a16="http://schemas.microsoft.com/office/drawing/2014/main" val="4274983077"/>
                    </a:ext>
                  </a:extLst>
                </a:gridCol>
              </a:tblGrid>
              <a:tr h="1442497">
                <a:tc>
                  <a:txBody>
                    <a:bodyPr/>
                    <a:lstStyle/>
                    <a:p>
                      <a:r>
                        <a:rPr lang="en-GB">
                          <a:solidFill>
                            <a:schemeClr val="tx1"/>
                          </a:solidFill>
                          <a:latin typeface="Comic Sans MS" panose="030F0702030302020204" pitchFamily="66" charset="0"/>
                        </a:rPr>
                        <a:t>Impact</a:t>
                      </a:r>
                    </a:p>
                  </a:txBody>
                  <a:tcPr>
                    <a:solidFill>
                      <a:schemeClr val="accent1">
                        <a:lumMod val="60000"/>
                        <a:lumOff val="40000"/>
                      </a:schemeClr>
                    </a:solidFill>
                  </a:tcPr>
                </a:tc>
                <a:tc>
                  <a:txBody>
                    <a:bodyPr/>
                    <a:lstStyle/>
                    <a:p>
                      <a:r>
                        <a:rPr lang="en-US" sz="1800" b="0" i="0" kern="1200">
                          <a:solidFill>
                            <a:schemeClr val="tx1"/>
                          </a:solidFill>
                          <a:effectLst/>
                          <a:latin typeface="Comic Sans MS" panose="030F0702030302020204" pitchFamily="66" charset="0"/>
                          <a:ea typeface="+mn-ea"/>
                          <a:cs typeface="+mn-cs"/>
                        </a:rPr>
                        <a:t>Children will understand the impact design technology has on their own lives and the world around them.</a:t>
                      </a:r>
                    </a:p>
                    <a:p>
                      <a:r>
                        <a:rPr lang="en-US" sz="1800" b="0" i="0" kern="1200">
                          <a:solidFill>
                            <a:schemeClr val="tx1"/>
                          </a:solidFill>
                          <a:effectLst/>
                          <a:latin typeface="Comic Sans MS" panose="030F0702030302020204" pitchFamily="66" charset="0"/>
                          <a:ea typeface="+mn-ea"/>
                          <a:cs typeface="+mn-cs"/>
                        </a:rPr>
                        <a:t>Children will have the ability to manage risks to work safely and hygienically.</a:t>
                      </a:r>
                    </a:p>
                    <a:p>
                      <a:r>
                        <a:rPr lang="en-US" sz="1800" b="0" i="0" kern="1200">
                          <a:solidFill>
                            <a:schemeClr val="tx1"/>
                          </a:solidFill>
                          <a:effectLst/>
                          <a:latin typeface="Comic Sans MS" panose="030F0702030302020204" pitchFamily="66" charset="0"/>
                          <a:ea typeface="+mn-ea"/>
                          <a:cs typeface="+mn-cs"/>
                        </a:rPr>
                        <a:t>Children will select tools and materials appropriate to the task.</a:t>
                      </a:r>
                    </a:p>
                    <a:p>
                      <a:r>
                        <a:rPr lang="en-US" sz="1800" b="0" i="0" kern="1200">
                          <a:solidFill>
                            <a:schemeClr val="tx1"/>
                          </a:solidFill>
                          <a:effectLst/>
                          <a:latin typeface="Comic Sans MS" panose="030F0702030302020204" pitchFamily="66" charset="0"/>
                          <a:ea typeface="+mn-ea"/>
                          <a:cs typeface="+mn-cs"/>
                        </a:rPr>
                        <a:t>Children will demonstrate their knowledge and skills when using a range of tools.</a:t>
                      </a:r>
                    </a:p>
                    <a:p>
                      <a:r>
                        <a:rPr lang="en-US" sz="1800" b="0" i="0" kern="1200">
                          <a:solidFill>
                            <a:schemeClr val="tx1"/>
                          </a:solidFill>
                          <a:effectLst/>
                          <a:latin typeface="Comic Sans MS" panose="030F0702030302020204" pitchFamily="66" charset="0"/>
                          <a:ea typeface="+mn-ea"/>
                          <a:cs typeface="+mn-cs"/>
                        </a:rPr>
                        <a:t>Children will apply skills and knowledge across other curriculum areas.</a:t>
                      </a:r>
                    </a:p>
                    <a:p>
                      <a:r>
                        <a:rPr lang="en-US" sz="1800" b="0" i="0" kern="1200">
                          <a:solidFill>
                            <a:schemeClr val="tx1"/>
                          </a:solidFill>
                          <a:effectLst/>
                          <a:latin typeface="Comic Sans MS" panose="030F0702030302020204" pitchFamily="66" charset="0"/>
                          <a:ea typeface="+mn-ea"/>
                          <a:cs typeface="+mn-cs"/>
                        </a:rPr>
                        <a:t>Children will develop long lasting skills that can be used beyond school and into adulthood.</a:t>
                      </a:r>
                    </a:p>
                    <a:p>
                      <a:r>
                        <a:rPr lang="en-US" sz="1800" b="0" i="0" kern="1200">
                          <a:solidFill>
                            <a:schemeClr val="tx1"/>
                          </a:solidFill>
                          <a:effectLst/>
                          <a:latin typeface="Comic Sans MS" panose="030F0702030302020204" pitchFamily="66" charset="0"/>
                          <a:ea typeface="+mn-ea"/>
                          <a:cs typeface="+mn-cs"/>
                        </a:rPr>
                        <a:t>Children will investigate existing designs and use them to inspire their own.</a:t>
                      </a:r>
                    </a:p>
                    <a:p>
                      <a:r>
                        <a:rPr lang="en-US" sz="1800" b="0" i="0" kern="1200">
                          <a:solidFill>
                            <a:schemeClr val="tx1"/>
                          </a:solidFill>
                          <a:effectLst/>
                          <a:latin typeface="Comic Sans MS" panose="030F0702030302020204" pitchFamily="66" charset="0"/>
                          <a:ea typeface="+mn-ea"/>
                          <a:cs typeface="+mn-cs"/>
                        </a:rPr>
                        <a:t>Children will have the ability to carry out research and ask relevant questions to deepen their knowledge of the user.</a:t>
                      </a:r>
                    </a:p>
                    <a:p>
                      <a:r>
                        <a:rPr lang="en-US" sz="1800" b="0" i="0" kern="1200">
                          <a:solidFill>
                            <a:schemeClr val="tx1"/>
                          </a:solidFill>
                          <a:effectLst/>
                          <a:latin typeface="Comic Sans MS" panose="030F0702030302020204" pitchFamily="66" charset="0"/>
                          <a:ea typeface="+mn-ea"/>
                          <a:cs typeface="+mn-cs"/>
                        </a:rPr>
                        <a:t>Children will adapt and change their work where necessary.</a:t>
                      </a:r>
                    </a:p>
                    <a:p>
                      <a:r>
                        <a:rPr lang="en-US" sz="1800" b="0" i="0" kern="1200">
                          <a:solidFill>
                            <a:schemeClr val="tx1"/>
                          </a:solidFill>
                          <a:effectLst/>
                          <a:latin typeface="Comic Sans MS" panose="030F0702030302020204" pitchFamily="66" charset="0"/>
                          <a:ea typeface="+mn-ea"/>
                          <a:cs typeface="+mn-cs"/>
                        </a:rPr>
                        <a:t>Children will confidently discuss their products and the process involved in creating these.</a:t>
                      </a:r>
                    </a:p>
                    <a:p>
                      <a:r>
                        <a:rPr lang="en-US" sz="1800" b="0" i="0" kern="1200">
                          <a:solidFill>
                            <a:schemeClr val="tx1"/>
                          </a:solidFill>
                          <a:effectLst/>
                          <a:latin typeface="Comic Sans MS" panose="030F0702030302020204" pitchFamily="66" charset="0"/>
                          <a:ea typeface="+mn-ea"/>
                          <a:cs typeface="+mn-cs"/>
                        </a:rPr>
                        <a:t>Children will critically evaluate and test their products to ensure they are fit for purpose.</a:t>
                      </a:r>
                    </a:p>
                    <a:p>
                      <a:endParaRPr lang="en-GB"/>
                    </a:p>
                  </a:txBody>
                  <a:tcPr>
                    <a:solidFill>
                      <a:schemeClr val="accent1">
                        <a:lumMod val="60000"/>
                        <a:lumOff val="40000"/>
                      </a:schemeClr>
                    </a:solidFill>
                  </a:tcPr>
                </a:tc>
                <a:extLst>
                  <a:ext uri="{0D108BD9-81ED-4DB2-BD59-A6C34878D82A}">
                    <a16:rowId xmlns:a16="http://schemas.microsoft.com/office/drawing/2014/main" val="1951996760"/>
                  </a:ext>
                </a:extLst>
              </a:tr>
            </a:tbl>
          </a:graphicData>
        </a:graphic>
      </p:graphicFrame>
    </p:spTree>
    <p:extLst>
      <p:ext uri="{BB962C8B-B14F-4D97-AF65-F5344CB8AC3E}">
        <p14:creationId xmlns:p14="http://schemas.microsoft.com/office/powerpoint/2010/main" val="2660492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836818"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Design Technology Rationale EYFS and KS1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245699038"/>
              </p:ext>
            </p:extLst>
          </p:nvPr>
        </p:nvGraphicFramePr>
        <p:xfrm>
          <a:off x="233743" y="1898120"/>
          <a:ext cx="11724512" cy="4702368"/>
        </p:xfrm>
        <a:graphic>
          <a:graphicData uri="http://schemas.openxmlformats.org/drawingml/2006/table">
            <a:tbl>
              <a:tblPr firstRow="1" bandRow="1">
                <a:tableStyleId>{5C22544A-7EE6-4342-B048-85BDC9FD1C3A}</a:tableStyleId>
              </a:tblPr>
              <a:tblGrid>
                <a:gridCol w="924214">
                  <a:extLst>
                    <a:ext uri="{9D8B030D-6E8A-4147-A177-3AD203B41FA5}">
                      <a16:colId xmlns:a16="http://schemas.microsoft.com/office/drawing/2014/main" val="1416349914"/>
                    </a:ext>
                  </a:extLst>
                </a:gridCol>
                <a:gridCol w="10800298">
                  <a:extLst>
                    <a:ext uri="{9D8B030D-6E8A-4147-A177-3AD203B41FA5}">
                      <a16:colId xmlns:a16="http://schemas.microsoft.com/office/drawing/2014/main" val="3593960614"/>
                    </a:ext>
                  </a:extLst>
                </a:gridCol>
              </a:tblGrid>
              <a:tr h="863553">
                <a:tc>
                  <a:txBody>
                    <a:bodyPr/>
                    <a:lstStyle/>
                    <a:p>
                      <a:r>
                        <a:rPr lang="en-GB" sz="1400" b="0">
                          <a:solidFill>
                            <a:schemeClr val="tx1"/>
                          </a:solidFill>
                          <a:latin typeface="Comic Sans MS" panose="030F0702030302020204" pitchFamily="66" charset="0"/>
                        </a:rPr>
                        <a:t>EYFS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kern="1200">
                          <a:solidFill>
                            <a:schemeClr val="tx1"/>
                          </a:solidFill>
                          <a:effectLst/>
                          <a:latin typeface="Comic Sans MS" panose="030F0702030302020204" pitchFamily="66" charset="0"/>
                          <a:ea typeface="+mn-ea"/>
                          <a:cs typeface="+mn-cs"/>
                        </a:rPr>
                        <a:t>By the end of reception children will be able to safely use and explore a variety of materials, tools and techniques. With support, children will create simple products, thinking about its use and purpose.</a:t>
                      </a:r>
                    </a:p>
                    <a:p>
                      <a:endParaRPr lang="en-GB" sz="1800" b="0" kern="1200">
                        <a:solidFill>
                          <a:schemeClr val="tx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738061903"/>
                  </a:ext>
                </a:extLst>
              </a:tr>
              <a:tr h="1611742">
                <a:tc>
                  <a:txBody>
                    <a:bodyPr/>
                    <a:lstStyle/>
                    <a:p>
                      <a:r>
                        <a:rPr lang="en-GB" sz="1400" b="0">
                          <a:solidFill>
                            <a:schemeClr val="tx1"/>
                          </a:solidFill>
                          <a:latin typeface="Comic Sans MS" panose="030F0702030302020204" pitchFamily="66" charset="0"/>
                        </a:rPr>
                        <a:t>Year 1 </a:t>
                      </a:r>
                    </a:p>
                  </a:txBody>
                  <a:tcPr/>
                </a:tc>
                <a:tc>
                  <a:txBody>
                    <a:bodyPr/>
                    <a:lstStyle/>
                    <a:p>
                      <a:r>
                        <a:rPr lang="en-GB" sz="1800" kern="1200">
                          <a:solidFill>
                            <a:schemeClr val="dk1"/>
                          </a:solidFill>
                          <a:effectLst/>
                          <a:latin typeface="Comic Sans MS" panose="030F0702030302020204" pitchFamily="66" charset="0"/>
                          <a:ea typeface="+mn-ea"/>
                          <a:cs typeface="+mn-cs"/>
                        </a:rPr>
                        <a:t>In Key stage 1 children will build on knowledge obtained in reception and will explore and use, wheels and axles. By the end of year 1 children should have a good understanding of where fruit and vegetables come from and they should understand the basic principles of a healthy and varied diet.</a:t>
                      </a:r>
                    </a:p>
                    <a:p>
                      <a:endParaRPr lang="en-GB" sz="1800" kern="1200">
                        <a:solidFill>
                          <a:schemeClr val="dk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2999093779"/>
                  </a:ext>
                </a:extLst>
              </a:tr>
              <a:tr h="1901906">
                <a:tc>
                  <a:txBody>
                    <a:bodyPr/>
                    <a:lstStyle/>
                    <a:p>
                      <a:r>
                        <a:rPr lang="en-GB" sz="1400" b="0">
                          <a:solidFill>
                            <a:schemeClr val="tx1"/>
                          </a:solidFill>
                          <a:latin typeface="Comic Sans MS" panose="030F0702030302020204" pitchFamily="66" charset="0"/>
                        </a:rPr>
                        <a:t>Year 2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a:solidFill>
                            <a:schemeClr val="dk1"/>
                          </a:solidFill>
                          <a:effectLst/>
                          <a:latin typeface="Comic Sans MS" panose="030F0702030302020204" pitchFamily="66" charset="0"/>
                          <a:ea typeface="+mn-ea"/>
                          <a:cs typeface="+mn-cs"/>
                        </a:rPr>
                        <a:t>In Year 2 children will continue to develop their knowledge of mechanisms and will begin to use sliders and levers in their products. Children will have a deeper understanding of how different types of mechanisms create different movements. When working with textiles, children will understand how simple products are made and will know that when making a 3D textile product this can be assembles using two identical fabric shapes. Children will also know that different methods can be used to join fabric pieces. </a:t>
                      </a:r>
                    </a:p>
                  </a:txBody>
                  <a:tcPr/>
                </a:tc>
                <a:extLst>
                  <a:ext uri="{0D108BD9-81ED-4DB2-BD59-A6C34878D82A}">
                    <a16:rowId xmlns:a16="http://schemas.microsoft.com/office/drawing/2014/main" val="3681079405"/>
                  </a:ext>
                </a:extLst>
              </a:tr>
            </a:tbl>
          </a:graphicData>
        </a:graphic>
      </p:graphicFrame>
    </p:spTree>
    <p:extLst>
      <p:ext uri="{BB962C8B-B14F-4D97-AF65-F5344CB8AC3E}">
        <p14:creationId xmlns:p14="http://schemas.microsoft.com/office/powerpoint/2010/main" val="193521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Design Technology Rationale LKS2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1170259827"/>
              </p:ext>
            </p:extLst>
          </p:nvPr>
        </p:nvGraphicFramePr>
        <p:xfrm>
          <a:off x="298881" y="1851401"/>
          <a:ext cx="11750551" cy="3749040"/>
        </p:xfrm>
        <a:graphic>
          <a:graphicData uri="http://schemas.openxmlformats.org/drawingml/2006/table">
            <a:tbl>
              <a:tblPr firstRow="1" bandRow="1">
                <a:tableStyleId>{5C22544A-7EE6-4342-B048-85BDC9FD1C3A}</a:tableStyleId>
              </a:tblPr>
              <a:tblGrid>
                <a:gridCol w="926267">
                  <a:extLst>
                    <a:ext uri="{9D8B030D-6E8A-4147-A177-3AD203B41FA5}">
                      <a16:colId xmlns:a16="http://schemas.microsoft.com/office/drawing/2014/main" val="1416349914"/>
                    </a:ext>
                  </a:extLst>
                </a:gridCol>
                <a:gridCol w="10824284">
                  <a:extLst>
                    <a:ext uri="{9D8B030D-6E8A-4147-A177-3AD203B41FA5}">
                      <a16:colId xmlns:a16="http://schemas.microsoft.com/office/drawing/2014/main" val="3593960614"/>
                    </a:ext>
                  </a:extLst>
                </a:gridCol>
              </a:tblGrid>
              <a:tr h="1083076">
                <a:tc>
                  <a:txBody>
                    <a:bodyPr/>
                    <a:lstStyle/>
                    <a:p>
                      <a:r>
                        <a:rPr lang="en-GB" sz="1400" b="0">
                          <a:solidFill>
                            <a:schemeClr val="tx1"/>
                          </a:solidFill>
                          <a:latin typeface="Comic Sans MS" panose="030F0702030302020204" pitchFamily="66" charset="0"/>
                        </a:rPr>
                        <a:t>Year 3 </a:t>
                      </a:r>
                    </a:p>
                  </a:txBody>
                  <a:tcPr/>
                </a:tc>
                <a:tc>
                  <a:txBody>
                    <a:bodyPr/>
                    <a:lstStyle/>
                    <a:p>
                      <a:r>
                        <a:rPr lang="en-GB" sz="1800" b="0" kern="1200">
                          <a:solidFill>
                            <a:schemeClr val="tx1"/>
                          </a:solidFill>
                          <a:effectLst/>
                          <a:latin typeface="Comic Sans MS" panose="030F0702030302020204" pitchFamily="66" charset="0"/>
                          <a:ea typeface="+mn-ea"/>
                          <a:cs typeface="+mn-cs"/>
                        </a:rPr>
                        <a:t>In year 3 children will further develop their knowledge of textiles and will begin </a:t>
                      </a:r>
                      <a:r>
                        <a:rPr lang="en-GB" sz="1800" b="0" kern="1200" err="1">
                          <a:solidFill>
                            <a:schemeClr val="tx1"/>
                          </a:solidFill>
                          <a:effectLst/>
                          <a:latin typeface="Comic Sans MS" panose="030F0702030302020204" pitchFamily="66" charset="0"/>
                          <a:ea typeface="+mn-ea"/>
                          <a:cs typeface="+mn-cs"/>
                        </a:rPr>
                        <a:t>joing</a:t>
                      </a:r>
                      <a:r>
                        <a:rPr lang="en-GB" sz="1800" b="0" kern="1200">
                          <a:solidFill>
                            <a:schemeClr val="tx1"/>
                          </a:solidFill>
                          <a:effectLst/>
                          <a:latin typeface="Comic Sans MS" panose="030F0702030302020204" pitchFamily="66" charset="0"/>
                          <a:ea typeface="+mn-ea"/>
                          <a:cs typeface="+mn-cs"/>
                        </a:rPr>
                        <a:t> fabrics using basic stitching. Building on from KS1 children will develop their knowledge of structures further and will begin to construct a strong, stiff shell structure using their mathematics knowledge of nets. In year 3 children will show an increasing knowledge of how to use appropriate equipment/utensils to prepare and combine food.</a:t>
                      </a:r>
                    </a:p>
                    <a:p>
                      <a:endParaRPr lang="en-GB" sz="1800" b="0" kern="1200">
                        <a:solidFill>
                          <a:schemeClr val="tx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738061903"/>
                  </a:ext>
                </a:extLst>
              </a:tr>
              <a:tr h="1611742">
                <a:tc>
                  <a:txBody>
                    <a:bodyPr/>
                    <a:lstStyle/>
                    <a:p>
                      <a:r>
                        <a:rPr lang="en-GB" sz="1400" b="0">
                          <a:solidFill>
                            <a:schemeClr val="tx1"/>
                          </a:solidFill>
                          <a:latin typeface="Comic Sans MS" panose="030F0702030302020204" pitchFamily="66" charset="0"/>
                        </a:rPr>
                        <a:t>Year 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kern="1200">
                          <a:solidFill>
                            <a:schemeClr val="tx1"/>
                          </a:solidFill>
                          <a:effectLst/>
                          <a:latin typeface="Comic Sans MS" panose="030F0702030302020204" pitchFamily="66" charset="0"/>
                          <a:ea typeface="+mn-ea"/>
                          <a:cs typeface="+mn-cs"/>
                        </a:rPr>
                        <a:t>By the end of year 4, Children will have an increasing knowledge of where our food comes from. They will be able to say if food products are grown, reared or caught. Children will have a deeper understanding of what it means to eat a balanced diet and will be able to choose products effectively from each of the food groups. In Year 4 children will explore pneumatics and create their own moving monster using a pneumatic system. Using there science knowledge children will begin to create a product fit for purpose using an electrical system.</a:t>
                      </a:r>
                    </a:p>
                    <a:p>
                      <a:endParaRPr lang="en-GB" sz="1800" b="0" kern="1200">
                        <a:solidFill>
                          <a:schemeClr val="tx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2999093779"/>
                  </a:ext>
                </a:extLst>
              </a:tr>
            </a:tbl>
          </a:graphicData>
        </a:graphic>
      </p:graphicFrame>
    </p:spTree>
    <p:extLst>
      <p:ext uri="{BB962C8B-B14F-4D97-AF65-F5344CB8AC3E}">
        <p14:creationId xmlns:p14="http://schemas.microsoft.com/office/powerpoint/2010/main" val="2192886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Design and Technology Rationale UKS2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3345762190"/>
              </p:ext>
            </p:extLst>
          </p:nvPr>
        </p:nvGraphicFramePr>
        <p:xfrm>
          <a:off x="220723" y="1941583"/>
          <a:ext cx="11750551" cy="4172062"/>
        </p:xfrm>
        <a:graphic>
          <a:graphicData uri="http://schemas.openxmlformats.org/drawingml/2006/table">
            <a:tbl>
              <a:tblPr firstRow="1" bandRow="1">
                <a:tableStyleId>{5C22544A-7EE6-4342-B048-85BDC9FD1C3A}</a:tableStyleId>
              </a:tblPr>
              <a:tblGrid>
                <a:gridCol w="926267">
                  <a:extLst>
                    <a:ext uri="{9D8B030D-6E8A-4147-A177-3AD203B41FA5}">
                      <a16:colId xmlns:a16="http://schemas.microsoft.com/office/drawing/2014/main" val="1416349914"/>
                    </a:ext>
                  </a:extLst>
                </a:gridCol>
                <a:gridCol w="10824284">
                  <a:extLst>
                    <a:ext uri="{9D8B030D-6E8A-4147-A177-3AD203B41FA5}">
                      <a16:colId xmlns:a16="http://schemas.microsoft.com/office/drawing/2014/main" val="3593960614"/>
                    </a:ext>
                  </a:extLst>
                </a:gridCol>
              </a:tblGrid>
              <a:tr h="1067088">
                <a:tc>
                  <a:txBody>
                    <a:bodyPr/>
                    <a:lstStyle/>
                    <a:p>
                      <a:r>
                        <a:rPr lang="en-GB" sz="1400" b="0">
                          <a:solidFill>
                            <a:schemeClr val="tx1"/>
                          </a:solidFill>
                          <a:latin typeface="Comic Sans MS" panose="030F0702030302020204" pitchFamily="66" charset="0"/>
                        </a:rPr>
                        <a:t>Year 5</a:t>
                      </a:r>
                    </a:p>
                  </a:txBody>
                  <a:tcPr/>
                </a:tc>
                <a:tc>
                  <a:txBody>
                    <a:bodyPr/>
                    <a:lstStyle/>
                    <a:p>
                      <a:r>
                        <a:rPr lang="en-GB" sz="1800" b="0" kern="1200">
                          <a:solidFill>
                            <a:schemeClr val="tx1"/>
                          </a:solidFill>
                          <a:effectLst/>
                          <a:latin typeface="Comic Sans MS" panose="030F0702030302020204" pitchFamily="66" charset="0"/>
                          <a:ea typeface="+mn-ea"/>
                          <a:cs typeface="+mn-cs"/>
                        </a:rPr>
                        <a:t>By the end of year 5 children will have further developed their knowledge of mechanisms – exploring the use of cams. </a:t>
                      </a:r>
                    </a:p>
                    <a:p>
                      <a:r>
                        <a:rPr lang="en-GB" sz="1800" b="0" kern="1200">
                          <a:solidFill>
                            <a:schemeClr val="tx1"/>
                          </a:solidFill>
                          <a:effectLst/>
                          <a:latin typeface="Comic Sans MS" panose="030F0702030302020204" pitchFamily="66" charset="0"/>
                          <a:ea typeface="+mn-ea"/>
                          <a:cs typeface="+mn-cs"/>
                        </a:rPr>
                        <a:t>Children will be able to produce a 3D textile product using a combination of fabrics. Children will understand how fabrics can be strengthened where appropriate to ensure their product is fit for purpose.</a:t>
                      </a:r>
                    </a:p>
                    <a:p>
                      <a:r>
                        <a:rPr lang="en-GB" sz="1800" b="0" kern="1200">
                          <a:solidFill>
                            <a:schemeClr val="tx1"/>
                          </a:solidFill>
                          <a:effectLst/>
                          <a:latin typeface="Comic Sans MS" panose="030F0702030302020204" pitchFamily="66" charset="0"/>
                          <a:ea typeface="+mn-ea"/>
                          <a:cs typeface="+mn-cs"/>
                        </a:rPr>
                        <a:t>When working with food, children will know how to use utensils and equipment, including heat sources to prepare and cook. In addition, children will have a greater understanding of where food comes from – exploring seasonality.</a:t>
                      </a:r>
                    </a:p>
                    <a:p>
                      <a:endParaRPr lang="en-GB" sz="1800" b="0" kern="1200">
                        <a:solidFill>
                          <a:schemeClr val="tx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738061903"/>
                  </a:ext>
                </a:extLst>
              </a:tr>
              <a:tr h="1611742">
                <a:tc>
                  <a:txBody>
                    <a:bodyPr/>
                    <a:lstStyle/>
                    <a:p>
                      <a:r>
                        <a:rPr lang="en-GB" sz="1400" b="0">
                          <a:solidFill>
                            <a:schemeClr val="tx1"/>
                          </a:solidFill>
                          <a:latin typeface="Comic Sans MS" panose="030F0702030302020204" pitchFamily="66" charset="0"/>
                        </a:rPr>
                        <a:t>Year 6 </a:t>
                      </a:r>
                    </a:p>
                  </a:txBody>
                  <a:tcPr/>
                </a:tc>
                <a:tc>
                  <a:txBody>
                    <a:bodyPr/>
                    <a:lstStyle/>
                    <a:p>
                      <a:r>
                        <a:rPr lang="en-GB" sz="1800" b="0" kern="1200">
                          <a:solidFill>
                            <a:schemeClr val="tx1"/>
                          </a:solidFill>
                          <a:effectLst/>
                          <a:latin typeface="Comic Sans MS" panose="030F0702030302020204" pitchFamily="66" charset="0"/>
                          <a:ea typeface="+mn-ea"/>
                          <a:cs typeface="+mn-cs"/>
                        </a:rPr>
                        <a:t>In Year 6 children will strengthen their previous knowledge of structure and will demonstrate an understanding of how to strengthen, stiffen and reinforce 3D frameworks. They will develop their knowledge of food and nutrition and will show an understanding of what happens to our food before it is stocked in the supermarkets. Building on from the use of electrical systems in year 4 children will know how to control a product using a simple programme.</a:t>
                      </a:r>
                    </a:p>
                  </a:txBody>
                  <a:tcPr/>
                </a:tc>
                <a:extLst>
                  <a:ext uri="{0D108BD9-81ED-4DB2-BD59-A6C34878D82A}">
                    <a16:rowId xmlns:a16="http://schemas.microsoft.com/office/drawing/2014/main" val="2999093779"/>
                  </a:ext>
                </a:extLst>
              </a:tr>
            </a:tbl>
          </a:graphicData>
        </a:graphic>
      </p:graphicFrame>
    </p:spTree>
    <p:extLst>
      <p:ext uri="{BB962C8B-B14F-4D97-AF65-F5344CB8AC3E}">
        <p14:creationId xmlns:p14="http://schemas.microsoft.com/office/powerpoint/2010/main" val="135179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 Whole School</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4">
            <a:extLst>
              <a:ext uri="{FF2B5EF4-FFF2-40B4-BE49-F238E27FC236}">
                <a16:creationId xmlns:a16="http://schemas.microsoft.com/office/drawing/2014/main" id="{AB6BAD70-FC2B-0EB6-BB8A-ED295B923A6B}"/>
              </a:ext>
            </a:extLst>
          </p:cNvPr>
          <p:cNvGraphicFramePr>
            <a:graphicFrameLocks noGrp="1"/>
          </p:cNvGraphicFramePr>
          <p:nvPr>
            <p:extLst>
              <p:ext uri="{D42A27DB-BD31-4B8C-83A1-F6EECF244321}">
                <p14:modId xmlns:p14="http://schemas.microsoft.com/office/powerpoint/2010/main" val="2426076032"/>
              </p:ext>
            </p:extLst>
          </p:nvPr>
        </p:nvGraphicFramePr>
        <p:xfrm>
          <a:off x="298881" y="1941583"/>
          <a:ext cx="11594233" cy="4103842"/>
        </p:xfrm>
        <a:graphic>
          <a:graphicData uri="http://schemas.openxmlformats.org/drawingml/2006/table">
            <a:tbl>
              <a:tblPr firstRow="1" bandRow="1">
                <a:tableStyleId>{5940675A-B579-460E-94D1-54222C63F5DA}</a:tableStyleId>
              </a:tblPr>
              <a:tblGrid>
                <a:gridCol w="1063492">
                  <a:extLst>
                    <a:ext uri="{9D8B030D-6E8A-4147-A177-3AD203B41FA5}">
                      <a16:colId xmlns:a16="http://schemas.microsoft.com/office/drawing/2014/main" val="951802061"/>
                    </a:ext>
                  </a:extLst>
                </a:gridCol>
                <a:gridCol w="3533215">
                  <a:extLst>
                    <a:ext uri="{9D8B030D-6E8A-4147-A177-3AD203B41FA5}">
                      <a16:colId xmlns:a16="http://schemas.microsoft.com/office/drawing/2014/main" val="2753133544"/>
                    </a:ext>
                  </a:extLst>
                </a:gridCol>
                <a:gridCol w="3833915">
                  <a:extLst>
                    <a:ext uri="{9D8B030D-6E8A-4147-A177-3AD203B41FA5}">
                      <a16:colId xmlns:a16="http://schemas.microsoft.com/office/drawing/2014/main" val="1910237918"/>
                    </a:ext>
                  </a:extLst>
                </a:gridCol>
                <a:gridCol w="3163611">
                  <a:extLst>
                    <a:ext uri="{9D8B030D-6E8A-4147-A177-3AD203B41FA5}">
                      <a16:colId xmlns:a16="http://schemas.microsoft.com/office/drawing/2014/main" val="2434908929"/>
                    </a:ext>
                  </a:extLst>
                </a:gridCol>
              </a:tblGrid>
              <a:tr h="430916">
                <a:tc>
                  <a:txBody>
                    <a:bodyPr/>
                    <a:lstStyle/>
                    <a:p>
                      <a:endParaRPr lang="en-GB" sz="1600">
                        <a:latin typeface="Comic Sans MS" panose="030F0702030302020204" pitchFamily="66" charset="0"/>
                      </a:endParaRPr>
                    </a:p>
                  </a:txBody>
                  <a:tcPr/>
                </a:tc>
                <a:tc>
                  <a:txBody>
                    <a:bodyPr/>
                    <a:lstStyle/>
                    <a:p>
                      <a:pPr algn="ctr"/>
                      <a:r>
                        <a:rPr lang="en-GB" sz="1400" b="1">
                          <a:latin typeface="Comic Sans MS"/>
                        </a:rPr>
                        <a:t>Autumn </a:t>
                      </a:r>
                      <a:endParaRPr lang="en-GB" sz="1400" b="1">
                        <a:latin typeface="Comic Sans MS" panose="030F0702030302020204" pitchFamily="66" charset="0"/>
                      </a:endParaRPr>
                    </a:p>
                  </a:txBody>
                  <a:tcPr/>
                </a:tc>
                <a:tc>
                  <a:txBody>
                    <a:bodyPr/>
                    <a:lstStyle/>
                    <a:p>
                      <a:pPr algn="ctr"/>
                      <a:r>
                        <a:rPr lang="en-GB" sz="1400" b="1">
                          <a:latin typeface="Comic Sans MS"/>
                        </a:rPr>
                        <a:t>Spring</a:t>
                      </a:r>
                    </a:p>
                  </a:txBody>
                  <a:tcPr/>
                </a:tc>
                <a:tc>
                  <a:txBody>
                    <a:bodyPr/>
                    <a:lstStyle/>
                    <a:p>
                      <a:pPr algn="ctr"/>
                      <a:r>
                        <a:rPr lang="en-GB" sz="1400" b="1">
                          <a:latin typeface="Comic Sans MS"/>
                        </a:rPr>
                        <a:t>Summer </a:t>
                      </a:r>
                      <a:endParaRPr lang="en-GB" sz="1400" b="1">
                        <a:latin typeface="Comic Sans MS" panose="030F0702030302020204" pitchFamily="66" charset="0"/>
                      </a:endParaRPr>
                    </a:p>
                  </a:txBody>
                  <a:tcPr/>
                </a:tc>
                <a:extLst>
                  <a:ext uri="{0D108BD9-81ED-4DB2-BD59-A6C34878D82A}">
                    <a16:rowId xmlns:a16="http://schemas.microsoft.com/office/drawing/2014/main" val="1409181477"/>
                  </a:ext>
                </a:extLst>
              </a:tr>
              <a:tr h="806898">
                <a:tc>
                  <a:txBody>
                    <a:bodyPr/>
                    <a:lstStyle/>
                    <a:p>
                      <a:r>
                        <a:rPr lang="en-GB" sz="1600" b="1">
                          <a:latin typeface="Comic Sans MS"/>
                        </a:rPr>
                        <a:t>EYFS</a:t>
                      </a:r>
                      <a:endParaRPr lang="en-GB" sz="1600" b="1">
                        <a:latin typeface="Comic Sans MS" panose="030F0702030302020204" pitchFamily="66" charset="0"/>
                      </a:endParaRPr>
                    </a:p>
                  </a:txBody>
                  <a:tcPr/>
                </a:tc>
                <a:tc>
                  <a:txBody>
                    <a:bodyPr/>
                    <a:lstStyle/>
                    <a:p>
                      <a:pPr algn="ctr"/>
                      <a:endParaRPr lang="en-GB" sz="1400" b="0" i="0" u="none" kern="1200">
                        <a:solidFill>
                          <a:schemeClr val="tx1"/>
                        </a:solidFill>
                        <a:effectLst/>
                        <a:latin typeface="Comic Sans MS"/>
                        <a:ea typeface="+mn-ea"/>
                        <a:cs typeface="+mn-cs"/>
                      </a:endParaRPr>
                    </a:p>
                  </a:txBody>
                  <a:tcPr/>
                </a:tc>
                <a:tc>
                  <a:txBody>
                    <a:bodyPr/>
                    <a:lstStyle/>
                    <a:p>
                      <a:pPr algn="ctr"/>
                      <a:r>
                        <a:rPr lang="en-GB" sz="1400" b="0" i="0" u="none" kern="1200">
                          <a:solidFill>
                            <a:schemeClr val="tx1"/>
                          </a:solidFill>
                          <a:effectLst/>
                          <a:latin typeface="Comic Sans MS"/>
                          <a:ea typeface="+mn-ea"/>
                          <a:cs typeface="+mn-cs"/>
                        </a:rPr>
                        <a:t>Structure (Beanstalk)</a:t>
                      </a:r>
                    </a:p>
                  </a:txBody>
                  <a:tcPr/>
                </a:tc>
                <a:tc>
                  <a:txBody>
                    <a:bodyPr/>
                    <a:lstStyle/>
                    <a:p>
                      <a:pPr algn="ctr"/>
                      <a:r>
                        <a:rPr lang="en-GB" sz="1400" b="0" i="0" u="none" kern="1200">
                          <a:solidFill>
                            <a:schemeClr val="tx1"/>
                          </a:solidFill>
                          <a:effectLst/>
                          <a:latin typeface="Comic Sans MS"/>
                          <a:ea typeface="+mn-ea"/>
                          <a:cs typeface="+mn-cs"/>
                        </a:rPr>
                        <a:t>Vehicles (Large Scale)</a:t>
                      </a:r>
                    </a:p>
                  </a:txBody>
                  <a:tcPr/>
                </a:tc>
                <a:extLst>
                  <a:ext uri="{0D108BD9-81ED-4DB2-BD59-A6C34878D82A}">
                    <a16:rowId xmlns:a16="http://schemas.microsoft.com/office/drawing/2014/main" val="4056320045"/>
                  </a:ext>
                </a:extLst>
              </a:tr>
              <a:tr h="717242">
                <a:tc>
                  <a:txBody>
                    <a:bodyPr/>
                    <a:lstStyle/>
                    <a:p>
                      <a:r>
                        <a:rPr lang="en-GB" sz="1600" b="1">
                          <a:latin typeface="Comic Sans MS"/>
                        </a:rPr>
                        <a:t>Year 1/2 </a:t>
                      </a:r>
                      <a:endParaRPr lang="en-GB" sz="1600" b="1">
                        <a:latin typeface="Comic Sans MS" panose="030F0702030302020204" pitchFamily="66" charset="0"/>
                      </a:endParaRPr>
                    </a:p>
                  </a:txBody>
                  <a:tcPr/>
                </a:tc>
                <a:tc>
                  <a:txBody>
                    <a:bodyPr/>
                    <a:lstStyle/>
                    <a:p>
                      <a:pPr lvl="0" algn="ctr">
                        <a:buNone/>
                      </a:pPr>
                      <a:r>
                        <a:rPr lang="en-GB" sz="1400" b="0" i="0" u="none" kern="1200">
                          <a:solidFill>
                            <a:schemeClr val="tx1"/>
                          </a:solidFill>
                          <a:effectLst/>
                          <a:latin typeface="Comic Sans MS"/>
                          <a:ea typeface="+mn-ea"/>
                          <a:cs typeface="+mn-cs"/>
                        </a:rPr>
                        <a:t>Vehicles (Wheels and Axles)</a:t>
                      </a:r>
                      <a:endParaRPr lang="en-GB" sz="1400" b="0" i="0" u="none">
                        <a:effectLst/>
                        <a:latin typeface="Comic Sans MS"/>
                      </a:endParaRPr>
                    </a:p>
                  </a:txBody>
                  <a:tcPr/>
                </a:tc>
                <a:tc>
                  <a:txBody>
                    <a:bodyPr/>
                    <a:lstStyle/>
                    <a:p>
                      <a:pPr lvl="0" algn="ctr">
                        <a:buNone/>
                      </a:pPr>
                      <a:r>
                        <a:rPr lang="en-GB" sz="1400" b="0" i="0" u="none" kern="1200">
                          <a:solidFill>
                            <a:schemeClr val="tx1"/>
                          </a:solidFill>
                          <a:effectLst/>
                          <a:latin typeface="Comic Sans MS"/>
                          <a:ea typeface="+mn-ea"/>
                          <a:cs typeface="+mn-cs"/>
                        </a:rPr>
                        <a:t>Freestanding Structure</a:t>
                      </a:r>
                      <a:endParaRPr lang="en-GB" sz="1400" b="0" i="0" u="none">
                        <a:effectLst/>
                        <a:latin typeface="Comic Sans MS"/>
                      </a:endParaRPr>
                    </a:p>
                  </a:txBody>
                  <a:tcPr/>
                </a:tc>
                <a:tc>
                  <a:txBody>
                    <a:bodyPr/>
                    <a:lstStyle/>
                    <a:p>
                      <a:pPr lvl="0" algn="ctr">
                        <a:buNone/>
                      </a:pPr>
                      <a:r>
                        <a:rPr lang="en-GB" sz="1400" b="0" i="0" u="none" kern="1200">
                          <a:solidFill>
                            <a:schemeClr val="tx1"/>
                          </a:solidFill>
                          <a:effectLst/>
                          <a:latin typeface="Comic Sans MS"/>
                          <a:ea typeface="+mn-ea"/>
                          <a:cs typeface="+mn-cs"/>
                        </a:rPr>
                        <a:t>Food &amp; Nutrition</a:t>
                      </a:r>
                    </a:p>
                    <a:p>
                      <a:pPr lvl="0" algn="ctr">
                        <a:buNone/>
                      </a:pPr>
                      <a:r>
                        <a:rPr lang="en-GB" sz="1400" b="0" i="0" u="none" kern="1200">
                          <a:solidFill>
                            <a:schemeClr val="tx1"/>
                          </a:solidFill>
                          <a:effectLst/>
                          <a:latin typeface="Comic Sans MS"/>
                          <a:ea typeface="+mn-ea"/>
                          <a:cs typeface="+mn-cs"/>
                        </a:rPr>
                        <a:t>(Fruit Salad)</a:t>
                      </a:r>
                      <a:endParaRPr lang="en-GB" sz="1400" b="0" i="0" u="none">
                        <a:effectLst/>
                        <a:latin typeface="Comic Sans MS"/>
                      </a:endParaRPr>
                    </a:p>
                  </a:txBody>
                  <a:tcPr/>
                </a:tc>
                <a:extLst>
                  <a:ext uri="{0D108BD9-81ED-4DB2-BD59-A6C34878D82A}">
                    <a16:rowId xmlns:a16="http://schemas.microsoft.com/office/drawing/2014/main" val="2905943504"/>
                  </a:ext>
                </a:extLst>
              </a:tr>
              <a:tr h="715772">
                <a:tc>
                  <a:txBody>
                    <a:bodyPr/>
                    <a:lstStyle/>
                    <a:p>
                      <a:r>
                        <a:rPr lang="en-GB" sz="1600" b="1">
                          <a:latin typeface="Comic Sans MS"/>
                        </a:rPr>
                        <a:t>Year 3/4 </a:t>
                      </a:r>
                      <a:endParaRPr lang="en-GB" sz="1600" b="1">
                        <a:latin typeface="Comic Sans MS" panose="030F0702030302020204" pitchFamily="66" charset="0"/>
                      </a:endParaRPr>
                    </a:p>
                  </a:txBody>
                  <a:tcPr/>
                </a:tc>
                <a:tc>
                  <a:txBody>
                    <a:bodyPr/>
                    <a:lstStyle/>
                    <a:p>
                      <a:pPr algn="ctr"/>
                      <a:r>
                        <a:rPr lang="en-US" sz="1400" b="0" i="0" u="none">
                          <a:effectLst/>
                          <a:latin typeface="Comic Sans MS"/>
                        </a:rPr>
                        <a:t>Moving Monsters – pneumatics </a:t>
                      </a:r>
                      <a:endParaRPr lang="en-US" sz="1400" b="0" i="0" u="none">
                        <a:effectLst/>
                        <a:latin typeface="Comic Sans MS" panose="030F0702030302020204" pitchFamily="66" charset="0"/>
                      </a:endParaRPr>
                    </a:p>
                  </a:txBody>
                  <a:tcPr/>
                </a:tc>
                <a:tc>
                  <a:txBody>
                    <a:bodyPr/>
                    <a:lstStyle/>
                    <a:p>
                      <a:pPr algn="ctr"/>
                      <a:r>
                        <a:rPr lang="en-US" sz="1400" b="0" i="0" u="none">
                          <a:effectLst/>
                          <a:latin typeface="Comic Sans MS"/>
                        </a:rPr>
                        <a:t>Food &amp; Nutrition</a:t>
                      </a:r>
                    </a:p>
                    <a:p>
                      <a:pPr algn="ctr"/>
                      <a:r>
                        <a:rPr lang="en-US" sz="1400" b="0" i="0" u="none">
                          <a:effectLst/>
                          <a:latin typeface="Comic Sans MS"/>
                        </a:rPr>
                        <a:t>(Pizza)</a:t>
                      </a:r>
                      <a:endParaRPr lang="en-GB" sz="1400" b="0" i="0" u="none">
                        <a:effectLst/>
                        <a:latin typeface="Comic Sans M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kern="1200">
                          <a:solidFill>
                            <a:schemeClr val="tx1"/>
                          </a:solidFill>
                          <a:effectLst/>
                          <a:latin typeface="Comic Sans MS"/>
                          <a:ea typeface="+mn-ea"/>
                          <a:cs typeface="+mn-cs"/>
                        </a:rPr>
                        <a:t>Electrical systems – Torches</a:t>
                      </a:r>
                    </a:p>
                    <a:p>
                      <a:pPr algn="ctr"/>
                      <a:endParaRPr lang="en-GB" sz="1400" b="0" i="0" u="none">
                        <a:effectLst/>
                        <a:latin typeface="Comic Sans MS" panose="030F0702030302020204" pitchFamily="66" charset="0"/>
                      </a:endParaRPr>
                    </a:p>
                  </a:txBody>
                  <a:tcPr/>
                </a:tc>
                <a:extLst>
                  <a:ext uri="{0D108BD9-81ED-4DB2-BD59-A6C34878D82A}">
                    <a16:rowId xmlns:a16="http://schemas.microsoft.com/office/drawing/2014/main" val="1741203187"/>
                  </a:ext>
                </a:extLst>
              </a:tr>
              <a:tr h="715772">
                <a:tc>
                  <a:txBody>
                    <a:bodyPr/>
                    <a:lstStyle/>
                    <a:p>
                      <a:r>
                        <a:rPr lang="en-GB" sz="1600" b="1">
                          <a:latin typeface="Comic Sans MS"/>
                        </a:rPr>
                        <a:t>Year 4/5 </a:t>
                      </a:r>
                      <a:endParaRPr lang="en-GB" sz="1600" b="1">
                        <a:latin typeface="Comic Sans MS" panose="030F0702030302020204" pitchFamily="66" charset="0"/>
                      </a:endParaRPr>
                    </a:p>
                  </a:txBody>
                  <a:tcPr/>
                </a:tc>
                <a:tc>
                  <a:txBody>
                    <a:bodyPr/>
                    <a:lstStyle/>
                    <a:p>
                      <a:pPr algn="ctr"/>
                      <a:r>
                        <a:rPr lang="en-US" sz="1400" b="0" i="0" u="none">
                          <a:effectLst/>
                          <a:latin typeface="Comic Sans MS"/>
                        </a:rPr>
                        <a:t>Textiles - reusable shopping bags</a:t>
                      </a:r>
                      <a:endParaRPr lang="en-GB" sz="1400" b="0" i="0" u="none">
                        <a:effectLst/>
                        <a:latin typeface="Comic Sans M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i="0" u="none">
                          <a:effectLst/>
                          <a:latin typeface="Comic Sans MS"/>
                        </a:rPr>
                        <a:t>Moving Toys – cam mechanism</a:t>
                      </a:r>
                    </a:p>
                    <a:p>
                      <a:pPr algn="ctr"/>
                      <a:endParaRPr lang="en-GB" sz="1400" b="0" i="0" u="none">
                        <a:effectLst/>
                        <a:latin typeface="Comic Sans MS" panose="030F0702030302020204" pitchFamily="66" charset="0"/>
                      </a:endParaRPr>
                    </a:p>
                  </a:txBody>
                  <a:tcPr/>
                </a:tc>
                <a:tc>
                  <a:txBody>
                    <a:bodyPr/>
                    <a:lstStyle/>
                    <a:p>
                      <a:pPr algn="ctr"/>
                      <a:r>
                        <a:rPr lang="en-US" sz="1400" b="0" i="0" u="none">
                          <a:effectLst/>
                          <a:latin typeface="Comic Sans MS"/>
                        </a:rPr>
                        <a:t>Food and Nutrition</a:t>
                      </a:r>
                    </a:p>
                    <a:p>
                      <a:pPr algn="ctr"/>
                      <a:r>
                        <a:rPr lang="en-US" sz="1400" b="0" i="0" u="none">
                          <a:effectLst/>
                          <a:latin typeface="Comic Sans MS"/>
                        </a:rPr>
                        <a:t>(Quesadillas)</a:t>
                      </a:r>
                      <a:endParaRPr lang="en-GB" sz="1400" b="0" i="0" u="none">
                        <a:effectLst/>
                        <a:latin typeface="Comic Sans MS"/>
                      </a:endParaRPr>
                    </a:p>
                  </a:txBody>
                  <a:tcPr/>
                </a:tc>
                <a:extLst>
                  <a:ext uri="{0D108BD9-81ED-4DB2-BD59-A6C34878D82A}">
                    <a16:rowId xmlns:a16="http://schemas.microsoft.com/office/drawing/2014/main" val="3046168546"/>
                  </a:ext>
                </a:extLst>
              </a:tr>
              <a:tr h="717242">
                <a:tc>
                  <a:txBody>
                    <a:bodyPr/>
                    <a:lstStyle/>
                    <a:p>
                      <a:r>
                        <a:rPr lang="en-GB" sz="1600" b="1">
                          <a:latin typeface="Comic Sans MS"/>
                        </a:rPr>
                        <a:t>Year 6 </a:t>
                      </a:r>
                      <a:endParaRPr lang="en-GB" sz="1600" b="1">
                        <a:latin typeface="Comic Sans MS" panose="030F0702030302020204" pitchFamily="66" charset="0"/>
                      </a:endParaRPr>
                    </a:p>
                  </a:txBody>
                  <a:tcPr/>
                </a:tc>
                <a:tc>
                  <a:txBody>
                    <a:bodyPr/>
                    <a:lstStyle/>
                    <a:p>
                      <a:pPr algn="ctr"/>
                      <a:r>
                        <a:rPr lang="en-US" sz="1400" b="0" i="0" u="none">
                          <a:effectLst/>
                          <a:latin typeface="Comic Sans MS"/>
                        </a:rPr>
                        <a:t>Food &amp; Nutrition</a:t>
                      </a:r>
                    </a:p>
                    <a:p>
                      <a:pPr algn="ctr"/>
                      <a:r>
                        <a:rPr lang="en-US" sz="1400" b="0" i="0" u="none">
                          <a:effectLst/>
                          <a:latin typeface="Comic Sans MS"/>
                        </a:rPr>
                        <a:t>(food from around the world)</a:t>
                      </a:r>
                      <a:endParaRPr lang="en-GB" sz="1400" b="0" i="0" u="none">
                        <a:effectLst/>
                        <a:latin typeface="Comic Sans MS"/>
                      </a:endParaRPr>
                    </a:p>
                  </a:txBody>
                  <a:tcPr/>
                </a:tc>
                <a:tc>
                  <a:txBody>
                    <a:bodyPr/>
                    <a:lstStyle/>
                    <a:p>
                      <a:pPr algn="ctr"/>
                      <a:r>
                        <a:rPr lang="en-US" sz="1400" b="0" i="0" u="none">
                          <a:effectLst/>
                          <a:latin typeface="Comic Sans MS"/>
                        </a:rPr>
                        <a:t>Frame Structures - Bridges</a:t>
                      </a:r>
                      <a:endParaRPr lang="en-GB" sz="1400" b="0" i="0" u="none">
                        <a:effectLst/>
                        <a:latin typeface="Comic Sans MS"/>
                      </a:endParaRPr>
                    </a:p>
                  </a:txBody>
                  <a:tcPr/>
                </a:tc>
                <a:tc>
                  <a:txBody>
                    <a:bodyPr/>
                    <a:lstStyle/>
                    <a:p>
                      <a:pPr algn="ctr"/>
                      <a:r>
                        <a:rPr lang="en-US" sz="1400" b="0" i="0" u="none">
                          <a:effectLst/>
                          <a:latin typeface="Comic Sans MS"/>
                        </a:rPr>
                        <a:t>Electrical Systems </a:t>
                      </a:r>
                      <a:endParaRPr lang="en-GB" sz="1400" b="0" i="0" u="none">
                        <a:effectLst/>
                        <a:latin typeface="Comic Sans MS" panose="030F0702030302020204" pitchFamily="66" charset="0"/>
                      </a:endParaRPr>
                    </a:p>
                  </a:txBody>
                  <a:tcPr/>
                </a:tc>
                <a:extLst>
                  <a:ext uri="{0D108BD9-81ED-4DB2-BD59-A6C34878D82A}">
                    <a16:rowId xmlns:a16="http://schemas.microsoft.com/office/drawing/2014/main" val="1352890883"/>
                  </a:ext>
                </a:extLst>
              </a:tr>
            </a:tbl>
          </a:graphicData>
        </a:graphic>
      </p:graphicFrame>
    </p:spTree>
    <p:extLst>
      <p:ext uri="{BB962C8B-B14F-4D97-AF65-F5344CB8AC3E}">
        <p14:creationId xmlns:p14="http://schemas.microsoft.com/office/powerpoint/2010/main" val="1363168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 End points – EYFS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6">
            <a:extLst>
              <a:ext uri="{FF2B5EF4-FFF2-40B4-BE49-F238E27FC236}">
                <a16:creationId xmlns:a16="http://schemas.microsoft.com/office/drawing/2014/main" id="{1CC497DD-61F5-FB3F-2DE5-5214B4DC62C1}"/>
              </a:ext>
            </a:extLst>
          </p:cNvPr>
          <p:cNvGraphicFramePr>
            <a:graphicFrameLocks noGrp="1"/>
          </p:cNvGraphicFramePr>
          <p:nvPr>
            <p:extLst>
              <p:ext uri="{D42A27DB-BD31-4B8C-83A1-F6EECF244321}">
                <p14:modId xmlns:p14="http://schemas.microsoft.com/office/powerpoint/2010/main" val="3259066163"/>
              </p:ext>
            </p:extLst>
          </p:nvPr>
        </p:nvGraphicFramePr>
        <p:xfrm>
          <a:off x="418597" y="1934492"/>
          <a:ext cx="11474521" cy="4366260"/>
        </p:xfrm>
        <a:graphic>
          <a:graphicData uri="http://schemas.openxmlformats.org/drawingml/2006/table">
            <a:tbl>
              <a:tblPr firstRow="1" bandRow="1">
                <a:tableStyleId>{5C22544A-7EE6-4342-B048-85BDC9FD1C3A}</a:tableStyleId>
              </a:tblPr>
              <a:tblGrid>
                <a:gridCol w="2819903">
                  <a:extLst>
                    <a:ext uri="{9D8B030D-6E8A-4147-A177-3AD203B41FA5}">
                      <a16:colId xmlns:a16="http://schemas.microsoft.com/office/drawing/2014/main" val="722216052"/>
                    </a:ext>
                  </a:extLst>
                </a:gridCol>
                <a:gridCol w="2924175">
                  <a:extLst>
                    <a:ext uri="{9D8B030D-6E8A-4147-A177-3AD203B41FA5}">
                      <a16:colId xmlns:a16="http://schemas.microsoft.com/office/drawing/2014/main" val="1839689538"/>
                    </a:ext>
                  </a:extLst>
                </a:gridCol>
                <a:gridCol w="2800350">
                  <a:extLst>
                    <a:ext uri="{9D8B030D-6E8A-4147-A177-3AD203B41FA5}">
                      <a16:colId xmlns:a16="http://schemas.microsoft.com/office/drawing/2014/main" val="28311476"/>
                    </a:ext>
                  </a:extLst>
                </a:gridCol>
                <a:gridCol w="2930093">
                  <a:extLst>
                    <a:ext uri="{9D8B030D-6E8A-4147-A177-3AD203B41FA5}">
                      <a16:colId xmlns:a16="http://schemas.microsoft.com/office/drawing/2014/main" val="537531337"/>
                    </a:ext>
                  </a:extLst>
                </a:gridCol>
              </a:tblGrid>
              <a:tr h="197095">
                <a:tc gridSpan="4">
                  <a:txBody>
                    <a:bodyPr/>
                    <a:lstStyle/>
                    <a:p>
                      <a:r>
                        <a:rPr lang="en-GB" sz="900" u="sng" kern="1200">
                          <a:solidFill>
                            <a:schemeClr val="dk1"/>
                          </a:solidFill>
                          <a:effectLst/>
                          <a:latin typeface="Comic Sans MS" panose="030F0702030302020204" pitchFamily="66" charset="0"/>
                          <a:ea typeface="+mn-ea"/>
                          <a:cs typeface="+mn-cs"/>
                        </a:rPr>
                        <a:t>Designing</a:t>
                      </a:r>
                    </a:p>
                    <a:p>
                      <a:endParaRPr lang="en-GB" sz="900" kern="1200">
                        <a:solidFill>
                          <a:schemeClr val="dk1"/>
                        </a:solidFill>
                        <a:effectLst/>
                        <a:latin typeface="Comic Sans MS" panose="030F0702030302020204" pitchFamily="66" charset="0"/>
                        <a:ea typeface="+mn-ea"/>
                        <a:cs typeface="+mn-cs"/>
                      </a:endParaRPr>
                    </a:p>
                    <a:p>
                      <a:r>
                        <a:rPr lang="en-GB" sz="900" b="0" kern="1200">
                          <a:solidFill>
                            <a:schemeClr val="dk1"/>
                          </a:solidFill>
                          <a:effectLst/>
                          <a:latin typeface="Comic Sans MS" panose="030F0702030302020204" pitchFamily="66" charset="0"/>
                          <a:ea typeface="+mn-ea"/>
                          <a:cs typeface="+mn-cs"/>
                        </a:rPr>
                        <a:t>To know how to make verbal plans.</a:t>
                      </a:r>
                    </a:p>
                    <a:p>
                      <a:r>
                        <a:rPr lang="en-GB" sz="900" b="0" kern="1200">
                          <a:solidFill>
                            <a:schemeClr val="dk1"/>
                          </a:solidFill>
                          <a:effectLst/>
                          <a:latin typeface="Comic Sans MS" panose="030F0702030302020204" pitchFamily="66" charset="0"/>
                          <a:ea typeface="+mn-ea"/>
                          <a:cs typeface="+mn-cs"/>
                        </a:rPr>
                        <a:t> </a:t>
                      </a:r>
                    </a:p>
                    <a:p>
                      <a:r>
                        <a:rPr lang="en-GB" sz="900" b="0" kern="1200">
                          <a:solidFill>
                            <a:schemeClr val="dk1"/>
                          </a:solidFill>
                          <a:effectLst/>
                          <a:latin typeface="Comic Sans MS" panose="030F0702030302020204" pitchFamily="66" charset="0"/>
                          <a:ea typeface="+mn-ea"/>
                          <a:cs typeface="+mn-cs"/>
                        </a:rPr>
                        <a:t>To know how to visually represent their ideas.  </a:t>
                      </a:r>
                    </a:p>
                    <a:p>
                      <a:pPr marL="285750" indent="-285750">
                        <a:buFont typeface="Arial" panose="020B0604020202020204" pitchFamily="34" charset="0"/>
                        <a:buChar char="•"/>
                      </a:pPr>
                      <a:endParaRPr lang="en-GB" sz="900">
                        <a:solidFill>
                          <a:schemeClr val="tx1"/>
                        </a:solidFill>
                        <a:latin typeface="Comic Sans MS" panose="030F0702030302020204" pitchFamily="66" charset="0"/>
                      </a:endParaRPr>
                    </a:p>
                    <a:p>
                      <a:pPr algn="ctr"/>
                      <a:endParaRPr lang="en-GB" sz="90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GB" sz="140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GB" sz="140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GB" sz="140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4373439"/>
                  </a:ext>
                </a:extLst>
              </a:tr>
              <a:tr h="1863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latin typeface="Comic Sans MS" panose="030F0702030302020204" pitchFamily="66" charset="0"/>
                        </a:rPr>
                        <a:t>Food and Nutrition</a:t>
                      </a:r>
                    </a:p>
                    <a:p>
                      <a:pPr algn="ctr"/>
                      <a:endParaRPr lang="en-GB" sz="900" b="1">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latin typeface="Comic Sans MS" panose="030F0702030302020204" pitchFamily="66" charset="0"/>
                        </a:rPr>
                        <a:t>Structures</a:t>
                      </a:r>
                    </a:p>
                    <a:p>
                      <a:pPr algn="ctr"/>
                      <a:endParaRPr lang="en-GB" sz="900" b="1">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latin typeface="Comic Sans MS" panose="030F0702030302020204" pitchFamily="66" charset="0"/>
                        </a:rPr>
                        <a:t>Mechanisms</a:t>
                      </a:r>
                    </a:p>
                    <a:p>
                      <a:pPr algn="ctr"/>
                      <a:endParaRPr lang="en-GB" sz="900" b="1">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a:solidFill>
                            <a:schemeClr val="tx1"/>
                          </a:solidFill>
                          <a:latin typeface="Comic Sans MS" panose="030F0702030302020204" pitchFamily="66" charset="0"/>
                        </a:rPr>
                        <a:t>Textiles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332646"/>
                  </a:ext>
                </a:extLst>
              </a:tr>
              <a:tr h="1074420">
                <a:tc>
                  <a:txBody>
                    <a:bodyPr/>
                    <a:lstStyle/>
                    <a:p>
                      <a:r>
                        <a:rPr lang="en-GB" sz="900" kern="1200">
                          <a:solidFill>
                            <a:schemeClr val="dk1"/>
                          </a:solidFill>
                          <a:effectLst/>
                          <a:latin typeface="Comic Sans MS" panose="030F0702030302020204" pitchFamily="66" charset="0"/>
                          <a:ea typeface="+mn-ea"/>
                          <a:cs typeface="+mn-cs"/>
                        </a:rPr>
                        <a:t>To know that fruits and vegetables are grown. </a:t>
                      </a:r>
                    </a:p>
                    <a:p>
                      <a:r>
                        <a:rPr lang="en-GB" sz="900" kern="1200">
                          <a:solidFill>
                            <a:schemeClr val="dk1"/>
                          </a:solidFill>
                          <a:effectLst/>
                          <a:latin typeface="Comic Sans MS" panose="030F0702030302020204" pitchFamily="66" charset="0"/>
                          <a:ea typeface="+mn-ea"/>
                          <a:cs typeface="+mn-cs"/>
                        </a:rPr>
                        <a:t> </a:t>
                      </a:r>
                    </a:p>
                    <a:p>
                      <a:r>
                        <a:rPr lang="en-GB" sz="900" kern="1200">
                          <a:solidFill>
                            <a:schemeClr val="dk1"/>
                          </a:solidFill>
                          <a:effectLst/>
                          <a:latin typeface="Comic Sans MS" panose="030F0702030302020204" pitchFamily="66" charset="0"/>
                          <a:ea typeface="+mn-ea"/>
                          <a:cs typeface="+mn-cs"/>
                        </a:rPr>
                        <a:t>To know the names of common food products.</a:t>
                      </a:r>
                    </a:p>
                    <a:p>
                      <a:r>
                        <a:rPr lang="en-GB" sz="900" kern="1200">
                          <a:solidFill>
                            <a:schemeClr val="dk1"/>
                          </a:solidFill>
                          <a:effectLst/>
                          <a:latin typeface="Comic Sans MS" panose="030F0702030302020204" pitchFamily="66" charset="0"/>
                          <a:ea typeface="+mn-ea"/>
                          <a:cs typeface="+mn-cs"/>
                        </a:rPr>
                        <a:t> </a:t>
                      </a:r>
                    </a:p>
                    <a:p>
                      <a:r>
                        <a:rPr lang="en-GB" sz="900" kern="1200">
                          <a:solidFill>
                            <a:schemeClr val="dk1"/>
                          </a:solidFill>
                          <a:effectLst/>
                          <a:latin typeface="Comic Sans MS" panose="030F0702030302020204" pitchFamily="66" charset="0"/>
                          <a:ea typeface="+mn-ea"/>
                          <a:cs typeface="+mn-cs"/>
                        </a:rPr>
                        <a:t>To know that different foods taste, smell and feel different.</a:t>
                      </a:r>
                    </a:p>
                    <a:p>
                      <a:r>
                        <a:rPr lang="en-GB" sz="900" kern="1200">
                          <a:solidFill>
                            <a:schemeClr val="dk1"/>
                          </a:solidFill>
                          <a:effectLst/>
                          <a:latin typeface="Comic Sans MS" panose="030F0702030302020204" pitchFamily="66" charset="0"/>
                          <a:ea typeface="+mn-ea"/>
                          <a:cs typeface="+mn-cs"/>
                        </a:rPr>
                        <a:t> </a:t>
                      </a:r>
                    </a:p>
                    <a:p>
                      <a:r>
                        <a:rPr lang="en-GB" sz="900" kern="1200">
                          <a:solidFill>
                            <a:schemeClr val="dk1"/>
                          </a:solidFill>
                          <a:effectLst/>
                          <a:latin typeface="Comic Sans MS" panose="030F0702030302020204" pitchFamily="66" charset="0"/>
                          <a:ea typeface="+mn-ea"/>
                          <a:cs typeface="+mn-cs"/>
                        </a:rPr>
                        <a:t>To know that fruits and vegetables are good for us. </a:t>
                      </a:r>
                    </a:p>
                    <a:p>
                      <a:r>
                        <a:rPr lang="en-GB" sz="900" kern="1200">
                          <a:solidFill>
                            <a:schemeClr val="dk1"/>
                          </a:solidFill>
                          <a:effectLst/>
                          <a:latin typeface="Comic Sans MS" panose="030F0702030302020204" pitchFamily="66" charset="0"/>
                          <a:ea typeface="+mn-ea"/>
                          <a:cs typeface="+mn-cs"/>
                        </a:rPr>
                        <a:t> </a:t>
                      </a:r>
                    </a:p>
                    <a:p>
                      <a:r>
                        <a:rPr lang="en-GB" sz="900" kern="1200">
                          <a:solidFill>
                            <a:schemeClr val="dk1"/>
                          </a:solidFill>
                          <a:effectLst/>
                          <a:latin typeface="Comic Sans MS" panose="030F0702030302020204" pitchFamily="66" charset="0"/>
                          <a:ea typeface="+mn-ea"/>
                          <a:cs typeface="+mn-cs"/>
                        </a:rPr>
                        <a:t>To know that is important to wash our hands before handling food. </a:t>
                      </a:r>
                    </a:p>
                    <a:p>
                      <a:pPr marL="285750" indent="-285750">
                        <a:buFont typeface="Arial" panose="020B0604020202020204" pitchFamily="34" charset="0"/>
                        <a:buChar char="•"/>
                      </a:pPr>
                      <a:r>
                        <a:rPr lang="en-GB" sz="900" b="0" i="0" kern="1200">
                          <a:solidFill>
                            <a:schemeClr val="dk1"/>
                          </a:solidFill>
                          <a:effectLst/>
                          <a:latin typeface="Comic Sans MS" panose="030F0702030302020204" pitchFamily="66" charset="0"/>
                          <a:ea typeface="+mn-ea"/>
                          <a:cs typeface="+mn-cs"/>
                        </a:rPr>
                        <a:t>. </a:t>
                      </a:r>
                      <a:endParaRPr lang="en-GB" sz="90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GB" sz="900" b="0" i="0" kern="1200">
                          <a:solidFill>
                            <a:schemeClr val="dk1"/>
                          </a:solidFill>
                          <a:effectLst/>
                          <a:latin typeface="Comic Sans MS" panose="030F0702030302020204" pitchFamily="66" charset="0"/>
                          <a:ea typeface="+mn-ea"/>
                          <a:cs typeface="+mn-cs"/>
                        </a:rPr>
                        <a:t>To know that different materials can be used to make a model.</a:t>
                      </a:r>
                      <a:endParaRPr lang="en-GB" sz="90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r>
                        <a:rPr lang="en-GB" sz="900" kern="1200">
                          <a:solidFill>
                            <a:schemeClr val="dk1"/>
                          </a:solidFill>
                          <a:effectLst/>
                          <a:latin typeface="Comic Sans MS" panose="030F0702030302020204" pitchFamily="66" charset="0"/>
                          <a:ea typeface="+mn-ea"/>
                          <a:cs typeface="+mn-cs"/>
                        </a:rPr>
                        <a:t>To know how to use construction kits </a:t>
                      </a:r>
                      <a:r>
                        <a:rPr lang="en-GB" sz="900" kern="1200" err="1">
                          <a:solidFill>
                            <a:schemeClr val="dk1"/>
                          </a:solidFill>
                          <a:effectLst/>
                          <a:latin typeface="Comic Sans MS" panose="030F0702030302020204" pitchFamily="66" charset="0"/>
                          <a:ea typeface="+mn-ea"/>
                          <a:cs typeface="+mn-cs"/>
                        </a:rPr>
                        <a:t>eg</a:t>
                      </a:r>
                      <a:r>
                        <a:rPr lang="en-GB" sz="900" kern="1200">
                          <a:solidFill>
                            <a:schemeClr val="dk1"/>
                          </a:solidFill>
                          <a:effectLst/>
                          <a:latin typeface="Comic Sans MS" panose="030F0702030302020204" pitchFamily="66" charset="0"/>
                          <a:ea typeface="+mn-ea"/>
                          <a:cs typeface="+mn-cs"/>
                        </a:rPr>
                        <a:t> Kinects, Lego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GB" sz="900">
                          <a:solidFill>
                            <a:schemeClr val="tx1"/>
                          </a:solidFill>
                          <a:latin typeface="Comic Sans MS" panose="030F0702030302020204" pitchFamily="66" charset="0"/>
                        </a:rPr>
                        <a:t>To know that different materials have different properties.</a:t>
                      </a:r>
                    </a:p>
                    <a:p>
                      <a:pPr marL="285750" indent="-285750">
                        <a:buFont typeface="Arial" panose="020B0604020202020204" pitchFamily="34" charset="0"/>
                        <a:buChar char="•"/>
                      </a:pPr>
                      <a:r>
                        <a:rPr lang="en-GB" sz="900">
                          <a:solidFill>
                            <a:schemeClr val="tx1"/>
                          </a:solidFill>
                          <a:latin typeface="Comic Sans MS" panose="030F0702030302020204" pitchFamily="66" charset="0"/>
                        </a:rPr>
                        <a:t>To know how to cut fabric and use this in their products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4238848"/>
                  </a:ext>
                </a:extLst>
              </a:tr>
              <a:tr h="1074420">
                <a:tc gridSpan="4">
                  <a:txBody>
                    <a:bodyPr/>
                    <a:lstStyle/>
                    <a:p>
                      <a:pPr marL="0" indent="0">
                        <a:buFont typeface="Arial" panose="020B0604020202020204" pitchFamily="34" charset="0"/>
                        <a:buNone/>
                      </a:pPr>
                      <a:r>
                        <a:rPr lang="en-GB" sz="900" b="1" u="sng">
                          <a:solidFill>
                            <a:schemeClr val="tx1"/>
                          </a:solidFill>
                          <a:latin typeface="Comic Sans MS" panose="030F0702030302020204" pitchFamily="66" charset="0"/>
                        </a:rPr>
                        <a:t>Evaluating</a:t>
                      </a:r>
                    </a:p>
                    <a:p>
                      <a:pPr marL="0" indent="0">
                        <a:buFont typeface="Arial" panose="020B0604020202020204" pitchFamily="34" charset="0"/>
                        <a:buNone/>
                      </a:pPr>
                      <a:endParaRPr lang="en-GB" sz="900" b="1" u="sng">
                        <a:solidFill>
                          <a:schemeClr val="tx1"/>
                        </a:solidFill>
                        <a:latin typeface="Comic Sans MS" panose="030F0702030302020204" pitchFamily="66" charset="0"/>
                      </a:endParaRPr>
                    </a:p>
                    <a:p>
                      <a:r>
                        <a:rPr lang="en-GB" sz="900" kern="1200">
                          <a:solidFill>
                            <a:schemeClr val="dk1"/>
                          </a:solidFill>
                          <a:effectLst/>
                          <a:latin typeface="Comic Sans MS" panose="030F0702030302020204" pitchFamily="66" charset="0"/>
                          <a:ea typeface="+mn-ea"/>
                          <a:cs typeface="+mn-cs"/>
                        </a:rPr>
                        <a:t>To know how to verbally evaluate their own products and others.</a:t>
                      </a:r>
                    </a:p>
                    <a:p>
                      <a:r>
                        <a:rPr lang="en-GB" sz="900" kern="1200">
                          <a:solidFill>
                            <a:schemeClr val="dk1"/>
                          </a:solidFill>
                          <a:effectLst/>
                          <a:latin typeface="Comic Sans MS" panose="030F0702030302020204" pitchFamily="66" charset="0"/>
                          <a:ea typeface="+mn-ea"/>
                          <a:cs typeface="+mn-cs"/>
                        </a:rPr>
                        <a:t> </a:t>
                      </a:r>
                    </a:p>
                    <a:p>
                      <a:r>
                        <a:rPr lang="en-GB" sz="900" kern="1200">
                          <a:solidFill>
                            <a:schemeClr val="dk1"/>
                          </a:solidFill>
                          <a:effectLst/>
                          <a:latin typeface="Comic Sans MS" panose="030F0702030302020204" pitchFamily="66" charset="0"/>
                          <a:ea typeface="+mn-ea"/>
                          <a:cs typeface="+mn-cs"/>
                        </a:rPr>
                        <a:t>To know which part of their product they liked the best. </a:t>
                      </a:r>
                    </a:p>
                    <a:p>
                      <a:r>
                        <a:rPr lang="en-GB" sz="900" kern="1200">
                          <a:solidFill>
                            <a:schemeClr val="dk1"/>
                          </a:solidFill>
                          <a:effectLst/>
                          <a:latin typeface="Comic Sans MS" panose="030F0702030302020204" pitchFamily="66" charset="0"/>
                          <a:ea typeface="+mn-ea"/>
                          <a:cs typeface="+mn-cs"/>
                        </a:rPr>
                        <a:t> </a:t>
                      </a:r>
                    </a:p>
                    <a:p>
                      <a:pPr marL="0" indent="0">
                        <a:buFont typeface="Arial" panose="020B0604020202020204" pitchFamily="34" charset="0"/>
                        <a:buNone/>
                      </a:pPr>
                      <a:endParaRPr lang="en-GB" sz="900" b="1" u="sng">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171450" indent="-171450">
                        <a:buFont typeface="Arial" panose="020B0604020202020204" pitchFamily="34" charset="0"/>
                        <a:buChar char="•"/>
                      </a:pPr>
                      <a:endParaRPr lang="en-GB" sz="105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285750" indent="-285750">
                        <a:buFont typeface="Arial" panose="020B0604020202020204" pitchFamily="34" charset="0"/>
                        <a:buChar char="•"/>
                      </a:pPr>
                      <a:endParaRPr lang="en-GB" sz="105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285750" indent="-285750">
                        <a:buFont typeface="Arial" panose="020B0604020202020204" pitchFamily="34" charset="0"/>
                        <a:buChar char="•"/>
                      </a:pPr>
                      <a:endParaRPr lang="en-GB" sz="105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1104303"/>
                  </a:ext>
                </a:extLst>
              </a:tr>
            </a:tbl>
          </a:graphicData>
        </a:graphic>
      </p:graphicFrame>
    </p:spTree>
    <p:extLst>
      <p:ext uri="{BB962C8B-B14F-4D97-AF65-F5344CB8AC3E}">
        <p14:creationId xmlns:p14="http://schemas.microsoft.com/office/powerpoint/2010/main" val="1582187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6FE0395CBE624C8F80C5920C849327" ma:contentTypeVersion="16" ma:contentTypeDescription="Create a new document." ma:contentTypeScope="" ma:versionID="c494f63d8bd3009e1bfe2316176ee144">
  <xsd:schema xmlns:xsd="http://www.w3.org/2001/XMLSchema" xmlns:xs="http://www.w3.org/2001/XMLSchema" xmlns:p="http://schemas.microsoft.com/office/2006/metadata/properties" xmlns:ns2="26ed4b48-c2ab-40f9-9da2-0b03cb285436" xmlns:ns3="43e776e0-4031-4b9d-8009-da9c3d8a430b" targetNamespace="http://schemas.microsoft.com/office/2006/metadata/properties" ma:root="true" ma:fieldsID="9780a4d8fba3637b8d62f0a4b40c517f" ns2:_="" ns3:_="">
    <xsd:import namespace="26ed4b48-c2ab-40f9-9da2-0b03cb285436"/>
    <xsd:import namespace="43e776e0-4031-4b9d-8009-da9c3d8a430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CR" minOccurs="0"/>
                <xsd:element ref="ns2:MediaServiceLocation" minOccurs="0"/>
                <xsd:element ref="ns2:MediaServiceObjectDetectorVersions" minOccurs="0"/>
                <xsd:element ref="ns2:MediaLengthInSecond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ed4b48-c2ab-40f9-9da2-0b03cb2854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5480395-5ba7-4174-81b9-d3429b0bf2e5"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e776e0-4031-4b9d-8009-da9c3d8a430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d18bb30-e58c-4934-86d5-08c8a3ee870d}" ma:internalName="TaxCatchAll" ma:showField="CatchAllData" ma:web="43e776e0-4031-4b9d-8009-da9c3d8a430b">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3e776e0-4031-4b9d-8009-da9c3d8a430b" xsi:nil="true"/>
    <lcf76f155ced4ddcb4097134ff3c332f xmlns="26ed4b48-c2ab-40f9-9da2-0b03cb28543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2D754CB-53ED-4522-93BF-078DD7297B0C}">
  <ds:schemaRefs>
    <ds:schemaRef ds:uri="26ed4b48-c2ab-40f9-9da2-0b03cb285436"/>
    <ds:schemaRef ds:uri="43e776e0-4031-4b9d-8009-da9c3d8a430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3C756DB-DB6B-4C6B-B400-2388D7D5F3F6}">
  <ds:schemaRefs>
    <ds:schemaRef ds:uri="http://schemas.microsoft.com/sharepoint/v3/contenttype/forms"/>
  </ds:schemaRefs>
</ds:datastoreItem>
</file>

<file path=customXml/itemProps3.xml><?xml version="1.0" encoding="utf-8"?>
<ds:datastoreItem xmlns:ds="http://schemas.openxmlformats.org/officeDocument/2006/customXml" ds:itemID="{3706973D-6B1F-45A5-80BB-6C8E0F603CF0}">
  <ds:schemaRefs>
    <ds:schemaRef ds:uri="26ed4b48-c2ab-40f9-9da2-0b03cb285436"/>
    <ds:schemaRef ds:uri="43e776e0-4031-4b9d-8009-da9c3d8a430b"/>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0</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Jones</dc:creator>
  <cp:revision>1</cp:revision>
  <dcterms:created xsi:type="dcterms:W3CDTF">2023-03-30T08:46:59Z</dcterms:created>
  <dcterms:modified xsi:type="dcterms:W3CDTF">2026-06-16T10:13:51Z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0x010100296FE0395CBE624C8F80C5920C849327</vt:lpwstr>
  </property>
  <property fmtid="{D5CDD505-2E9C-101B-9397-08002B2CF9AE}" pid="3" name="MediaServiceImageTags">
    <vt:lpwstr/>
  </property>
</Properties>
</file>