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301" r:id="rId6"/>
    <p:sldId id="302" r:id="rId7"/>
    <p:sldId id="303" r:id="rId8"/>
    <p:sldId id="304" r:id="rId9"/>
    <p:sldId id="305" r:id="rId10"/>
    <p:sldId id="306" r:id="rId11"/>
    <p:sldId id="307" r:id="rId12"/>
    <p:sldId id="330" r:id="rId13"/>
    <p:sldId id="329" r:id="rId14"/>
    <p:sldId id="310" r:id="rId15"/>
    <p:sldId id="332" r:id="rId16"/>
    <p:sldId id="318" r:id="rId17"/>
    <p:sldId id="333" r:id="rId18"/>
    <p:sldId id="320" r:id="rId19"/>
    <p:sldId id="321" r:id="rId20"/>
    <p:sldId id="328" r:id="rId21"/>
    <p:sldId id="308" r:id="rId22"/>
    <p:sldId id="334" r:id="rId23"/>
    <p:sldId id="312" r:id="rId24"/>
    <p:sldId id="314" r:id="rId25"/>
    <p:sldId id="326" r:id="rId26"/>
    <p:sldId id="327" r:id="rId27"/>
    <p:sldId id="33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EF3317-DB78-817A-E260-24092BFA8F02}" v="82" dt="2025-08-28T09:33:56.8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969" autoAdjust="0"/>
  </p:normalViewPr>
  <p:slideViewPr>
    <p:cSldViewPr snapToGrid="0">
      <p:cViewPr varScale="1">
        <p:scale>
          <a:sx n="75" d="100"/>
          <a:sy n="75" d="100"/>
        </p:scale>
        <p:origin x="974"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55855-0326-4B6A-AA3A-2FDE855955FB}" type="datetimeFigureOut">
              <a:rPr lang="en-GB" smtClean="0"/>
              <a:t>28/08/2025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6E4E26-3D6E-4EAF-9BE2-08F145DCEEB2}" type="slidenum">
              <a:rPr lang="en-GB" smtClean="0"/>
              <a:t>‹#›</a:t>
            </a:fld>
            <a:endParaRPr lang="en-GB"/>
          </a:p>
        </p:txBody>
      </p:sp>
    </p:spTree>
    <p:extLst>
      <p:ext uri="{BB962C8B-B14F-4D97-AF65-F5344CB8AC3E}">
        <p14:creationId xmlns:p14="http://schemas.microsoft.com/office/powerpoint/2010/main" val="3549036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FF87F-B86C-CBAB-ACE1-271D7039C3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81273F-8FF5-7A1F-73BF-9D98C1F898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EB9F3-F57F-35C2-57DE-9422E4FBD60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0E42D7F-5B80-23FB-B976-B0F0F06D68B0}"/>
              </a:ext>
            </a:extLst>
          </p:cNvPr>
          <p:cNvSpPr>
            <a:spLocks noGrp="1"/>
          </p:cNvSpPr>
          <p:nvPr>
            <p:ph type="sldNum" sz="quarter" idx="5"/>
          </p:nvPr>
        </p:nvSpPr>
        <p:spPr/>
        <p:txBody>
          <a:bodyPr/>
          <a:lstStyle/>
          <a:p>
            <a:fld id="{F46E4E26-3D6E-4EAF-9BE2-08F145DCEEB2}" type="slidenum">
              <a:rPr lang="en-GB" smtClean="0"/>
              <a:t>19</a:t>
            </a:fld>
            <a:endParaRPr lang="en-GB"/>
          </a:p>
        </p:txBody>
      </p:sp>
    </p:spTree>
    <p:extLst>
      <p:ext uri="{BB962C8B-B14F-4D97-AF65-F5344CB8AC3E}">
        <p14:creationId xmlns:p14="http://schemas.microsoft.com/office/powerpoint/2010/main" val="1929750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46E4E26-3D6E-4EAF-9BE2-08F145DCEEB2}" type="slidenum">
              <a:rPr lang="en-GB" smtClean="0"/>
              <a:t>20</a:t>
            </a:fld>
            <a:endParaRPr lang="en-GB"/>
          </a:p>
        </p:txBody>
      </p:sp>
    </p:spTree>
    <p:extLst>
      <p:ext uri="{BB962C8B-B14F-4D97-AF65-F5344CB8AC3E}">
        <p14:creationId xmlns:p14="http://schemas.microsoft.com/office/powerpoint/2010/main" val="2122983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 Whole School 2023-2024</a:t>
            </a:r>
          </a:p>
        </p:txBody>
      </p:sp>
      <p:pic>
        <p:nvPicPr>
          <p:cNvPr id="1026" name="Picture 2" descr="Photo about Aged treasure map illustration background. Illustration of brown,  geography, burnt - 59033995 | Map background, Illustrated map, History  background">
            <a:extLst>
              <a:ext uri="{FF2B5EF4-FFF2-40B4-BE49-F238E27FC236}">
                <a16:creationId xmlns:a16="http://schemas.microsoft.com/office/drawing/2014/main" id="{8DC9D171-D769-0C89-16A9-034BA973A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2556610"/>
            <a:ext cx="7000875" cy="346318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552D08F-D195-3784-773A-31FE01EF2286}"/>
              </a:ext>
            </a:extLst>
          </p:cNvPr>
          <p:cNvSpPr txBox="1"/>
          <p:nvPr/>
        </p:nvSpPr>
        <p:spPr>
          <a:xfrm>
            <a:off x="4486628" y="3577788"/>
            <a:ext cx="5250425" cy="1107996"/>
          </a:xfrm>
          <a:prstGeom prst="rect">
            <a:avLst/>
          </a:prstGeom>
          <a:noFill/>
        </p:spPr>
        <p:txBody>
          <a:bodyPr wrap="square" rtlCol="0">
            <a:spAutoFit/>
          </a:bodyPr>
          <a:lstStyle/>
          <a:p>
            <a:r>
              <a:rPr lang="en-GB" sz="6600" dirty="0">
                <a:latin typeface="Comic Sans MS" panose="030F0702030302020204" pitchFamily="66" charset="0"/>
              </a:rPr>
              <a:t>History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1879541" y="304584"/>
            <a:ext cx="8086290" cy="584775"/>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 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A6AED6C-513D-878E-FF6C-BF7FD451CB72}"/>
              </a:ext>
            </a:extLst>
          </p:cNvPr>
          <p:cNvGraphicFramePr>
            <a:graphicFrameLocks noGrp="1"/>
          </p:cNvGraphicFramePr>
          <p:nvPr>
            <p:extLst>
              <p:ext uri="{D42A27DB-BD31-4B8C-83A1-F6EECF244321}">
                <p14:modId xmlns:p14="http://schemas.microsoft.com/office/powerpoint/2010/main" val="2082372783"/>
              </p:ext>
            </p:extLst>
          </p:nvPr>
        </p:nvGraphicFramePr>
        <p:xfrm>
          <a:off x="298881" y="1871449"/>
          <a:ext cx="11594236" cy="3634740"/>
        </p:xfrm>
        <a:graphic>
          <a:graphicData uri="http://schemas.openxmlformats.org/drawingml/2006/table">
            <a:tbl>
              <a:tblPr firstRow="1" bandRow="1">
                <a:tableStyleId>{5940675A-B579-460E-94D1-54222C63F5DA}</a:tableStyleId>
              </a:tblPr>
              <a:tblGrid>
                <a:gridCol w="1063493">
                  <a:extLst>
                    <a:ext uri="{9D8B030D-6E8A-4147-A177-3AD203B41FA5}">
                      <a16:colId xmlns:a16="http://schemas.microsoft.com/office/drawing/2014/main" val="1067790219"/>
                    </a:ext>
                  </a:extLst>
                </a:gridCol>
                <a:gridCol w="3726461">
                  <a:extLst>
                    <a:ext uri="{9D8B030D-6E8A-4147-A177-3AD203B41FA5}">
                      <a16:colId xmlns:a16="http://schemas.microsoft.com/office/drawing/2014/main" val="3948808890"/>
                    </a:ext>
                  </a:extLst>
                </a:gridCol>
                <a:gridCol w="3640670">
                  <a:extLst>
                    <a:ext uri="{9D8B030D-6E8A-4147-A177-3AD203B41FA5}">
                      <a16:colId xmlns:a16="http://schemas.microsoft.com/office/drawing/2014/main" val="3933502509"/>
                    </a:ext>
                  </a:extLst>
                </a:gridCol>
                <a:gridCol w="3163612">
                  <a:extLst>
                    <a:ext uri="{9D8B030D-6E8A-4147-A177-3AD203B41FA5}">
                      <a16:colId xmlns:a16="http://schemas.microsoft.com/office/drawing/2014/main" val="4017343545"/>
                    </a:ext>
                  </a:extLst>
                </a:gridCol>
              </a:tblGrid>
              <a:tr h="509665">
                <a:tc>
                  <a:txBody>
                    <a:bodyPr/>
                    <a:lstStyle/>
                    <a:p>
                      <a:r>
                        <a:rPr lang="en-GB" sz="1600" b="1" dirty="0">
                          <a:latin typeface="Comic Sans MS"/>
                        </a:rPr>
                        <a:t>Year 3/4 </a:t>
                      </a:r>
                    </a:p>
                  </a:txBody>
                  <a:tcPr/>
                </a:tc>
                <a:tc>
                  <a:txBody>
                    <a:bodyPr/>
                    <a:lstStyle/>
                    <a:p>
                      <a:r>
                        <a:rPr lang="en-GB" sz="1050" dirty="0">
                          <a:latin typeface="Comic Sans MS" panose="030F0702030302020204" pitchFamily="66" charset="0"/>
                        </a:rPr>
                        <a:t>How did the Greeks influence us today? (History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00B050"/>
                          </a:solidFill>
                          <a:latin typeface="Comic Sans MS" panose="030F0702030302020204" pitchFamily="66" charset="0"/>
                        </a:rPr>
                        <a:t>Achievements and Legacy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7030A0"/>
                          </a:solidFill>
                          <a:latin typeface="Comic Sans MS" panose="030F0702030302020204" pitchFamily="66" charset="0"/>
                        </a:rPr>
                        <a:t>Power and Rule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chemeClr val="accent4">
                              <a:lumMod val="75000"/>
                            </a:schemeClr>
                          </a:solidFill>
                          <a:latin typeface="Comic Sans MS" panose="030F0702030302020204" pitchFamily="66" charset="0"/>
                        </a:rPr>
                        <a:t>Settlements</a:t>
                      </a:r>
                    </a:p>
                    <a:p>
                      <a:endParaRPr lang="en-GB" sz="1050" dirty="0">
                        <a:latin typeface="Comic Sans MS" panose="030F0702030302020204" pitchFamily="66" charset="0"/>
                      </a:endParaRPr>
                    </a:p>
                  </a:txBody>
                  <a:tcPr/>
                </a:tc>
                <a:tc>
                  <a:txBody>
                    <a:bodyPr/>
                    <a:lstStyle/>
                    <a:p>
                      <a:r>
                        <a:rPr lang="en-GB" sz="1050" dirty="0">
                          <a:latin typeface="Comic Sans MS" panose="030F0702030302020204" pitchFamily="66" charset="0"/>
                        </a:rPr>
                        <a:t>What impact did the Roman invasion have on Britain? (history) </a:t>
                      </a:r>
                    </a:p>
                    <a:p>
                      <a:r>
                        <a:rPr lang="en-GB" sz="1050" dirty="0">
                          <a:solidFill>
                            <a:schemeClr val="accent4">
                              <a:lumMod val="75000"/>
                            </a:schemeClr>
                          </a:solidFill>
                          <a:latin typeface="Comic Sans MS" panose="030F0702030302020204" pitchFamily="66" charset="0"/>
                        </a:rPr>
                        <a:t>Settlements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00B050"/>
                          </a:solidFill>
                          <a:latin typeface="Comic Sans MS" panose="030F0702030302020204" pitchFamily="66" charset="0"/>
                        </a:rPr>
                        <a:t>Achievements and Legacy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7030A0"/>
                          </a:solidFill>
                          <a:latin typeface="Comic Sans MS" panose="030F0702030302020204" pitchFamily="66" charset="0"/>
                        </a:rPr>
                        <a:t>Power and Rule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C00000"/>
                          </a:solidFill>
                          <a:latin typeface="Comic Sans MS" panose="030F0702030302020204" pitchFamily="66" charset="0"/>
                        </a:rPr>
                        <a:t>Migration </a:t>
                      </a:r>
                    </a:p>
                  </a:txBody>
                  <a:tcPr/>
                </a:tc>
                <a:tc>
                  <a:txBody>
                    <a:bodyPr/>
                    <a:lstStyle/>
                    <a:p>
                      <a:r>
                        <a:rPr lang="en-GB" sz="1050" dirty="0">
                          <a:latin typeface="Comic Sans MS" panose="030F0702030302020204" pitchFamily="66" charset="0"/>
                        </a:rPr>
                        <a:t>Are Rivers important to the people of Northwich? (Geography) </a:t>
                      </a:r>
                    </a:p>
                  </a:txBody>
                  <a:tcPr/>
                </a:tc>
                <a:extLst>
                  <a:ext uri="{0D108BD9-81ED-4DB2-BD59-A6C34878D82A}">
                    <a16:rowId xmlns:a16="http://schemas.microsoft.com/office/drawing/2014/main" val="3907961954"/>
                  </a:ext>
                </a:extLst>
              </a:tr>
              <a:tr h="190597">
                <a:tc>
                  <a:txBody>
                    <a:bodyPr/>
                    <a:lstStyle/>
                    <a:p>
                      <a:r>
                        <a:rPr lang="en-GB" sz="1600" b="1" dirty="0">
                          <a:latin typeface="Comic Sans MS"/>
                        </a:rPr>
                        <a:t>Year 4/5 </a:t>
                      </a:r>
                    </a:p>
                  </a:txBody>
                  <a:tcPr/>
                </a:tc>
                <a:tc>
                  <a:txBody>
                    <a:bodyPr/>
                    <a:lstStyle/>
                    <a:p>
                      <a:pPr lvl="0">
                        <a:buNone/>
                      </a:pPr>
                      <a:r>
                        <a:rPr lang="en-GB" sz="1050" dirty="0">
                          <a:latin typeface="Comic Sans MS"/>
                        </a:rPr>
                        <a:t>How did the Greeks influence us today? (History /geography) </a:t>
                      </a:r>
                      <a:endParaRPr lang="en-US"/>
                    </a:p>
                    <a:p>
                      <a:pPr marL="0" marR="0" lvl="0" indent="0" algn="l" rtl="0">
                        <a:lnSpc>
                          <a:spcPct val="100000"/>
                        </a:lnSpc>
                        <a:spcBef>
                          <a:spcPts val="0"/>
                        </a:spcBef>
                        <a:spcAft>
                          <a:spcPts val="0"/>
                        </a:spcAft>
                        <a:buClrTx/>
                        <a:buSzTx/>
                        <a:buFontTx/>
                        <a:buNone/>
                      </a:pPr>
                      <a:r>
                        <a:rPr lang="en-GB" sz="1050" dirty="0">
                          <a:solidFill>
                            <a:srgbClr val="00B050"/>
                          </a:solidFill>
                          <a:latin typeface="Comic Sans MS"/>
                        </a:rPr>
                        <a:t>Achievements and Legacy </a:t>
                      </a:r>
                      <a:endParaRPr lang="en-GB"/>
                    </a:p>
                    <a:p>
                      <a:pPr marL="0" marR="0" lvl="0" indent="0" algn="l" rtl="0">
                        <a:lnSpc>
                          <a:spcPct val="100000"/>
                        </a:lnSpc>
                        <a:spcBef>
                          <a:spcPts val="0"/>
                        </a:spcBef>
                        <a:spcAft>
                          <a:spcPts val="0"/>
                        </a:spcAft>
                        <a:buClrTx/>
                        <a:buSzTx/>
                        <a:buFontTx/>
                        <a:buNone/>
                      </a:pPr>
                      <a:r>
                        <a:rPr lang="en-GB" sz="1050" dirty="0">
                          <a:solidFill>
                            <a:srgbClr val="7030A0"/>
                          </a:solidFill>
                          <a:latin typeface="Comic Sans MS"/>
                        </a:rPr>
                        <a:t>Power and Rule </a:t>
                      </a:r>
                      <a:endParaRPr lang="en-GB"/>
                    </a:p>
                    <a:p>
                      <a:pPr marL="0" marR="0" lvl="0" indent="0" algn="l" rtl="0">
                        <a:lnSpc>
                          <a:spcPct val="100000"/>
                        </a:lnSpc>
                        <a:spcBef>
                          <a:spcPts val="0"/>
                        </a:spcBef>
                        <a:spcAft>
                          <a:spcPts val="0"/>
                        </a:spcAft>
                        <a:buClrTx/>
                        <a:buSzTx/>
                        <a:buFontTx/>
                        <a:buNone/>
                      </a:pPr>
                      <a:r>
                        <a:rPr lang="en-GB" sz="1050" dirty="0">
                          <a:solidFill>
                            <a:schemeClr val="accent4">
                              <a:lumMod val="75000"/>
                            </a:schemeClr>
                          </a:solidFill>
                          <a:latin typeface="Comic Sans MS"/>
                        </a:rPr>
                        <a:t>Settlements</a:t>
                      </a:r>
                      <a:endParaRPr lang="en-GB"/>
                    </a:p>
                    <a:p>
                      <a:pPr lvl="0">
                        <a:buNone/>
                      </a:pPr>
                      <a:endParaRPr lang="en-GB" sz="1050" dirty="0">
                        <a:latin typeface="Comic Sans MS"/>
                      </a:endParaRPr>
                    </a:p>
                  </a:txBody>
                  <a:tcPr/>
                </a:tc>
                <a:tc>
                  <a:txBody>
                    <a:bodyPr/>
                    <a:lstStyle/>
                    <a:p>
                      <a:pPr lvl="0">
                        <a:buNone/>
                      </a:pPr>
                      <a:r>
                        <a:rPr lang="en-GB" sz="1050" dirty="0">
                          <a:latin typeface="Comic Sans MS"/>
                        </a:rPr>
                        <a:t>What impact did the Roman invasion have on Britain? (history) </a:t>
                      </a:r>
                      <a:endParaRPr lang="en-US"/>
                    </a:p>
                    <a:p>
                      <a:pPr lvl="0">
                        <a:buNone/>
                      </a:pPr>
                      <a:r>
                        <a:rPr lang="en-GB" sz="1050" dirty="0">
                          <a:solidFill>
                            <a:schemeClr val="accent4">
                              <a:lumMod val="75000"/>
                            </a:schemeClr>
                          </a:solidFill>
                          <a:latin typeface="Comic Sans MS"/>
                        </a:rPr>
                        <a:t>Settlements</a:t>
                      </a:r>
                      <a:endParaRPr lang="en-GB"/>
                    </a:p>
                    <a:p>
                      <a:pPr marL="0" marR="0" lvl="0" indent="0" algn="l" rtl="0">
                        <a:lnSpc>
                          <a:spcPct val="100000"/>
                        </a:lnSpc>
                        <a:spcBef>
                          <a:spcPts val="0"/>
                        </a:spcBef>
                        <a:spcAft>
                          <a:spcPts val="0"/>
                        </a:spcAft>
                        <a:buClrTx/>
                        <a:buSzTx/>
                        <a:buFontTx/>
                        <a:buNone/>
                      </a:pPr>
                      <a:r>
                        <a:rPr lang="en-GB" sz="1050" dirty="0">
                          <a:solidFill>
                            <a:srgbClr val="00B050"/>
                          </a:solidFill>
                          <a:latin typeface="Comic Sans MS"/>
                        </a:rPr>
                        <a:t>Achievements and Legacy </a:t>
                      </a:r>
                      <a:endParaRPr lang="en-GB"/>
                    </a:p>
                    <a:p>
                      <a:pPr marL="0" marR="0" lvl="0" indent="0" algn="l" rtl="0">
                        <a:lnSpc>
                          <a:spcPct val="100000"/>
                        </a:lnSpc>
                        <a:spcBef>
                          <a:spcPts val="0"/>
                        </a:spcBef>
                        <a:spcAft>
                          <a:spcPts val="0"/>
                        </a:spcAft>
                        <a:buClrTx/>
                        <a:buSzTx/>
                        <a:buFontTx/>
                        <a:buNone/>
                      </a:pPr>
                      <a:r>
                        <a:rPr lang="en-GB" sz="1050" dirty="0">
                          <a:solidFill>
                            <a:srgbClr val="7030A0"/>
                          </a:solidFill>
                          <a:latin typeface="Comic Sans MS"/>
                        </a:rPr>
                        <a:t>Power and Rule </a:t>
                      </a:r>
                      <a:endParaRPr lang="en-GB"/>
                    </a:p>
                    <a:p>
                      <a:pPr marL="0" marR="0" lvl="0" indent="0" algn="l" rtl="0">
                        <a:lnSpc>
                          <a:spcPct val="100000"/>
                        </a:lnSpc>
                        <a:spcBef>
                          <a:spcPts val="0"/>
                        </a:spcBef>
                        <a:spcAft>
                          <a:spcPts val="0"/>
                        </a:spcAft>
                        <a:buClrTx/>
                        <a:buSzTx/>
                        <a:buFontTx/>
                        <a:buNone/>
                      </a:pPr>
                      <a:r>
                        <a:rPr lang="en-GB" sz="1050" dirty="0">
                          <a:solidFill>
                            <a:srgbClr val="C00000"/>
                          </a:solidFill>
                          <a:latin typeface="Comic Sans MS"/>
                        </a:rPr>
                        <a:t>Migration </a:t>
                      </a:r>
                      <a:endParaRPr lang="en-GB"/>
                    </a:p>
                  </a:txBody>
                  <a:tcPr/>
                </a:tc>
                <a:tc>
                  <a:txBody>
                    <a:bodyPr/>
                    <a:lstStyle/>
                    <a:p>
                      <a:pPr lvl="0">
                        <a:buNone/>
                      </a:pPr>
                      <a:r>
                        <a:rPr lang="en-GB" sz="1050" dirty="0">
                          <a:latin typeface="Comic Sans MS"/>
                        </a:rPr>
                        <a:t>Are Rivers important to the people of Northwich? (Geography) </a:t>
                      </a:r>
                      <a:endParaRPr lang="en-US"/>
                    </a:p>
                  </a:txBody>
                  <a:tcPr/>
                </a:tc>
                <a:extLst>
                  <a:ext uri="{0D108BD9-81ED-4DB2-BD59-A6C34878D82A}">
                    <a16:rowId xmlns:a16="http://schemas.microsoft.com/office/drawing/2014/main" val="694870692"/>
                  </a:ext>
                </a:extLst>
              </a:tr>
              <a:tr h="717242">
                <a:tc>
                  <a:txBody>
                    <a:bodyPr/>
                    <a:lstStyle/>
                    <a:p>
                      <a:r>
                        <a:rPr lang="en-GB" sz="1600" b="1" dirty="0">
                          <a:latin typeface="Comic Sans MS" panose="030F0702030302020204" pitchFamily="66" charset="0"/>
                        </a:rPr>
                        <a:t>Year 6 </a:t>
                      </a:r>
                    </a:p>
                  </a:txBody>
                  <a:tcPr/>
                </a:tc>
                <a:tc>
                  <a:txBody>
                    <a:bodyPr/>
                    <a:lstStyle/>
                    <a:p>
                      <a:r>
                        <a:rPr lang="en-GB" sz="1050" dirty="0">
                          <a:latin typeface="Comic Sans MS" panose="030F0702030302020204" pitchFamily="66" charset="0"/>
                        </a:rPr>
                        <a:t>What makes people come to Britain? (history and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7030A0"/>
                          </a:solidFill>
                          <a:latin typeface="Comic Sans MS" panose="030F0702030302020204" pitchFamily="66" charset="0"/>
                        </a:rPr>
                        <a:t>Power and Rule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C00000"/>
                          </a:solidFill>
                          <a:latin typeface="Comic Sans MS" panose="030F0702030302020204" pitchFamily="66" charset="0"/>
                        </a:rPr>
                        <a:t>Migration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solidFill>
                          <a:srgbClr val="C00000"/>
                        </a:solidFill>
                        <a:latin typeface="Comic Sans MS" panose="030F0702030302020204" pitchFamily="66" charset="0"/>
                      </a:endParaRPr>
                    </a:p>
                    <a:p>
                      <a:endParaRPr lang="en-GB" sz="1050" dirty="0">
                        <a:latin typeface="Comic Sans MS" panose="030F0702030302020204" pitchFamily="66" charset="0"/>
                      </a:endParaRPr>
                    </a:p>
                  </a:txBody>
                  <a:tcPr/>
                </a:tc>
                <a:tc>
                  <a:txBody>
                    <a:bodyPr/>
                    <a:lstStyle/>
                    <a:p>
                      <a:r>
                        <a:rPr lang="en-GB" sz="1050" dirty="0">
                          <a:latin typeface="Comic Sans MS" panose="030F0702030302020204" pitchFamily="66" charset="0"/>
                        </a:rPr>
                        <a:t>Would you like to live in South America? (Geography)</a:t>
                      </a:r>
                    </a:p>
                    <a:p>
                      <a:r>
                        <a:rPr lang="en-GB" sz="1050" dirty="0">
                          <a:latin typeface="Comic Sans MS" panose="030F0702030302020204" pitchFamily="66" charset="0"/>
                        </a:rPr>
                        <a:t>Is distribution the same around the world? (Geography) </a:t>
                      </a:r>
                    </a:p>
                  </a:txBody>
                  <a:tcPr/>
                </a:tc>
                <a:tc>
                  <a:txBody>
                    <a:bodyPr/>
                    <a:lstStyle/>
                    <a:p>
                      <a:r>
                        <a:rPr lang="en-GB" sz="1050" dirty="0">
                          <a:latin typeface="Comic Sans MS" panose="030F0702030302020204" pitchFamily="66" charset="0"/>
                        </a:rPr>
                        <a:t>Sum 1 How has Northwich changed over time – family study ( history) </a:t>
                      </a:r>
                    </a:p>
                    <a:p>
                      <a:r>
                        <a:rPr lang="en-GB" sz="1050" dirty="0">
                          <a:solidFill>
                            <a:schemeClr val="accent4">
                              <a:lumMod val="75000"/>
                            </a:schemeClr>
                          </a:solidFill>
                          <a:latin typeface="Comic Sans MS" panose="030F0702030302020204" pitchFamily="66" charset="0"/>
                        </a:rPr>
                        <a:t>Settlements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00B050"/>
                          </a:solidFill>
                          <a:latin typeface="Comic Sans MS" panose="030F0702030302020204" pitchFamily="66" charset="0"/>
                        </a:rPr>
                        <a:t>Achievements and Legacy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002060"/>
                          </a:solidFill>
                          <a:latin typeface="Comic Sans MS" panose="030F0702030302020204" pitchFamily="66" charset="0"/>
                        </a:rPr>
                        <a:t>Local History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C00000"/>
                          </a:solidFill>
                          <a:latin typeface="Comic Sans MS" panose="030F0702030302020204" pitchFamily="66" charset="0"/>
                        </a:rPr>
                        <a:t>Migration </a:t>
                      </a:r>
                    </a:p>
                    <a:p>
                      <a:r>
                        <a:rPr lang="en-GB" sz="1050" dirty="0">
                          <a:latin typeface="Comic Sans MS" panose="030F0702030302020204" pitchFamily="66" charset="0"/>
                        </a:rPr>
                        <a:t>Sum 2 – Is there evidence of connections to other places in Northwich?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solidFill>
                            <a:srgbClr val="C00000"/>
                          </a:solidFill>
                          <a:latin typeface="Comic Sans MS" panose="030F0702030302020204" pitchFamily="66" charset="0"/>
                        </a:rPr>
                        <a:t>Migration </a:t>
                      </a:r>
                    </a:p>
                  </a:txBody>
                  <a:tcPr/>
                </a:tc>
                <a:extLst>
                  <a:ext uri="{0D108BD9-81ED-4DB2-BD59-A6C34878D82A}">
                    <a16:rowId xmlns:a16="http://schemas.microsoft.com/office/drawing/2014/main" val="970164933"/>
                  </a:ext>
                </a:extLst>
              </a:tr>
            </a:tbl>
          </a:graphicData>
        </a:graphic>
      </p:graphicFrame>
    </p:spTree>
    <p:extLst>
      <p:ext uri="{BB962C8B-B14F-4D97-AF65-F5344CB8AC3E}">
        <p14:creationId xmlns:p14="http://schemas.microsoft.com/office/powerpoint/2010/main" val="1865295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EYFS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113299608"/>
              </p:ext>
            </p:extLst>
          </p:nvPr>
        </p:nvGraphicFramePr>
        <p:xfrm>
          <a:off x="298880" y="2141270"/>
          <a:ext cx="11594237" cy="3931920"/>
        </p:xfrm>
        <a:graphic>
          <a:graphicData uri="http://schemas.openxmlformats.org/drawingml/2006/table">
            <a:tbl>
              <a:tblPr firstRow="1" firstCol="1" bandRow="1"/>
              <a:tblGrid>
                <a:gridCol w="1854385">
                  <a:extLst>
                    <a:ext uri="{9D8B030D-6E8A-4147-A177-3AD203B41FA5}">
                      <a16:colId xmlns:a16="http://schemas.microsoft.com/office/drawing/2014/main" val="1427911813"/>
                    </a:ext>
                  </a:extLst>
                </a:gridCol>
                <a:gridCol w="2109019">
                  <a:extLst>
                    <a:ext uri="{9D8B030D-6E8A-4147-A177-3AD203B41FA5}">
                      <a16:colId xmlns:a16="http://schemas.microsoft.com/office/drawing/2014/main" val="1216368660"/>
                    </a:ext>
                  </a:extLst>
                </a:gridCol>
                <a:gridCol w="2448232">
                  <a:extLst>
                    <a:ext uri="{9D8B030D-6E8A-4147-A177-3AD203B41FA5}">
                      <a16:colId xmlns:a16="http://schemas.microsoft.com/office/drawing/2014/main" val="1042764116"/>
                    </a:ext>
                  </a:extLst>
                </a:gridCol>
                <a:gridCol w="1846610">
                  <a:extLst>
                    <a:ext uri="{9D8B030D-6E8A-4147-A177-3AD203B41FA5}">
                      <a16:colId xmlns:a16="http://schemas.microsoft.com/office/drawing/2014/main" val="3819273677"/>
                    </a:ext>
                  </a:extLst>
                </a:gridCol>
                <a:gridCol w="1860067">
                  <a:extLst>
                    <a:ext uri="{9D8B030D-6E8A-4147-A177-3AD203B41FA5}">
                      <a16:colId xmlns:a16="http://schemas.microsoft.com/office/drawing/2014/main" val="833682736"/>
                    </a:ext>
                  </a:extLst>
                </a:gridCol>
                <a:gridCol w="1475924">
                  <a:extLst>
                    <a:ext uri="{9D8B030D-6E8A-4147-A177-3AD203B41FA5}">
                      <a16:colId xmlns:a16="http://schemas.microsoft.com/office/drawing/2014/main" val="4263739636"/>
                    </a:ext>
                  </a:extLst>
                </a:gridCol>
              </a:tblGrid>
              <a:tr h="579722">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0" i="1" kern="1200" dirty="0">
                          <a:solidFill>
                            <a:schemeClr val="tx1"/>
                          </a:solidFill>
                          <a:effectLst/>
                          <a:latin typeface="Comic Sans MS" panose="030F0702030302020204" pitchFamily="66" charset="0"/>
                          <a:ea typeface="+mn-ea"/>
                          <a:cs typeface="+mn-cs"/>
                        </a:rPr>
                        <a:t>All about me   (geography/history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Festivals (A2)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Off we go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err="1">
                          <a:effectLst/>
                          <a:latin typeface="Comic Sans MS" panose="030F0702030302020204" pitchFamily="66" charset="0"/>
                          <a:ea typeface="Calibri" panose="020F0502020204030204" pitchFamily="34" charset="0"/>
                          <a:cs typeface="Times New Roman" panose="02020603050405020304" pitchFamily="18" charset="0"/>
                        </a:rPr>
                        <a:t>Spr</a:t>
                      </a: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 2 -  growing (science unit)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Sum 1 – animals </a:t>
                      </a:r>
                    </a:p>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(science and geography)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Sum 2 – </a:t>
                      </a:r>
                      <a:r>
                        <a:rPr lang="en-GB" sz="1400" b="0" i="1" dirty="0" err="1">
                          <a:effectLst/>
                          <a:latin typeface="Comic Sans MS" panose="030F0702030302020204" pitchFamily="66" charset="0"/>
                          <a:ea typeface="Calibri" panose="020F0502020204030204" pitchFamily="34" charset="0"/>
                          <a:cs typeface="Times New Roman" panose="02020603050405020304" pitchFamily="18" charset="0"/>
                        </a:rPr>
                        <a:t>superheros</a:t>
                      </a: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0">
                <a:tc>
                  <a:txBody>
                    <a:bodyPr/>
                    <a:lstStyle/>
                    <a:p>
                      <a:pPr marL="171450" indent="-171450">
                        <a:buFont typeface="Arial" panose="020B0604020202020204" pitchFamily="34" charset="0"/>
                        <a:buChar char="•"/>
                      </a:pPr>
                      <a:r>
                        <a:rPr lang="en-GB" sz="1200" dirty="0">
                          <a:latin typeface="Comic Sans MS" panose="030F0702030302020204" pitchFamily="66" charset="0"/>
                        </a:rPr>
                        <a:t>How I have changed since I was a baby Past and present events in our lives and family members</a:t>
                      </a:r>
                    </a:p>
                    <a:p>
                      <a:pPr marL="171450" indent="-171450">
                        <a:buFont typeface="Arial" panose="020B0604020202020204" pitchFamily="34" charset="0"/>
                        <a:buChar char="•"/>
                      </a:pPr>
                      <a:r>
                        <a:rPr lang="en-GB" sz="1200" dirty="0">
                          <a:latin typeface="Comic Sans MS" panose="030F0702030302020204" pitchFamily="66" charset="0"/>
                        </a:rPr>
                        <a:t> Sequencing our lives and discussing significant events within our lives</a:t>
                      </a:r>
                    </a:p>
                    <a:p>
                      <a:pPr marL="171450" indent="-171450">
                        <a:buFont typeface="Arial" panose="020B0604020202020204" pitchFamily="34" charset="0"/>
                        <a:buChar char="•"/>
                      </a:pPr>
                      <a:r>
                        <a:rPr lang="en-GB" sz="1200" dirty="0">
                          <a:latin typeface="Comic Sans MS" panose="030F0702030302020204" pitchFamily="66" charset="0"/>
                        </a:rPr>
                        <a:t> Discussing our family tree- Who is older? Who is the youngest?</a:t>
                      </a:r>
                    </a:p>
                    <a:p>
                      <a:pPr marL="171450" indent="-171450">
                        <a:buFont typeface="Arial" panose="020B0604020202020204" pitchFamily="34" charset="0"/>
                        <a:buChar char="•"/>
                      </a:pPr>
                      <a:r>
                        <a:rPr lang="en-GB" sz="1200" dirty="0">
                          <a:latin typeface="Comic Sans MS" panose="030F0702030302020204" pitchFamily="66" charset="0"/>
                        </a:rPr>
                        <a:t> How are members of our family different/ similar? Families – similarities and differences between others in class</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Festivals now and in the past – how do they differ, how are they the same? Use images </a:t>
                      </a:r>
                      <a:r>
                        <a:rPr lang="en-GB" sz="1200" b="0" dirty="0" err="1">
                          <a:effectLst/>
                          <a:latin typeface="Comic Sans MS" panose="030F0702030302020204" pitchFamily="66" charset="0"/>
                          <a:ea typeface="Times New Roman" panose="02020603050405020304" pitchFamily="18" charset="0"/>
                          <a:cs typeface="Times New Roman" panose="02020603050405020304" pitchFamily="18" charset="0"/>
                        </a:rPr>
                        <a:t>ot</a:t>
                      </a: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 help compare now and then </a:t>
                      </a:r>
                    </a:p>
                    <a:p>
                      <a:pPr marL="171450" lvl="0" indent="-1714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Order our familiar events throughout the year, Christmas, birthdays, starting school, end of school, easter – which comes first and which comes last?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How would you would travel to school, to another country– would you travel by donkey? Why would we not travel by donkey?  (links to previous unit of the Christmas story)   </a:t>
                      </a:r>
                    </a:p>
                    <a:p>
                      <a:pPr marL="285750" lvl="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Transport walk around Northwich. What transport types can we see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How have we changed since the start of reception, since we were born</a:t>
                      </a:r>
                    </a:p>
                    <a:p>
                      <a:pPr marL="285750" lvl="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Farming – how farming has </a:t>
                      </a:r>
                      <a:r>
                        <a:rPr lang="en-GB" sz="1400" b="0">
                          <a:effectLst/>
                          <a:latin typeface="Comic Sans MS" panose="030F0702030302020204" pitchFamily="66" charset="0"/>
                          <a:ea typeface="Calibri" panose="020F0502020204030204" pitchFamily="34" charset="0"/>
                          <a:cs typeface="Times New Roman" panose="02020603050405020304" pitchFamily="18" charset="0"/>
                        </a:rPr>
                        <a:t>changed </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err="1">
                          <a:effectLst/>
                          <a:latin typeface="Comic Sans MS" panose="030F0702030302020204" pitchFamily="66" charset="0"/>
                          <a:ea typeface="Calibri" panose="020F0502020204030204" pitchFamily="34" charset="0"/>
                          <a:cs typeface="Times New Roman" panose="02020603050405020304" pitchFamily="18" charset="0"/>
                        </a:rPr>
                        <a:t>Superheros</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 now and in the past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Why are they super </a:t>
                      </a:r>
                      <a:r>
                        <a:rPr lang="en-GB" sz="1400" b="0" dirty="0" err="1">
                          <a:effectLst/>
                          <a:latin typeface="Comic Sans MS" panose="030F0702030302020204" pitchFamily="66" charset="0"/>
                          <a:ea typeface="Calibri" panose="020F0502020204030204" pitchFamily="34" charset="0"/>
                          <a:cs typeface="Times New Roman" panose="02020603050405020304" pitchFamily="18" charset="0"/>
                        </a:rPr>
                        <a:t>heros</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 – space travel links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1582187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Medium term overview – Year 1/2 </a:t>
            </a:r>
            <a:endParaRPr lang="en-GB" sz="3200" dirty="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579163159"/>
              </p:ext>
            </p:extLst>
          </p:nvPr>
        </p:nvGraphicFramePr>
        <p:xfrm>
          <a:off x="298881" y="2067754"/>
          <a:ext cx="11594236" cy="4145280"/>
        </p:xfrm>
        <a:graphic>
          <a:graphicData uri="http://schemas.openxmlformats.org/drawingml/2006/table">
            <a:tbl>
              <a:tblPr firstRow="1" firstCol="1" bandRow="1"/>
              <a:tblGrid>
                <a:gridCol w="1527832">
                  <a:extLst>
                    <a:ext uri="{9D8B030D-6E8A-4147-A177-3AD203B41FA5}">
                      <a16:colId xmlns:a16="http://schemas.microsoft.com/office/drawing/2014/main" val="1427911813"/>
                    </a:ext>
                  </a:extLst>
                </a:gridCol>
                <a:gridCol w="3354914">
                  <a:extLst>
                    <a:ext uri="{9D8B030D-6E8A-4147-A177-3AD203B41FA5}">
                      <a16:colId xmlns:a16="http://schemas.microsoft.com/office/drawing/2014/main" val="76359967"/>
                    </a:ext>
                  </a:extLst>
                </a:gridCol>
                <a:gridCol w="3355745">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315695">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0" i="1" kern="1200" dirty="0">
                          <a:solidFill>
                            <a:schemeClr val="tx1"/>
                          </a:solidFill>
                          <a:effectLst/>
                          <a:latin typeface="Comic Sans MS" panose="030F0702030302020204" pitchFamily="66" charset="0"/>
                          <a:ea typeface="+mn-ea"/>
                          <a:cs typeface="+mn-cs"/>
                        </a:rPr>
                        <a:t>What is in our local area? (geography) </a:t>
                      </a:r>
                    </a:p>
                    <a:p>
                      <a:pPr>
                        <a:lnSpc>
                          <a:spcPct val="107000"/>
                        </a:lnSpc>
                        <a:spcAft>
                          <a:spcPts val="800"/>
                        </a:spcAft>
                      </a:pPr>
                      <a:endParaRPr lang="en-GB" sz="1400" b="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How have houses and shops changed since 1950? (history unit)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kern="1200" dirty="0">
                          <a:solidFill>
                            <a:schemeClr val="tx1"/>
                          </a:solidFill>
                          <a:effectLst/>
                          <a:latin typeface="Comic Sans MS" panose="030F0702030302020204" pitchFamily="66" charset="0"/>
                          <a:ea typeface="+mn-ea"/>
                          <a:cs typeface="+mn-cs"/>
                        </a:rPr>
                        <a:t>Sum 1 Did Northwich have any famous people, places or events? (6 weeks) </a:t>
                      </a:r>
                    </a:p>
                    <a:p>
                      <a:r>
                        <a:rPr lang="en-GB" sz="1400" b="0" i="1" kern="1200" dirty="0">
                          <a:solidFill>
                            <a:schemeClr val="tx1"/>
                          </a:solidFill>
                          <a:effectLst/>
                          <a:latin typeface="Comic Sans MS" panose="030F0702030302020204" pitchFamily="66" charset="0"/>
                          <a:ea typeface="+mn-ea"/>
                          <a:cs typeface="+mn-cs"/>
                        </a:rPr>
                        <a:t>Sum 2 What is the difference Northwich and </a:t>
                      </a:r>
                      <a:r>
                        <a:rPr lang="en-GB" sz="1400" b="0" i="1" kern="1200" dirty="0" err="1">
                          <a:solidFill>
                            <a:schemeClr val="tx1"/>
                          </a:solidFill>
                          <a:effectLst/>
                          <a:latin typeface="Comic Sans MS" panose="030F0702030302020204" pitchFamily="66" charset="0"/>
                          <a:ea typeface="+mn-ea"/>
                          <a:cs typeface="+mn-cs"/>
                        </a:rPr>
                        <a:t>Timboni</a:t>
                      </a:r>
                      <a:r>
                        <a:rPr lang="en-GB" sz="1400" b="0" i="1" kern="1200" dirty="0">
                          <a:solidFill>
                            <a:schemeClr val="tx1"/>
                          </a:solidFill>
                          <a:effectLst/>
                          <a:latin typeface="Comic Sans MS" panose="030F0702030302020204" pitchFamily="66" charset="0"/>
                          <a:ea typeface="+mn-ea"/>
                          <a:cs typeface="+mn-cs"/>
                        </a:rPr>
                        <a:t>? (6 weeks)</a:t>
                      </a:r>
                      <a:endParaRPr lang="en-GB" sz="1400" b="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Components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Create a timeline together of images of grandparents, parents and themselves</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Order images of houses in chronological order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Label key features on each house from 50’s, 80’s and today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Identify similarities and differences of inside a kitchen from 1950’s and today</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Visit Tesco’s with a shopping list – compare to shopping habits in 1950’s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Walk around the local area and see if they still have butchers, greengrocers, fishmongers etc today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Ask questions to someone alive in 1950’s to ask historical questions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Self service, how shopping habits have changed within our living memory </a:t>
                      </a:r>
                    </a:p>
                    <a:p>
                      <a:pPr marL="285750" lvl="0" indent="-285750">
                        <a:buFont typeface="Arial" panose="020B0604020202020204" pitchFamily="34" charset="0"/>
                        <a:buChar char="•"/>
                      </a:pPr>
                      <a:r>
                        <a:rPr lang="en-GB" sz="1200" b="0" dirty="0">
                          <a:effectLst/>
                          <a:latin typeface="Comic Sans MS" panose="030F0702030302020204" pitchFamily="66"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Explore the mean significant to them</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Look at Joseph </a:t>
                      </a:r>
                      <a:r>
                        <a:rPr lang="en-GB" sz="1400" b="0" dirty="0" err="1">
                          <a:effectLst/>
                          <a:latin typeface="Comic Sans MS" panose="030F0702030302020204" pitchFamily="66" charset="0"/>
                          <a:ea typeface="Calibri" panose="020F0502020204030204" pitchFamily="34" charset="0"/>
                          <a:cs typeface="Times New Roman" panose="02020603050405020304" pitchFamily="18" charset="0"/>
                        </a:rPr>
                        <a:t>Verdin</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 and why he is Significant to Northwich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Look at how he helped the people of Northwich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What happened when things went wrong in Northwich, what impact did this have on local people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Frank Roberts and his importance to Northwich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Frank Roberts came to our school – what was our school like when he came here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Compare </a:t>
                      </a:r>
                      <a:r>
                        <a:rPr lang="en-GB" sz="1400" b="0" dirty="0" err="1">
                          <a:effectLst/>
                          <a:latin typeface="Comic Sans MS" panose="030F0702030302020204" pitchFamily="66" charset="0"/>
                          <a:ea typeface="Calibri" panose="020F0502020204030204" pitchFamily="34" charset="0"/>
                          <a:cs typeface="Times New Roman" panose="02020603050405020304" pitchFamily="18" charset="0"/>
                        </a:rPr>
                        <a:t>Verdin</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 and Roberts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2995890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Medium term overview – Year 3/4</a:t>
            </a:r>
            <a:endParaRPr lang="en-GB" sz="3200" dirty="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404589891"/>
              </p:ext>
            </p:extLst>
          </p:nvPr>
        </p:nvGraphicFramePr>
        <p:xfrm>
          <a:off x="298882" y="1913359"/>
          <a:ext cx="11594236" cy="4114800"/>
        </p:xfrm>
        <a:graphic>
          <a:graphicData uri="http://schemas.openxmlformats.org/drawingml/2006/table">
            <a:tbl>
              <a:tblPr firstRow="1" firstCol="1" bandRow="1"/>
              <a:tblGrid>
                <a:gridCol w="1370892">
                  <a:extLst>
                    <a:ext uri="{9D8B030D-6E8A-4147-A177-3AD203B41FA5}">
                      <a16:colId xmlns:a16="http://schemas.microsoft.com/office/drawing/2014/main" val="1427911813"/>
                    </a:ext>
                  </a:extLst>
                </a:gridCol>
                <a:gridCol w="3140765">
                  <a:extLst>
                    <a:ext uri="{9D8B030D-6E8A-4147-A177-3AD203B41FA5}">
                      <a16:colId xmlns:a16="http://schemas.microsoft.com/office/drawing/2014/main" val="76359967"/>
                    </a:ext>
                  </a:extLst>
                </a:gridCol>
                <a:gridCol w="3726834">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427166">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How did the Greeks influence us today? (History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What impact did the Roman invasion have on Britain? (history)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Are Rivers important to the people of Northwich?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Components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100" b="0" u="none" kern="1200" dirty="0">
                          <a:solidFill>
                            <a:schemeClr val="tx1"/>
                          </a:solidFill>
                          <a:effectLst/>
                          <a:latin typeface="Comic Sans MS" panose="030F0702030302020204" pitchFamily="66" charset="0"/>
                          <a:ea typeface="+mn-ea"/>
                          <a:cs typeface="+mn-cs"/>
                        </a:rPr>
                        <a:t>Find out when the Greeks had their most influence?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Look at how the geography of Ancient Greece lead to them influencing the countries around?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is Democracy? Why did the Ancient Athenians  and people in  the UK today believe it is important?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How can we find out about daily life in Ancient Greece?</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can we learn from Greek architecture?  How did the Ancient Greeks influence our architecture and city layout today? (look at Liverpool buildings)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did the Greeks influence on life today?</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How did the Ancient Greeks change the world?</a:t>
                      </a:r>
                    </a:p>
                    <a:p>
                      <a:pPr marL="342900" lvl="0" indent="-342900">
                        <a:spcAft>
                          <a:spcPts val="0"/>
                        </a:spcAft>
                        <a:buFont typeface="Symbol" panose="05050102010706020507" pitchFamily="18" charset="2"/>
                        <a:buChar char=""/>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0" lvl="0" indent="0">
                        <a:spcAft>
                          <a:spcPts val="0"/>
                        </a:spcAft>
                        <a:buFont typeface="Symbol" panose="05050102010706020507" pitchFamily="18" charset="2"/>
                        <a:buNone/>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Chronology – where do the Romans fit in to history of Britain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Look at how and why Britain was invaded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What were the achievements of the Romans and the impact that they had on Britain</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Identify how housing has changed from stone age to Romans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Identify how society was in Romans era and how this has changed since stone age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Look at the food and methods of collecting food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Beliefs – what beliefs did the Romans have and how did this influence them? </a:t>
                      </a:r>
                    </a:p>
                    <a:p>
                      <a:pPr marL="342900" lvl="0" indent="-342900">
                        <a:spcAft>
                          <a:spcPts val="0"/>
                        </a:spcAft>
                        <a:buFont typeface="Symbol" panose="05050102010706020507" pitchFamily="18" charset="2"/>
                        <a:buChar char=""/>
                      </a:pP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Bouddica</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and the resistance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287758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28661-D6F4-AF15-5B2D-2AAA74C9CF9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B9F6AD-62FE-3510-C7F0-DDB788474410}"/>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17811668-84BF-91CF-9091-349AD3A31027}"/>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2F780A90-1845-DD93-19CF-BFE028269408}"/>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DD54587C-77D4-55CC-37EE-9CEB22BFCA2B}"/>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3E241187-E13C-1466-1425-409574535976}"/>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9733287B-0BEB-4DAC-EA72-89D4C69CC991}"/>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F41A8984-07FD-0F3C-2F3F-725B056FA033}"/>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E0F7158E-1001-50E2-94E1-098032F65570}"/>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A692F067-9B63-A339-F68E-58A120B6B251}"/>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6C18B013-9716-D34C-B34E-53544CED04AF}"/>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BDBEDC61-4599-9F83-7FA7-2BFB700E6897}"/>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6A3408F4-4099-BD2E-FAB9-B96BD6F11E00}"/>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Medium term overview – Year 4/5</a:t>
            </a:r>
            <a:endParaRPr lang="en-GB" sz="3200" dirty="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3E03535C-7ED1-D26D-9FBB-C518DB9A827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1BAB296A-98AD-DDFB-BB6F-17C3C235AB1F}"/>
              </a:ext>
            </a:extLst>
          </p:cNvPr>
          <p:cNvGraphicFramePr>
            <a:graphicFrameLocks noGrp="1"/>
          </p:cNvGraphicFramePr>
          <p:nvPr/>
        </p:nvGraphicFramePr>
        <p:xfrm>
          <a:off x="298882" y="1913359"/>
          <a:ext cx="11594236" cy="4114800"/>
        </p:xfrm>
        <a:graphic>
          <a:graphicData uri="http://schemas.openxmlformats.org/drawingml/2006/table">
            <a:tbl>
              <a:tblPr firstRow="1" firstCol="1" bandRow="1"/>
              <a:tblGrid>
                <a:gridCol w="1370892">
                  <a:extLst>
                    <a:ext uri="{9D8B030D-6E8A-4147-A177-3AD203B41FA5}">
                      <a16:colId xmlns:a16="http://schemas.microsoft.com/office/drawing/2014/main" val="1427911813"/>
                    </a:ext>
                  </a:extLst>
                </a:gridCol>
                <a:gridCol w="3140765">
                  <a:extLst>
                    <a:ext uri="{9D8B030D-6E8A-4147-A177-3AD203B41FA5}">
                      <a16:colId xmlns:a16="http://schemas.microsoft.com/office/drawing/2014/main" val="76359967"/>
                    </a:ext>
                  </a:extLst>
                </a:gridCol>
                <a:gridCol w="3726834">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427166">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How did the Greeks influence us today? (History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What impact did the Roman invasion have on Britain? (history)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Are Rivers important to the people of Northwich?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Components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100" b="0" u="none" kern="1200" dirty="0">
                          <a:solidFill>
                            <a:schemeClr val="tx1"/>
                          </a:solidFill>
                          <a:effectLst/>
                          <a:latin typeface="Comic Sans MS" panose="030F0702030302020204" pitchFamily="66" charset="0"/>
                          <a:ea typeface="+mn-ea"/>
                          <a:cs typeface="+mn-cs"/>
                        </a:rPr>
                        <a:t>Find out when the Greeks had their most influence?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Look at how the geography of Ancient Greece lead to them influencing the countries around?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is Democracy? Why did the Ancient Athenians  and people in  the UK today believe it is important?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How can we find out about daily life in Ancient Greece?</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can we learn from Greek architecture?  How did the Ancient Greeks influence our architecture and city layout today? (look at Liverpool buildings) </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What did the Greeks influence on life today?</a:t>
                      </a:r>
                    </a:p>
                    <a:p>
                      <a:pPr marL="342900" lvl="0" indent="-342900">
                        <a:spcAft>
                          <a:spcPts val="0"/>
                        </a:spcAft>
                        <a:buFont typeface="Symbol" panose="05050102010706020507" pitchFamily="18" charset="2"/>
                        <a:buChar char=""/>
                      </a:pPr>
                      <a:r>
                        <a:rPr lang="en-GB" sz="1100" b="0" u="none" dirty="0">
                          <a:effectLst/>
                          <a:latin typeface="Comic Sans MS" panose="030F0702030302020204" pitchFamily="66" charset="0"/>
                          <a:ea typeface="Times New Roman" panose="02020603050405020304" pitchFamily="18" charset="0"/>
                          <a:cs typeface="Times New Roman" panose="02020603050405020304" pitchFamily="18" charset="0"/>
                        </a:rPr>
                        <a:t>How did the Ancient Greeks change the world?</a:t>
                      </a:r>
                    </a:p>
                    <a:p>
                      <a:pPr marL="342900" lvl="0" indent="-342900">
                        <a:spcAft>
                          <a:spcPts val="0"/>
                        </a:spcAft>
                        <a:buFont typeface="Symbol" panose="05050102010706020507" pitchFamily="18" charset="2"/>
                        <a:buChar char=""/>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0" lvl="0" indent="0">
                        <a:spcAft>
                          <a:spcPts val="0"/>
                        </a:spcAft>
                        <a:buFont typeface="Symbol" panose="05050102010706020507" pitchFamily="18" charset="2"/>
                        <a:buNone/>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endParaRPr lang="en-GB" sz="900" b="0" u="none"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Chronology – where do the Romans fit in to history of Britain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Look at how and why Britain was invaded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What were the achievements of the Romans and the impact that they had on Britain</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Identify how housing has changed from stone age to Romans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Identify how society was in Romans era and how this has changed since stone age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Look at the food and methods of collecting food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Beliefs – what beliefs did the Romans have and how did this influence them? </a:t>
                      </a:r>
                    </a:p>
                    <a:p>
                      <a:pPr marL="342900" lvl="0" indent="-342900">
                        <a:spcAft>
                          <a:spcPts val="0"/>
                        </a:spcAft>
                        <a:buFont typeface="Symbol" panose="05050102010706020507" pitchFamily="18" charset="2"/>
                        <a:buChar char=""/>
                      </a:pP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Bouddica</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and the resistance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3028361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6</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717437439"/>
              </p:ext>
            </p:extLst>
          </p:nvPr>
        </p:nvGraphicFramePr>
        <p:xfrm>
          <a:off x="298880" y="1906464"/>
          <a:ext cx="11594238" cy="5061895"/>
        </p:xfrm>
        <a:graphic>
          <a:graphicData uri="http://schemas.openxmlformats.org/drawingml/2006/table">
            <a:tbl>
              <a:tblPr firstRow="1" firstCol="1" bandRow="1"/>
              <a:tblGrid>
                <a:gridCol w="1344390">
                  <a:extLst>
                    <a:ext uri="{9D8B030D-6E8A-4147-A177-3AD203B41FA5}">
                      <a16:colId xmlns:a16="http://schemas.microsoft.com/office/drawing/2014/main" val="1427911813"/>
                    </a:ext>
                  </a:extLst>
                </a:gridCol>
                <a:gridCol w="3273287">
                  <a:extLst>
                    <a:ext uri="{9D8B030D-6E8A-4147-A177-3AD203B41FA5}">
                      <a16:colId xmlns:a16="http://schemas.microsoft.com/office/drawing/2014/main" val="76359967"/>
                    </a:ext>
                  </a:extLst>
                </a:gridCol>
                <a:gridCol w="3524057">
                  <a:extLst>
                    <a:ext uri="{9D8B030D-6E8A-4147-A177-3AD203B41FA5}">
                      <a16:colId xmlns:a16="http://schemas.microsoft.com/office/drawing/2014/main" val="1216368660"/>
                    </a:ext>
                  </a:extLst>
                </a:gridCol>
                <a:gridCol w="3452504">
                  <a:extLst>
                    <a:ext uri="{9D8B030D-6E8A-4147-A177-3AD203B41FA5}">
                      <a16:colId xmlns:a16="http://schemas.microsoft.com/office/drawing/2014/main" val="1767761394"/>
                    </a:ext>
                  </a:extLst>
                </a:gridCol>
              </a:tblGrid>
              <a:tr h="424847">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Why is Britain so diverse? (History and geography)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Would you live in South America? (geography) </a:t>
                      </a:r>
                    </a:p>
                    <a:p>
                      <a:pPr>
                        <a:lnSpc>
                          <a:spcPct val="107000"/>
                        </a:lnSpc>
                        <a:spcAft>
                          <a:spcPts val="800"/>
                        </a:spcAft>
                      </a:pPr>
                      <a:endParaRPr lang="en-GB" sz="1400" b="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b="0" i="0" dirty="0">
                          <a:effectLst/>
                          <a:latin typeface="Comic Sans MS" panose="030F0702030302020204" pitchFamily="66" charset="0"/>
                          <a:ea typeface="Calibri" panose="020F0502020204030204" pitchFamily="34" charset="0"/>
                          <a:cs typeface="Times New Roman" panose="02020603050405020304" pitchFamily="18" charset="0"/>
                        </a:rPr>
                        <a:t>Why do we trade? (Geography and history)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4287830">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Components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Why did the Romans, Saxons and Vikings invade Britain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is migration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pushed people to Britain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pulled people to Britain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role did African people play in Roman Britian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How did the lives of Jewish people change in middle ages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Who were the black Tudors </a:t>
                      </a:r>
                    </a:p>
                    <a:p>
                      <a:pPr marL="342900" lvl="0" indent="-342900">
                        <a:spcAft>
                          <a:spcPts val="0"/>
                        </a:spcAft>
                        <a:buFont typeface="Symbol" panose="05050102010706020507" pitchFamily="18" charset="2"/>
                        <a:buChar char=""/>
                      </a:pPr>
                      <a:r>
                        <a:rPr lang="en-GB" sz="1400" dirty="0"/>
                        <a:t>Why did the Huguenots prosper but the Palatines failed</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How has brick lane changed</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can we learn from the lives of others?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How has migration changed the way we eat, our streets, tackled racism and discrimination?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Where did trade start?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Why did people trade in the past?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1439024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6 </a:t>
            </a:r>
            <a:r>
              <a:rPr lang="en-GB" sz="3200" dirty="0" err="1">
                <a:solidFill>
                  <a:schemeClr val="bg1"/>
                </a:solidFill>
                <a:latin typeface="Comic Sans MS" panose="030F0702030302020204" pitchFamily="66" charset="0"/>
              </a:rPr>
              <a:t>cont</a:t>
            </a:r>
            <a:r>
              <a:rPr lang="en-GB" sz="3200" dirty="0">
                <a:solidFill>
                  <a:schemeClr val="bg1"/>
                </a:solidFill>
                <a:latin typeface="Comic Sans MS" panose="030F0702030302020204" pitchFamily="66" charset="0"/>
              </a:rPr>
              <a: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582766452"/>
              </p:ext>
            </p:extLst>
          </p:nvPr>
        </p:nvGraphicFramePr>
        <p:xfrm>
          <a:off x="298881" y="1934492"/>
          <a:ext cx="8238491" cy="4927910"/>
        </p:xfrm>
        <a:graphic>
          <a:graphicData uri="http://schemas.openxmlformats.org/drawingml/2006/table">
            <a:tbl>
              <a:tblPr firstRow="1" firstCol="1" bandRow="1"/>
              <a:tblGrid>
                <a:gridCol w="1331136">
                  <a:extLst>
                    <a:ext uri="{9D8B030D-6E8A-4147-A177-3AD203B41FA5}">
                      <a16:colId xmlns:a16="http://schemas.microsoft.com/office/drawing/2014/main" val="1427911813"/>
                    </a:ext>
                  </a:extLst>
                </a:gridCol>
                <a:gridCol w="3485322">
                  <a:extLst>
                    <a:ext uri="{9D8B030D-6E8A-4147-A177-3AD203B41FA5}">
                      <a16:colId xmlns:a16="http://schemas.microsoft.com/office/drawing/2014/main" val="76359967"/>
                    </a:ext>
                  </a:extLst>
                </a:gridCol>
                <a:gridCol w="3422033">
                  <a:extLst>
                    <a:ext uri="{9D8B030D-6E8A-4147-A177-3AD203B41FA5}">
                      <a16:colId xmlns:a16="http://schemas.microsoft.com/office/drawing/2014/main" val="1216368660"/>
                    </a:ext>
                  </a:extLst>
                </a:gridCol>
              </a:tblGrid>
              <a:tr h="502035">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What is the Heritage of Northwich?</a:t>
                      </a:r>
                    </a:p>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(History)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What evidence is there in Northwich of connections to other places? (geography)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4287830">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Components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does heritage mean?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How has Northwich heritage changed?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Who was John Brunner?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What did he do for Northwich and how did he change the heritage of Northwich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Visit to local museum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Who had the most impact on the heritage of Northwich?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buFont typeface="Arial" panose="020B0604020202020204" pitchFamily="34" charset="0"/>
                        <a:buNone/>
                      </a:pPr>
                      <a:endParaRPr lang="en-GB" sz="1400" baseline="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3883831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EYFS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67177840"/>
              </p:ext>
            </p:extLst>
          </p:nvPr>
        </p:nvGraphicFramePr>
        <p:xfrm>
          <a:off x="298881" y="1941583"/>
          <a:ext cx="11594237" cy="4212341"/>
        </p:xfrm>
        <a:graphic>
          <a:graphicData uri="http://schemas.openxmlformats.org/drawingml/2006/table">
            <a:tbl>
              <a:tblPr firstRow="1" firstCol="1" bandRow="1"/>
              <a:tblGrid>
                <a:gridCol w="853649">
                  <a:extLst>
                    <a:ext uri="{9D8B030D-6E8A-4147-A177-3AD203B41FA5}">
                      <a16:colId xmlns:a16="http://schemas.microsoft.com/office/drawing/2014/main" val="1427911813"/>
                    </a:ext>
                  </a:extLst>
                </a:gridCol>
                <a:gridCol w="2346044">
                  <a:extLst>
                    <a:ext uri="{9D8B030D-6E8A-4147-A177-3AD203B41FA5}">
                      <a16:colId xmlns:a16="http://schemas.microsoft.com/office/drawing/2014/main" val="76359967"/>
                    </a:ext>
                  </a:extLst>
                </a:gridCol>
                <a:gridCol w="2425148">
                  <a:extLst>
                    <a:ext uri="{9D8B030D-6E8A-4147-A177-3AD203B41FA5}">
                      <a16:colId xmlns:a16="http://schemas.microsoft.com/office/drawing/2014/main" val="402860594"/>
                    </a:ext>
                  </a:extLst>
                </a:gridCol>
                <a:gridCol w="2888974">
                  <a:extLst>
                    <a:ext uri="{9D8B030D-6E8A-4147-A177-3AD203B41FA5}">
                      <a16:colId xmlns:a16="http://schemas.microsoft.com/office/drawing/2014/main" val="2754101452"/>
                    </a:ext>
                  </a:extLst>
                </a:gridCol>
                <a:gridCol w="3080422">
                  <a:extLst>
                    <a:ext uri="{9D8B030D-6E8A-4147-A177-3AD203B41FA5}">
                      <a16:colId xmlns:a16="http://schemas.microsoft.com/office/drawing/2014/main" val="1435092319"/>
                    </a:ext>
                  </a:extLst>
                </a:gridCol>
              </a:tblGrid>
              <a:tr h="859404">
                <a:tc>
                  <a:txBody>
                    <a:bodyPr/>
                    <a:lstStyle/>
                    <a:p>
                      <a:pP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1. Historical significance of people, places and events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(why?)</a:t>
                      </a: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5. Legacy and Impact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(what changed as a result of…)</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2. Chronological understanding</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(Where does it fit in time?)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3. Historical Enquiry - sources, evidence and interpretation</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(How do we know?)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4. Similarity and difference, change and continuity over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(What was it like at the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3252221">
                <a:tc>
                  <a:txBody>
                    <a:bodyPr/>
                    <a:lstStyle/>
                    <a:p>
                      <a:pPr>
                        <a:lnSpc>
                          <a:spcPct val="107000"/>
                        </a:lnSpc>
                        <a:spcAft>
                          <a:spcPts val="800"/>
                        </a:spcAft>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EYFS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 Be able to recognise and describe special times or events for family or friends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Understand chronology within their own living memory, family tree using pictures and know before I </a:t>
                      </a:r>
                      <a:r>
                        <a:rPr lang="en-GB" sz="1200" dirty="0" err="1">
                          <a:effectLst/>
                          <a:latin typeface="Comic Sans MS" panose="030F0702030302020204" pitchFamily="66" charset="0"/>
                          <a:ea typeface="Imprima"/>
                          <a:cs typeface="Imprima"/>
                        </a:rPr>
                        <a:t>wss</a:t>
                      </a:r>
                      <a:r>
                        <a:rPr lang="en-GB" sz="1200" dirty="0">
                          <a:effectLst/>
                          <a:latin typeface="Comic Sans MS" panose="030F0702030302020204" pitchFamily="66" charset="0"/>
                          <a:ea typeface="Imprima"/>
                          <a:cs typeface="Imprima"/>
                        </a:rPr>
                        <a:t> born but when my parents were alive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be able to order and sequence familiar events including</a:t>
                      </a:r>
                      <a:r>
                        <a:rPr lang="en-GB" sz="1200" i="1" dirty="0">
                          <a:effectLst/>
                          <a:latin typeface="Comic Sans MS" panose="030F0702030302020204" pitchFamily="66" charset="0"/>
                          <a:ea typeface="Imprima"/>
                          <a:cs typeface="Imprima"/>
                        </a:rPr>
                        <a:t> Christmas, birthday celebrations in their life</a:t>
                      </a:r>
                      <a:endParaRPr lang="en-GB" sz="120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Compare and comment on images from the past - </a:t>
                      </a:r>
                      <a:r>
                        <a:rPr lang="en-GB" sz="1200" i="1" dirty="0">
                          <a:effectLst/>
                          <a:latin typeface="Comic Sans MS" panose="030F0702030302020204" pitchFamily="66" charset="0"/>
                          <a:ea typeface="Imprima"/>
                          <a:cs typeface="Imprima"/>
                        </a:rPr>
                        <a:t>I know this is in the past because there are no machines on this farm. I know this is today because the farm has a tractor</a:t>
                      </a: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Ask appropriate questions based on own knowledge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comment on images of familiar situations in the past (Christmas)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talk about their immediate family and begin to understand what the past was like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know about 1 similarities and differences between themselves and others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3745818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 End points – Year 1/2 </a:t>
            </a:r>
            <a:endParaRPr lang="en-GB" sz="3200" dirty="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640701073"/>
              </p:ext>
            </p:extLst>
          </p:nvPr>
        </p:nvGraphicFramePr>
        <p:xfrm>
          <a:off x="298880" y="1920273"/>
          <a:ext cx="10952985" cy="4848651"/>
        </p:xfrm>
        <a:graphic>
          <a:graphicData uri="http://schemas.openxmlformats.org/drawingml/2006/table">
            <a:tbl>
              <a:tblPr firstRow="1" firstCol="1" bandRow="1"/>
              <a:tblGrid>
                <a:gridCol w="1013726">
                  <a:extLst>
                    <a:ext uri="{9D8B030D-6E8A-4147-A177-3AD203B41FA5}">
                      <a16:colId xmlns:a16="http://schemas.microsoft.com/office/drawing/2014/main" val="1427911813"/>
                    </a:ext>
                  </a:extLst>
                </a:gridCol>
                <a:gridCol w="2563579">
                  <a:extLst>
                    <a:ext uri="{9D8B030D-6E8A-4147-A177-3AD203B41FA5}">
                      <a16:colId xmlns:a16="http://schemas.microsoft.com/office/drawing/2014/main" val="76359967"/>
                    </a:ext>
                  </a:extLst>
                </a:gridCol>
                <a:gridCol w="2458560">
                  <a:extLst>
                    <a:ext uri="{9D8B030D-6E8A-4147-A177-3AD203B41FA5}">
                      <a16:colId xmlns:a16="http://schemas.microsoft.com/office/drawing/2014/main" val="1216368660"/>
                    </a:ext>
                  </a:extLst>
                </a:gridCol>
                <a:gridCol w="2458560">
                  <a:extLst>
                    <a:ext uri="{9D8B030D-6E8A-4147-A177-3AD203B41FA5}">
                      <a16:colId xmlns:a16="http://schemas.microsoft.com/office/drawing/2014/main" val="2151960494"/>
                    </a:ext>
                  </a:extLst>
                </a:gridCol>
                <a:gridCol w="2458560">
                  <a:extLst>
                    <a:ext uri="{9D8B030D-6E8A-4147-A177-3AD203B41FA5}">
                      <a16:colId xmlns:a16="http://schemas.microsoft.com/office/drawing/2014/main" val="1042764116"/>
                    </a:ext>
                  </a:extLst>
                </a:gridCol>
              </a:tblGrid>
              <a:tr h="639704">
                <a:tc>
                  <a:txBody>
                    <a:bodyPr/>
                    <a:lstStyle/>
                    <a:p>
                      <a:pPr>
                        <a:lnSpc>
                          <a:spcPct val="107000"/>
                        </a:lnSpc>
                        <a:spcAft>
                          <a:spcPts val="80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1. Historical significance of people, places and events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(why?)</a:t>
                      </a: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5. Legacy and Impact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(what changed as a result of…)</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2. Chronological understanding</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(Where does it fit in time?)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3. Historical Enquiry - sources, evidence and interpretation</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(How do we know?)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4. Similarity and difference, change and continuity over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(What was it like at the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1693971">
                <a:tc>
                  <a:txBody>
                    <a:bodyPr/>
                    <a:lstStyle/>
                    <a:p>
                      <a:pPr>
                        <a:lnSpc>
                          <a:spcPct val="107000"/>
                        </a:lnSpc>
                        <a:spcAft>
                          <a:spcPts val="800"/>
                        </a:spcAft>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Year 1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identify at least one positive and negative impacts of change of shops and houses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Understand chronology within living memory of their families by placing houses in chronological order from 1950’s to present day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Use words to show the passing of time (see vocab list)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understand that we can learn about the recent past from a range of </a:t>
                      </a:r>
                      <a:r>
                        <a:rPr lang="en-GB" sz="1200" b="1" dirty="0">
                          <a:effectLst/>
                          <a:latin typeface="Comic Sans MS" panose="030F0702030302020204" pitchFamily="66" charset="0"/>
                          <a:ea typeface="Imprima"/>
                          <a:cs typeface="Imprima"/>
                        </a:rPr>
                        <a:t>primary sources</a:t>
                      </a:r>
                      <a:r>
                        <a:rPr lang="en-GB" sz="1200" dirty="0">
                          <a:effectLst/>
                          <a:latin typeface="Comic Sans MS" panose="030F0702030302020204" pitchFamily="66" charset="0"/>
                          <a:ea typeface="Imprima"/>
                          <a:cs typeface="Imprima"/>
                        </a:rPr>
                        <a:t> (photos, artefacts, maps, people and fieldwork)</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Offer an opinion of why there have been changes over time and how they know</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Be able to identify similarities and differences within houses and shops over time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693971">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be able to talk about locally significant people from the past and to name one thing Joseph </a:t>
                      </a:r>
                      <a:r>
                        <a:rPr lang="en-GB" sz="1200" dirty="0" err="1">
                          <a:effectLst/>
                          <a:latin typeface="Comic Sans MS" panose="030F0702030302020204" pitchFamily="66" charset="0"/>
                          <a:ea typeface="Imprima"/>
                          <a:cs typeface="Imprima"/>
                        </a:rPr>
                        <a:t>Verdin</a:t>
                      </a:r>
                      <a:r>
                        <a:rPr lang="en-GB" sz="1200" dirty="0">
                          <a:effectLst/>
                          <a:latin typeface="Comic Sans MS" panose="030F0702030302020204" pitchFamily="66" charset="0"/>
                          <a:ea typeface="Imprima"/>
                          <a:cs typeface="Imprima"/>
                        </a:rPr>
                        <a:t> and Frank Roberts did to help develop Northwich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Understand chronology beyond living memory - the difference between long ago and now</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Understand where to place significant people on a timeline, relative to work studied previously adding on key dates of their birth, significant event and their death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Ask their own questions about the past based on what they now know e.g. </a:t>
                      </a:r>
                      <a:r>
                        <a:rPr lang="en-GB" sz="1200" i="1" dirty="0">
                          <a:effectLst/>
                          <a:latin typeface="Comic Sans MS" panose="030F0702030302020204" pitchFamily="66" charset="0"/>
                          <a:ea typeface="Imprima"/>
                          <a:cs typeface="Imprima"/>
                        </a:rPr>
                        <a:t>why did they use boats to transport materials? </a:t>
                      </a:r>
                      <a:endParaRPr lang="en-GB" sz="120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spcAft>
                          <a:spcPts val="0"/>
                        </a:spcAft>
                        <a:buFont typeface="Arial" panose="020B0604020202020204" pitchFamily="34" charset="0"/>
                        <a:buChar char="•"/>
                      </a:pPr>
                      <a:r>
                        <a:rPr lang="en-GB" sz="1200" dirty="0">
                          <a:effectLst/>
                          <a:latin typeface="Comic Sans MS" panose="030F0702030302020204" pitchFamily="66" charset="0"/>
                          <a:ea typeface="Imprima"/>
                          <a:cs typeface="Imprima"/>
                        </a:rPr>
                        <a:t>To be able to talk about two locally significant people from the past and their impact on growth and development Northwich (Joseph </a:t>
                      </a:r>
                      <a:r>
                        <a:rPr lang="en-GB" sz="1200" dirty="0" err="1">
                          <a:effectLst/>
                          <a:latin typeface="Comic Sans MS" panose="030F0702030302020204" pitchFamily="66" charset="0"/>
                          <a:ea typeface="Imprima"/>
                          <a:cs typeface="Imprima"/>
                        </a:rPr>
                        <a:t>Verdin</a:t>
                      </a:r>
                      <a:r>
                        <a:rPr lang="en-GB" sz="1200" dirty="0">
                          <a:effectLst/>
                          <a:latin typeface="Comic Sans MS" panose="030F0702030302020204" pitchFamily="66" charset="0"/>
                          <a:ea typeface="Imprima"/>
                          <a:cs typeface="Imprima"/>
                        </a:rPr>
                        <a:t> and Frank Roberts)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7605543"/>
                  </a:ext>
                </a:extLst>
              </a:tr>
            </a:tbl>
          </a:graphicData>
        </a:graphic>
      </p:graphicFrame>
    </p:spTree>
    <p:extLst>
      <p:ext uri="{BB962C8B-B14F-4D97-AF65-F5344CB8AC3E}">
        <p14:creationId xmlns:p14="http://schemas.microsoft.com/office/powerpoint/2010/main" val="1549379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3A1BF-911F-A97C-5AFB-2C52792EA9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017CEE-8B5F-8640-F5E3-E4E884E088F2}"/>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FC4F2667-500D-0A6F-B65D-CD4261EEE54F}"/>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44EF1E56-E255-A3B1-C691-0CD55FBA1BE6}"/>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83DD093A-F6A4-333B-ED16-5A68EFC2ED58}"/>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4F294CF4-BFC3-DA72-3CC3-AAC6B843CCF5}"/>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EBBC3C12-E1C6-6023-C2C1-65409F560B47}"/>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063C7FC3-8DE4-6B7B-0574-3577C800798A}"/>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5830EDA7-D397-8C18-D746-5F7D479DD04D}"/>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FEA14C11-7E7E-A7CC-57DE-2CD152E0DD1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A07B0642-00C9-88C8-BF80-B2A062A70D78}"/>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CCAC712-9CB9-2D2C-CEC9-328DC8045D55}"/>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0DB471F5-656B-0569-D1D6-814532D9FC4C}"/>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 End points – Year 3/4 </a:t>
            </a:r>
          </a:p>
        </p:txBody>
      </p:sp>
      <p:pic>
        <p:nvPicPr>
          <p:cNvPr id="1030" name="Picture 6" descr="Victoria Road PS (@VictoriaRoadPS) / Twitter">
            <a:extLst>
              <a:ext uri="{FF2B5EF4-FFF2-40B4-BE49-F238E27FC236}">
                <a16:creationId xmlns:a16="http://schemas.microsoft.com/office/drawing/2014/main" id="{DE355E4F-7C18-33B8-71A8-B01900BE480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102305F3-23B8-EECF-6DA9-2607C2A68D5D}"/>
              </a:ext>
            </a:extLst>
          </p:cNvPr>
          <p:cNvGraphicFramePr>
            <a:graphicFrameLocks noGrp="1"/>
          </p:cNvGraphicFramePr>
          <p:nvPr/>
        </p:nvGraphicFramePr>
        <p:xfrm>
          <a:off x="298881" y="1941583"/>
          <a:ext cx="11594235" cy="4819615"/>
        </p:xfrm>
        <a:graphic>
          <a:graphicData uri="http://schemas.openxmlformats.org/drawingml/2006/table">
            <a:tbl>
              <a:tblPr firstRow="1" firstCol="1" bandRow="1"/>
              <a:tblGrid>
                <a:gridCol w="1052841">
                  <a:extLst>
                    <a:ext uri="{9D8B030D-6E8A-4147-A177-3AD203B41FA5}">
                      <a16:colId xmlns:a16="http://schemas.microsoft.com/office/drawing/2014/main" val="1427911813"/>
                    </a:ext>
                  </a:extLst>
                </a:gridCol>
                <a:gridCol w="2733900">
                  <a:extLst>
                    <a:ext uri="{9D8B030D-6E8A-4147-A177-3AD203B41FA5}">
                      <a16:colId xmlns:a16="http://schemas.microsoft.com/office/drawing/2014/main" val="76359967"/>
                    </a:ext>
                  </a:extLst>
                </a:gridCol>
                <a:gridCol w="2450645">
                  <a:extLst>
                    <a:ext uri="{9D8B030D-6E8A-4147-A177-3AD203B41FA5}">
                      <a16:colId xmlns:a16="http://schemas.microsoft.com/office/drawing/2014/main" val="1216368660"/>
                    </a:ext>
                  </a:extLst>
                </a:gridCol>
                <a:gridCol w="3243837">
                  <a:extLst>
                    <a:ext uri="{9D8B030D-6E8A-4147-A177-3AD203B41FA5}">
                      <a16:colId xmlns:a16="http://schemas.microsoft.com/office/drawing/2014/main" val="1042764116"/>
                    </a:ext>
                  </a:extLst>
                </a:gridCol>
                <a:gridCol w="2113012">
                  <a:extLst>
                    <a:ext uri="{9D8B030D-6E8A-4147-A177-3AD203B41FA5}">
                      <a16:colId xmlns:a16="http://schemas.microsoft.com/office/drawing/2014/main" val="1168769153"/>
                    </a:ext>
                  </a:extLst>
                </a:gridCol>
              </a:tblGrid>
              <a:tr h="1006628">
                <a:tc>
                  <a:txBody>
                    <a:bodyPr/>
                    <a:lstStyle/>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b="0" dirty="0">
                          <a:effectLst/>
                          <a:latin typeface="Comic Sans MS" panose="030F0702030302020204" pitchFamily="66" charset="0"/>
                          <a:ea typeface="Imprima"/>
                          <a:cs typeface="Imprima"/>
                        </a:rPr>
                        <a:t>1. Historical significance of people, places and events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(why?)</a:t>
                      </a:r>
                      <a:r>
                        <a:rPr lang="en-GB" sz="1000" b="0" dirty="0">
                          <a:effectLst/>
                          <a:latin typeface="Comic Sans MS" panose="030F0702030302020204" pitchFamily="66" charset="0"/>
                          <a:ea typeface="Imprima"/>
                          <a:cs typeface="Imprima"/>
                        </a:rPr>
                        <a: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5. Legacy and Impact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(what changed as a result of…)</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2. Chronological understanding</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(Where does it fit in time?)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3. Historical Enquiry - sources, evidence and interpretation</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(How do we know?)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4. Similarity and difference, change and continuity over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(What was it like at the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205756009"/>
                  </a:ext>
                </a:extLst>
              </a:tr>
              <a:tr h="1830234">
                <a:tc>
                  <a:txBody>
                    <a:bodyPr/>
                    <a:lstStyle/>
                    <a:p>
                      <a:pPr>
                        <a:spcAft>
                          <a:spcPts val="0"/>
                        </a:spcAft>
                      </a:pPr>
                      <a:r>
                        <a:rPr lang="en-GB" sz="1000" b="1" dirty="0">
                          <a:effectLst/>
                          <a:latin typeface="Comic Sans MS" panose="030F0702030302020204" pitchFamily="66" charset="0"/>
                          <a:ea typeface="Imprima"/>
                          <a:cs typeface="Imprima"/>
                        </a:rPr>
                        <a:t>Ancient Greece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To know key achievements of the Ancient Greeks and their influence on the western world – buildings, religion, democracy, trade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a:effectLst/>
                          <a:latin typeface="Comic Sans MS" panose="030F0702030302020204" pitchFamily="66" charset="0"/>
                          <a:ea typeface="Imprima"/>
                          <a:cs typeface="Imprima"/>
                        </a:rPr>
                        <a:t>To know where this period of history occurred relative to their current chronological understanding, and what else was happening / had happened in the world at that time</a:t>
                      </a:r>
                      <a:endParaRPr lang="en-GB" sz="10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Asking and answering questions about the past sifting through a range of primary and secondary sources. (pottery, buildings, artefacts, archaeologists)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Create their own structured accounts to present their views about aspects of the past</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To know how the Greeks influenced the western world and the impact it had both locally, nationally and globally.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982753">
                <a:tc>
                  <a:txBody>
                    <a:bodyPr/>
                    <a:lstStyle/>
                    <a:p>
                      <a:pPr>
                        <a:spcAft>
                          <a:spcPts val="0"/>
                        </a:spcAft>
                      </a:pPr>
                      <a:r>
                        <a:rPr lang="en-GB" sz="1000" b="1" dirty="0">
                          <a:effectLst/>
                          <a:latin typeface="Comic Sans MS" panose="030F0702030302020204" pitchFamily="66" charset="0"/>
                          <a:ea typeface="Imprima"/>
                          <a:cs typeface="Imprima"/>
                        </a:rPr>
                        <a:t>The Roman Empire and its impact on Britain</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656080" algn="r"/>
                        </a:tabLst>
                      </a:pPr>
                      <a:r>
                        <a:rPr lang="en-US" sz="1000" dirty="0">
                          <a:effectLst/>
                          <a:latin typeface="Comic Sans MS" panose="030F0702030302020204" pitchFamily="66" charset="0"/>
                          <a:ea typeface="Imprima"/>
                          <a:cs typeface="Imprima"/>
                        </a:rPr>
                        <a:t>To identify major events in the past that caused significant changes to the British landscape and life – then and now (including</a:t>
                      </a:r>
                      <a:r>
                        <a:rPr lang="en-GB" sz="1000" dirty="0">
                          <a:effectLst/>
                          <a:latin typeface="Comic Sans MS" panose="030F0702030302020204" pitchFamily="66" charset="0"/>
                          <a:ea typeface="Imprima"/>
                          <a:cs typeface="Imprima"/>
                        </a:rPr>
                        <a:t> culture and beliefs, housing, settlements including early Christianity)</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To know the main achievements of the Romans (including roads, central heating, water system, cats!!!)</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Know and understand the coherent, chronological narrative from Stone Age to the Romans, and within the Roman occupation of Britain (timeline development adding Romans on)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Use appropriate date convention e.g., BC, AD</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Investigate different accounts of historical events and explain some of the reasons why the accounts might be different</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656080" algn="r"/>
                        </a:tabLst>
                      </a:pPr>
                      <a:r>
                        <a:rPr lang="en-US" sz="1000" dirty="0">
                          <a:effectLst/>
                          <a:latin typeface="Comic Sans MS" panose="030F0702030302020204" pitchFamily="66" charset="0"/>
                          <a:ea typeface="Imprima"/>
                          <a:cs typeface="Imprima"/>
                        </a:rPr>
                        <a:t>To </a:t>
                      </a:r>
                      <a:r>
                        <a:rPr lang="en-US" sz="1000" dirty="0" err="1">
                          <a:effectLst/>
                          <a:latin typeface="Comic Sans MS" panose="030F0702030302020204" pitchFamily="66" charset="0"/>
                          <a:ea typeface="Imprima"/>
                          <a:cs typeface="Imprima"/>
                        </a:rPr>
                        <a:t>recognise</a:t>
                      </a:r>
                      <a:r>
                        <a:rPr lang="en-US" sz="1000" dirty="0">
                          <a:effectLst/>
                          <a:latin typeface="Comic Sans MS" panose="030F0702030302020204" pitchFamily="66" charset="0"/>
                          <a:ea typeface="Imprima"/>
                          <a:cs typeface="Imprima"/>
                        </a:rPr>
                        <a:t> the reasons that someone/ a nation of people may have acted as they did and why they were successful (e.g.,</a:t>
                      </a:r>
                      <a:r>
                        <a:rPr lang="en-US" sz="1000" dirty="0">
                          <a:effectLst/>
                          <a:latin typeface="Comic Sans MS" panose="030F0702030302020204" pitchFamily="66" charset="0"/>
                          <a:ea typeface="Imprima"/>
                          <a:cs typeface="Times New Roman" panose="02020603050405020304" pitchFamily="18" charset="0"/>
                        </a:rPr>
                        <a:t> the </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expansion of the empire</a:t>
                      </a:r>
                    </a:p>
                    <a:p>
                      <a:pPr>
                        <a:spcAft>
                          <a:spcPts val="0"/>
                        </a:spcAft>
                      </a:pPr>
                      <a:r>
                        <a:rPr lang="en-US" sz="1000" dirty="0">
                          <a:effectLst/>
                          <a:latin typeface="Comic Sans MS" panose="030F0702030302020204" pitchFamily="66" charset="0"/>
                          <a:ea typeface="Imprima"/>
                          <a:cs typeface="Imprima"/>
                        </a:rPr>
                        <a:t>power of the army</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a:t>
                      </a: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US" sz="1000" dirty="0">
                          <a:effectLst/>
                          <a:latin typeface="Comic Sans MS" panose="030F0702030302020204" pitchFamily="66" charset="0"/>
                          <a:ea typeface="Imprima"/>
                          <a:cs typeface="Imprima"/>
                        </a:rPr>
                        <a:t>Identify and give reasons for and results of Roman invasion to Britain and the positive and negative impact it had</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4149635"/>
                  </a:ext>
                </a:extLst>
              </a:tr>
            </a:tbl>
          </a:graphicData>
        </a:graphic>
      </p:graphicFrame>
    </p:spTree>
    <p:extLst>
      <p:ext uri="{BB962C8B-B14F-4D97-AF65-F5344CB8AC3E}">
        <p14:creationId xmlns:p14="http://schemas.microsoft.com/office/powerpoint/2010/main" val="288132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 Intent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825D39FD-A704-86CF-CE90-D0EA97F5460C}"/>
              </a:ext>
            </a:extLst>
          </p:cNvPr>
          <p:cNvGraphicFramePr>
            <a:graphicFrameLocks noGrp="1"/>
          </p:cNvGraphicFramePr>
          <p:nvPr>
            <p:extLst>
              <p:ext uri="{D42A27DB-BD31-4B8C-83A1-F6EECF244321}">
                <p14:modId xmlns:p14="http://schemas.microsoft.com/office/powerpoint/2010/main" val="433572833"/>
              </p:ext>
            </p:extLst>
          </p:nvPr>
        </p:nvGraphicFramePr>
        <p:xfrm>
          <a:off x="298881" y="1871449"/>
          <a:ext cx="11373244" cy="4986551"/>
        </p:xfrm>
        <a:graphic>
          <a:graphicData uri="http://schemas.openxmlformats.org/drawingml/2006/table">
            <a:tbl>
              <a:tblPr firstRow="1" bandRow="1">
                <a:tableStyleId>{7DF18680-E054-41AD-8BC1-D1AEF772440D}</a:tableStyleId>
              </a:tblPr>
              <a:tblGrid>
                <a:gridCol w="1278128">
                  <a:extLst>
                    <a:ext uri="{9D8B030D-6E8A-4147-A177-3AD203B41FA5}">
                      <a16:colId xmlns:a16="http://schemas.microsoft.com/office/drawing/2014/main" val="2675307249"/>
                    </a:ext>
                  </a:extLst>
                </a:gridCol>
                <a:gridCol w="10095116">
                  <a:extLst>
                    <a:ext uri="{9D8B030D-6E8A-4147-A177-3AD203B41FA5}">
                      <a16:colId xmlns:a16="http://schemas.microsoft.com/office/drawing/2014/main" val="4108960006"/>
                    </a:ext>
                  </a:extLst>
                </a:gridCol>
              </a:tblGrid>
              <a:tr h="49865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effectLst/>
                          <a:latin typeface="Comic Sans MS" panose="030F0702030302020204" pitchFamily="66" charset="0"/>
                          <a:ea typeface="+mn-ea"/>
                          <a:cs typeface="+mn-cs"/>
                        </a:rPr>
                        <a:t>Intent:</a:t>
                      </a:r>
                    </a:p>
                    <a:p>
                      <a:endParaRPr lang="en-GB" sz="1400" dirty="0">
                        <a:latin typeface="Comic Sans MS" panose="030F0702030302020204" pitchFamily="66" charset="0"/>
                      </a:endParaRPr>
                    </a:p>
                  </a:txBody>
                  <a:tcPr>
                    <a:solidFill>
                      <a:schemeClr val="accent1">
                        <a:lumMod val="20000"/>
                        <a:lumOff val="80000"/>
                      </a:schemeClr>
                    </a:solidFill>
                  </a:tcPr>
                </a:tc>
                <a:tc>
                  <a:txBody>
                    <a:bodyPr/>
                    <a:lstStyle/>
                    <a:p>
                      <a:pPr fontAlgn="t"/>
                      <a:r>
                        <a:rPr lang="en-GB" sz="1350" b="0" kern="1200" dirty="0">
                          <a:solidFill>
                            <a:schemeClr val="tx1"/>
                          </a:solidFill>
                          <a:effectLst/>
                          <a:latin typeface="Comic Sans MS" panose="030F0702030302020204" pitchFamily="66" charset="0"/>
                          <a:ea typeface="+mn-ea"/>
                          <a:cs typeface="+mn-cs"/>
                        </a:rPr>
                        <a:t>History at our school intends to give all children a broad and balance view of the History of Britain and other societies from around the world. In this, children will develop a well-rounded knowledge of the past and its events, with the intention to improve children’s cultural capital, knowledge and skills, understanding of the world around them and their own heritage, the culture of our society, such as traditions, languages, buildings, that were created in the past and still have historical importance</a:t>
                      </a:r>
                    </a:p>
                    <a:p>
                      <a:pPr fontAlgn="t"/>
                      <a:r>
                        <a:rPr lang="en-GB" sz="1350" b="0" kern="1200" dirty="0">
                          <a:solidFill>
                            <a:schemeClr val="tx1"/>
                          </a:solidFill>
                          <a:effectLst/>
                          <a:latin typeface="Comic Sans MS" panose="030F0702030302020204" pitchFamily="66" charset="0"/>
                          <a:ea typeface="+mn-ea"/>
                          <a:cs typeface="+mn-cs"/>
                        </a:rPr>
                        <a:t>History at Victoria road aims to spark imagination, curiosity and teach children to ask questions about the past. At Victoria road primary school, we have designed our history curriculum with the intent that all our children will: </a:t>
                      </a:r>
                    </a:p>
                    <a:p>
                      <a:pPr fontAlgn="t"/>
                      <a:endParaRPr lang="en-GB" sz="1350" b="0" kern="1200" dirty="0">
                        <a:solidFill>
                          <a:schemeClr val="tx1"/>
                        </a:solidFill>
                        <a:effectLst/>
                        <a:latin typeface="Comic Sans MS" panose="030F0702030302020204" pitchFamily="66" charset="0"/>
                        <a:ea typeface="+mn-ea"/>
                        <a:cs typeface="+mn-cs"/>
                      </a:endParaRPr>
                    </a:p>
                    <a:p>
                      <a:pPr fontAlgn="t"/>
                      <a:r>
                        <a:rPr lang="en-GB" sz="1350" b="0" kern="1200" dirty="0">
                          <a:solidFill>
                            <a:schemeClr val="tx1"/>
                          </a:solidFill>
                          <a:effectLst/>
                          <a:latin typeface="Comic Sans MS" panose="030F0702030302020204" pitchFamily="66" charset="0"/>
                          <a:ea typeface="+mn-ea"/>
                          <a:cs typeface="+mn-cs"/>
                        </a:rPr>
                        <a:t>•	Possess a secure understanding of the chronology of Britain from 3 million years ago onwards and other important periods of History from around the world</a:t>
                      </a:r>
                    </a:p>
                    <a:p>
                      <a:pPr fontAlgn="t"/>
                      <a:r>
                        <a:rPr lang="en-GB" sz="1350" b="0" kern="1200" dirty="0">
                          <a:solidFill>
                            <a:schemeClr val="tx1"/>
                          </a:solidFill>
                          <a:effectLst/>
                          <a:latin typeface="Comic Sans MS" panose="030F0702030302020204" pitchFamily="66" charset="0"/>
                          <a:ea typeface="+mn-ea"/>
                          <a:cs typeface="+mn-cs"/>
                        </a:rPr>
                        <a:t>•	To discover links and connections to the History they learn and the wider community and how history has an impact on the present </a:t>
                      </a:r>
                    </a:p>
                    <a:p>
                      <a:pPr fontAlgn="t"/>
                      <a:r>
                        <a:rPr lang="en-GB" sz="1350" b="0" kern="1200" dirty="0">
                          <a:solidFill>
                            <a:schemeClr val="tx1"/>
                          </a:solidFill>
                          <a:effectLst/>
                          <a:latin typeface="Comic Sans MS" panose="030F0702030302020204" pitchFamily="66" charset="0"/>
                          <a:ea typeface="+mn-ea"/>
                          <a:cs typeface="+mn-cs"/>
                        </a:rPr>
                        <a:t>•	Further their knowledge and explanations of change and continuity over time with regards to the history of the Britain and other societies from around the world</a:t>
                      </a:r>
                    </a:p>
                    <a:p>
                      <a:pPr fontAlgn="t"/>
                      <a:r>
                        <a:rPr lang="en-GB" sz="1350" b="0" kern="1200" dirty="0">
                          <a:solidFill>
                            <a:schemeClr val="tx1"/>
                          </a:solidFill>
                          <a:effectLst/>
                          <a:latin typeface="Comic Sans MS" panose="030F0702030302020204" pitchFamily="66" charset="0"/>
                          <a:ea typeface="+mn-ea"/>
                          <a:cs typeface="+mn-cs"/>
                        </a:rPr>
                        <a:t>•	Enquire into Historical themed questions </a:t>
                      </a:r>
                    </a:p>
                    <a:p>
                      <a:pPr fontAlgn="t"/>
                      <a:r>
                        <a:rPr lang="en-GB" sz="1350" b="0" kern="1200" dirty="0">
                          <a:solidFill>
                            <a:schemeClr val="tx1"/>
                          </a:solidFill>
                          <a:effectLst/>
                          <a:latin typeface="Comic Sans MS" panose="030F0702030302020204" pitchFamily="66" charset="0"/>
                          <a:ea typeface="+mn-ea"/>
                          <a:cs typeface="+mn-cs"/>
                        </a:rPr>
                        <a:t>•	Form their own opinions and interpretation of the past </a:t>
                      </a:r>
                    </a:p>
                    <a:p>
                      <a:pPr fontAlgn="t"/>
                      <a:r>
                        <a:rPr lang="en-GB" sz="1350" b="0" kern="1200" dirty="0">
                          <a:solidFill>
                            <a:schemeClr val="tx1"/>
                          </a:solidFill>
                          <a:effectLst/>
                          <a:latin typeface="Comic Sans MS" panose="030F0702030302020204" pitchFamily="66" charset="0"/>
                          <a:ea typeface="+mn-ea"/>
                          <a:cs typeface="+mn-cs"/>
                        </a:rPr>
                        <a:t>•	Gather and interpret evidence from a range of sources such as, artefacts, pictures, trips, internet, to answer a variety of questions. </a:t>
                      </a:r>
                    </a:p>
                    <a:p>
                      <a:pPr fontAlgn="t"/>
                      <a:r>
                        <a:rPr lang="en-GB" sz="1350" b="0" kern="1200" dirty="0">
                          <a:solidFill>
                            <a:schemeClr val="tx1"/>
                          </a:solidFill>
                          <a:effectLst/>
                          <a:latin typeface="Comic Sans MS" panose="030F0702030302020204" pitchFamily="66" charset="0"/>
                          <a:ea typeface="+mn-ea"/>
                          <a:cs typeface="+mn-cs"/>
                        </a:rPr>
                        <a:t>•	Differentiate between fact and opinion and explain how interpretations in History may differ  </a:t>
                      </a:r>
                    </a:p>
                    <a:p>
                      <a:pPr fontAlgn="t"/>
                      <a:r>
                        <a:rPr lang="en-GB" sz="1350" b="0" kern="1200" dirty="0">
                          <a:solidFill>
                            <a:schemeClr val="tx1"/>
                          </a:solidFill>
                          <a:effectLst/>
                          <a:latin typeface="Comic Sans MS" panose="030F0702030302020204" pitchFamily="66" charset="0"/>
                          <a:ea typeface="+mn-ea"/>
                          <a:cs typeface="+mn-cs"/>
                        </a:rPr>
                        <a:t>•	Draw on similarities and differences within given time frames and across previously taught History </a:t>
                      </a:r>
                    </a:p>
                    <a:p>
                      <a:pPr fontAlgn="t"/>
                      <a:r>
                        <a:rPr lang="en-GB" sz="1350" b="0" kern="1200" dirty="0">
                          <a:solidFill>
                            <a:schemeClr val="tx1"/>
                          </a:solidFill>
                          <a:effectLst/>
                          <a:latin typeface="Comic Sans MS" panose="030F0702030302020204" pitchFamily="66" charset="0"/>
                          <a:ea typeface="+mn-ea"/>
                          <a:cs typeface="+mn-cs"/>
                        </a:rPr>
                        <a:t>•	To actively learn the vocabulary of historical terms to allow the children to develop a deeper understanding of word meaning </a:t>
                      </a:r>
                    </a:p>
                    <a:p>
                      <a:endParaRPr lang="en-GB" sz="1400" dirty="0">
                        <a:latin typeface="Comic Sans MS" panose="030F0702030302020204" pitchFamily="66" charset="0"/>
                      </a:endParaRPr>
                    </a:p>
                  </a:txBody>
                  <a:tcPr>
                    <a:solidFill>
                      <a:schemeClr val="accent1">
                        <a:lumMod val="20000"/>
                        <a:lumOff val="80000"/>
                      </a:schemeClr>
                    </a:solidFill>
                  </a:tcPr>
                </a:tc>
                <a:extLst>
                  <a:ext uri="{0D108BD9-81ED-4DB2-BD59-A6C34878D82A}">
                    <a16:rowId xmlns:a16="http://schemas.microsoft.com/office/drawing/2014/main" val="3643382157"/>
                  </a:ext>
                </a:extLst>
              </a:tr>
            </a:tbl>
          </a:graphicData>
        </a:graphic>
      </p:graphicFrame>
    </p:spTree>
    <p:extLst>
      <p:ext uri="{BB962C8B-B14F-4D97-AF65-F5344CB8AC3E}">
        <p14:creationId xmlns:p14="http://schemas.microsoft.com/office/powerpoint/2010/main" val="1588244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a:rPr>
              <a:t> End points – Year 4/5</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045643191"/>
              </p:ext>
            </p:extLst>
          </p:nvPr>
        </p:nvGraphicFramePr>
        <p:xfrm>
          <a:off x="298881" y="1941583"/>
          <a:ext cx="11594235" cy="4819615"/>
        </p:xfrm>
        <a:graphic>
          <a:graphicData uri="http://schemas.openxmlformats.org/drawingml/2006/table">
            <a:tbl>
              <a:tblPr firstRow="1" firstCol="1" bandRow="1"/>
              <a:tblGrid>
                <a:gridCol w="1052841">
                  <a:extLst>
                    <a:ext uri="{9D8B030D-6E8A-4147-A177-3AD203B41FA5}">
                      <a16:colId xmlns:a16="http://schemas.microsoft.com/office/drawing/2014/main" val="1427911813"/>
                    </a:ext>
                  </a:extLst>
                </a:gridCol>
                <a:gridCol w="2733900">
                  <a:extLst>
                    <a:ext uri="{9D8B030D-6E8A-4147-A177-3AD203B41FA5}">
                      <a16:colId xmlns:a16="http://schemas.microsoft.com/office/drawing/2014/main" val="76359967"/>
                    </a:ext>
                  </a:extLst>
                </a:gridCol>
                <a:gridCol w="2450645">
                  <a:extLst>
                    <a:ext uri="{9D8B030D-6E8A-4147-A177-3AD203B41FA5}">
                      <a16:colId xmlns:a16="http://schemas.microsoft.com/office/drawing/2014/main" val="1216368660"/>
                    </a:ext>
                  </a:extLst>
                </a:gridCol>
                <a:gridCol w="3243837">
                  <a:extLst>
                    <a:ext uri="{9D8B030D-6E8A-4147-A177-3AD203B41FA5}">
                      <a16:colId xmlns:a16="http://schemas.microsoft.com/office/drawing/2014/main" val="1042764116"/>
                    </a:ext>
                  </a:extLst>
                </a:gridCol>
                <a:gridCol w="2113012">
                  <a:extLst>
                    <a:ext uri="{9D8B030D-6E8A-4147-A177-3AD203B41FA5}">
                      <a16:colId xmlns:a16="http://schemas.microsoft.com/office/drawing/2014/main" val="1168769153"/>
                    </a:ext>
                  </a:extLst>
                </a:gridCol>
              </a:tblGrid>
              <a:tr h="1006628">
                <a:tc>
                  <a:txBody>
                    <a:bodyPr/>
                    <a:lstStyle/>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b="0" dirty="0">
                          <a:effectLst/>
                          <a:latin typeface="Comic Sans MS" panose="030F0702030302020204" pitchFamily="66" charset="0"/>
                          <a:ea typeface="Imprima"/>
                          <a:cs typeface="Imprima"/>
                        </a:rPr>
                        <a:t>1. Historical significance of people, places and events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(why?)</a:t>
                      </a:r>
                      <a:r>
                        <a:rPr lang="en-GB" sz="1000" b="0" dirty="0">
                          <a:effectLst/>
                          <a:latin typeface="Comic Sans MS" panose="030F0702030302020204" pitchFamily="66" charset="0"/>
                          <a:ea typeface="Imprima"/>
                          <a:cs typeface="Imprima"/>
                        </a:rPr>
                        <a: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5. Legacy and Impact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dirty="0">
                          <a:effectLst/>
                          <a:latin typeface="Comic Sans MS" panose="030F0702030302020204" pitchFamily="66" charset="0"/>
                          <a:ea typeface="Imprima"/>
                          <a:cs typeface="Imprima"/>
                        </a:rPr>
                        <a:t>(what changed as a result of…)</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2. Chronological understanding</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(Where does it fit in time?)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3. Historical Enquiry - sources, evidence and interpretation</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(How do we know?)  </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4. Similarity and difference, change and continuity over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(What was it like at the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205756009"/>
                  </a:ext>
                </a:extLst>
              </a:tr>
              <a:tr h="1830234">
                <a:tc>
                  <a:txBody>
                    <a:bodyPr/>
                    <a:lstStyle/>
                    <a:p>
                      <a:pPr>
                        <a:spcAft>
                          <a:spcPts val="0"/>
                        </a:spcAft>
                      </a:pPr>
                      <a:r>
                        <a:rPr lang="en-GB" sz="1000" b="1" dirty="0">
                          <a:effectLst/>
                          <a:latin typeface="Comic Sans MS" panose="030F0702030302020204" pitchFamily="66" charset="0"/>
                          <a:ea typeface="Imprima"/>
                          <a:cs typeface="Imprima"/>
                        </a:rPr>
                        <a:t>Ancient Greece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To know key achievements of the Ancient Greeks and their influence on the western world – buildings, religion, democracy, trade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a:effectLst/>
                          <a:latin typeface="Comic Sans MS" panose="030F0702030302020204" pitchFamily="66" charset="0"/>
                          <a:ea typeface="Imprima"/>
                          <a:cs typeface="Imprima"/>
                        </a:rPr>
                        <a:t>To know where this period of history occurred relative to their current chronological understanding, and what else was happening / had happened in the world at that time</a:t>
                      </a:r>
                      <a:endParaRPr lang="en-GB" sz="10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Asking and answering questions about the past sifting through a range of primary and secondary sources. (pottery, buildings, artefacts, archaeologists)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Create their own structured accounts to present their views about aspects of the past</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To know how the Greeks influenced the western world and the impact it had both locally, nationally and globally.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982753">
                <a:tc>
                  <a:txBody>
                    <a:bodyPr/>
                    <a:lstStyle/>
                    <a:p>
                      <a:pPr>
                        <a:spcAft>
                          <a:spcPts val="0"/>
                        </a:spcAft>
                      </a:pPr>
                      <a:r>
                        <a:rPr lang="en-GB" sz="1000" b="1" dirty="0">
                          <a:effectLst/>
                          <a:latin typeface="Comic Sans MS" panose="030F0702030302020204" pitchFamily="66" charset="0"/>
                          <a:ea typeface="Imprima"/>
                          <a:cs typeface="Imprima"/>
                        </a:rPr>
                        <a:t>The Roman Empire and its impact on Britain</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656080" algn="r"/>
                        </a:tabLst>
                      </a:pPr>
                      <a:r>
                        <a:rPr lang="en-US" sz="1000" dirty="0">
                          <a:effectLst/>
                          <a:latin typeface="Comic Sans MS" panose="030F0702030302020204" pitchFamily="66" charset="0"/>
                          <a:ea typeface="Imprima"/>
                          <a:cs typeface="Imprima"/>
                        </a:rPr>
                        <a:t>To identify major events in the past that caused significant changes to the British landscape and life – then and now (including</a:t>
                      </a:r>
                      <a:r>
                        <a:rPr lang="en-GB" sz="1000" dirty="0">
                          <a:effectLst/>
                          <a:latin typeface="Comic Sans MS" panose="030F0702030302020204" pitchFamily="66" charset="0"/>
                          <a:ea typeface="Imprima"/>
                          <a:cs typeface="Imprima"/>
                        </a:rPr>
                        <a:t> culture and beliefs, housing, settlements including early Christianity)</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To know the main achievements of the Romans (including roads, central heating, water system, cats!!!)</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Know and understand the coherent, chronological narrative from Stone Age to the Romans, and within the Roman occupation of Britain (timeline development adding Romans on)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Use appropriate date convention e.g., BC, AD</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00" dirty="0">
                          <a:effectLst/>
                          <a:latin typeface="Comic Sans MS" panose="030F0702030302020204" pitchFamily="66" charset="0"/>
                          <a:ea typeface="Imprima"/>
                          <a:cs typeface="Imprima"/>
                        </a:rPr>
                        <a:t>Investigate different accounts of historical events and explain some of the reasons why the accounts might be different</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656080" algn="r"/>
                        </a:tabLst>
                      </a:pPr>
                      <a:r>
                        <a:rPr lang="en-US" sz="1000" dirty="0">
                          <a:effectLst/>
                          <a:latin typeface="Comic Sans MS" panose="030F0702030302020204" pitchFamily="66" charset="0"/>
                          <a:ea typeface="Imprima"/>
                          <a:cs typeface="Imprima"/>
                        </a:rPr>
                        <a:t>To </a:t>
                      </a:r>
                      <a:r>
                        <a:rPr lang="en-US" sz="1000" dirty="0" err="1">
                          <a:effectLst/>
                          <a:latin typeface="Comic Sans MS" panose="030F0702030302020204" pitchFamily="66" charset="0"/>
                          <a:ea typeface="Imprima"/>
                          <a:cs typeface="Imprima"/>
                        </a:rPr>
                        <a:t>recognise</a:t>
                      </a:r>
                      <a:r>
                        <a:rPr lang="en-US" sz="1000" dirty="0">
                          <a:effectLst/>
                          <a:latin typeface="Comic Sans MS" panose="030F0702030302020204" pitchFamily="66" charset="0"/>
                          <a:ea typeface="Imprima"/>
                          <a:cs typeface="Imprima"/>
                        </a:rPr>
                        <a:t> the reasons that someone/ a nation of people may have acted as they did and why they were successful (e.g.,</a:t>
                      </a:r>
                      <a:r>
                        <a:rPr lang="en-US" sz="1000" dirty="0">
                          <a:effectLst/>
                          <a:latin typeface="Comic Sans MS" panose="030F0702030302020204" pitchFamily="66" charset="0"/>
                          <a:ea typeface="Imprima"/>
                          <a:cs typeface="Times New Roman" panose="02020603050405020304" pitchFamily="18" charset="0"/>
                        </a:rPr>
                        <a:t> the </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expansion of the empire</a:t>
                      </a:r>
                    </a:p>
                    <a:p>
                      <a:pPr>
                        <a:spcAft>
                          <a:spcPts val="0"/>
                        </a:spcAft>
                      </a:pPr>
                      <a:r>
                        <a:rPr lang="en-US" sz="1000" dirty="0">
                          <a:effectLst/>
                          <a:latin typeface="Comic Sans MS" panose="030F0702030302020204" pitchFamily="66" charset="0"/>
                          <a:ea typeface="Imprima"/>
                          <a:cs typeface="Imprima"/>
                        </a:rPr>
                        <a:t>power of the army</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a:t>
                      </a:r>
                    </a:p>
                    <a:p>
                      <a:pPr>
                        <a:spcAft>
                          <a:spcPts val="0"/>
                        </a:spcAft>
                        <a:tabLst>
                          <a:tab pos="1656080" algn="r"/>
                        </a:tabLst>
                      </a:pPr>
                      <a:r>
                        <a:rPr lang="en-US" sz="1000" dirty="0">
                          <a:effectLst/>
                          <a:latin typeface="Comic Sans MS" panose="030F0702030302020204" pitchFamily="66" charset="0"/>
                          <a:ea typeface="Imprima"/>
                          <a:cs typeface="Imprima"/>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US" sz="1000" dirty="0">
                          <a:effectLst/>
                          <a:latin typeface="Comic Sans MS" panose="030F0702030302020204" pitchFamily="66" charset="0"/>
                          <a:ea typeface="Imprima"/>
                          <a:cs typeface="Imprima"/>
                        </a:rPr>
                        <a:t>Identify and give reasons for and results of Roman invasion to Britain and the positive and negative impact it had</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4149635"/>
                  </a:ext>
                </a:extLst>
              </a:tr>
            </a:tbl>
          </a:graphicData>
        </a:graphic>
      </p:graphicFrame>
    </p:spTree>
    <p:extLst>
      <p:ext uri="{BB962C8B-B14F-4D97-AF65-F5344CB8AC3E}">
        <p14:creationId xmlns:p14="http://schemas.microsoft.com/office/powerpoint/2010/main" val="850707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Year 6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767704625"/>
              </p:ext>
            </p:extLst>
          </p:nvPr>
        </p:nvGraphicFramePr>
        <p:xfrm>
          <a:off x="298881" y="1941583"/>
          <a:ext cx="11594235" cy="4724522"/>
        </p:xfrm>
        <a:graphic>
          <a:graphicData uri="http://schemas.openxmlformats.org/drawingml/2006/table">
            <a:tbl>
              <a:tblPr firstRow="1" firstCol="1" bandRow="1"/>
              <a:tblGrid>
                <a:gridCol w="1158858">
                  <a:extLst>
                    <a:ext uri="{9D8B030D-6E8A-4147-A177-3AD203B41FA5}">
                      <a16:colId xmlns:a16="http://schemas.microsoft.com/office/drawing/2014/main" val="1427911813"/>
                    </a:ext>
                  </a:extLst>
                </a:gridCol>
                <a:gridCol w="2627883">
                  <a:extLst>
                    <a:ext uri="{9D8B030D-6E8A-4147-A177-3AD203B41FA5}">
                      <a16:colId xmlns:a16="http://schemas.microsoft.com/office/drawing/2014/main" val="76359967"/>
                    </a:ext>
                  </a:extLst>
                </a:gridCol>
                <a:gridCol w="2602498">
                  <a:extLst>
                    <a:ext uri="{9D8B030D-6E8A-4147-A177-3AD203B41FA5}">
                      <a16:colId xmlns:a16="http://schemas.microsoft.com/office/drawing/2014/main" val="1216368660"/>
                    </a:ext>
                  </a:extLst>
                </a:gridCol>
                <a:gridCol w="2602498">
                  <a:extLst>
                    <a:ext uri="{9D8B030D-6E8A-4147-A177-3AD203B41FA5}">
                      <a16:colId xmlns:a16="http://schemas.microsoft.com/office/drawing/2014/main" val="3268475026"/>
                    </a:ext>
                  </a:extLst>
                </a:gridCol>
                <a:gridCol w="2602498">
                  <a:extLst>
                    <a:ext uri="{9D8B030D-6E8A-4147-A177-3AD203B41FA5}">
                      <a16:colId xmlns:a16="http://schemas.microsoft.com/office/drawing/2014/main" val="1042764116"/>
                    </a:ext>
                  </a:extLst>
                </a:gridCol>
              </a:tblGrid>
              <a:tr h="875138">
                <a:tc>
                  <a:txBody>
                    <a:bodyPr/>
                    <a:lstStyle/>
                    <a:p>
                      <a:pPr>
                        <a:lnSpc>
                          <a:spcPct val="107000"/>
                        </a:lnSpc>
                        <a:spcAft>
                          <a:spcPts val="80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b="0">
                          <a:effectLst/>
                          <a:latin typeface="Comic Sans MS" panose="030F0702030302020204" pitchFamily="66" charset="0"/>
                          <a:ea typeface="Imprima"/>
                          <a:cs typeface="Imprima"/>
                        </a:rPr>
                        <a:t>1. Historical significance of people, places and events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(why?)</a:t>
                      </a: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5. Legacy and Impact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b="0">
                          <a:effectLst/>
                          <a:latin typeface="Comic Sans MS" panose="030F0702030302020204" pitchFamily="66" charset="0"/>
                          <a:ea typeface="Imprima"/>
                          <a:cs typeface="Imprima"/>
                        </a:rPr>
                        <a:t>(what changed as a result of…)</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2. Chronological understanding</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(Where does it fit in time?)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a:effectLst/>
                          <a:latin typeface="Comic Sans MS" panose="030F0702030302020204" pitchFamily="66" charset="0"/>
                          <a:ea typeface="Imprima"/>
                          <a:cs typeface="Imprima"/>
                        </a:rPr>
                        <a:t>3. Historical Enquiry - sources, evidence and interpretation</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a:effectLst/>
                          <a:latin typeface="Comic Sans MS" panose="030F0702030302020204" pitchFamily="66" charset="0"/>
                          <a:ea typeface="Imprima"/>
                          <a:cs typeface="Imprima"/>
                        </a:rPr>
                        <a:t>(How do we know?)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spcAft>
                          <a:spcPts val="0"/>
                        </a:spcAft>
                      </a:pPr>
                      <a:r>
                        <a:rPr lang="en-GB" sz="1100" b="0" dirty="0">
                          <a:effectLst/>
                          <a:latin typeface="Comic Sans MS" panose="030F0702030302020204" pitchFamily="66" charset="0"/>
                          <a:ea typeface="Imprima"/>
                          <a:cs typeface="Imprima"/>
                        </a:rPr>
                        <a:t>4. Similarity and difference, change and continuity over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100" b="0" dirty="0">
                          <a:effectLst/>
                          <a:latin typeface="Comic Sans MS" panose="030F0702030302020204" pitchFamily="66" charset="0"/>
                          <a:ea typeface="Imprima"/>
                          <a:cs typeface="Imprima"/>
                        </a:rPr>
                        <a:t>(What was it like at the time?)</a:t>
                      </a:r>
                      <a:endParaRPr lang="en-GB" sz="11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1352245">
                <a:tc>
                  <a:txBody>
                    <a:bodyPr/>
                    <a:lstStyle/>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Migration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To be able to identify some of the key causes of migration to Britain</a:t>
                      </a:r>
                    </a:p>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 </a:t>
                      </a:r>
                    </a:p>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Be able to compare causes over time allowing them to find areas of similarity and difference with periods studied </a:t>
                      </a:r>
                    </a:p>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 </a:t>
                      </a:r>
                    </a:p>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 </a:t>
                      </a:r>
                    </a:p>
                    <a:p>
                      <a:pPr>
                        <a:spcAft>
                          <a:spcPts val="0"/>
                        </a:spcAft>
                        <a:tabLst>
                          <a:tab pos="1656080" algn="r"/>
                        </a:tabLs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a:effectLst/>
                          <a:latin typeface="Comic Sans MS" panose="030F0702030302020204" pitchFamily="66" charset="0"/>
                          <a:ea typeface="Calibri" panose="020F0502020204030204" pitchFamily="34" charset="0"/>
                          <a:cs typeface="Times New Roman" panose="02020603050405020304" pitchFamily="18" charset="0"/>
                        </a:rPr>
                        <a:t>Identify some of the key events in British migration history and place them in chronological order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Draw inferences from a wide range of source materials to construct informed responses to why migration to Britain occurred  </a:t>
                      </a:r>
                    </a:p>
                    <a:p>
                      <a:pPr>
                        <a:spcAft>
                          <a:spcPts val="0"/>
                        </a:spcAf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 </a:t>
                      </a:r>
                    </a:p>
                    <a:p>
                      <a:pPr>
                        <a:spcAft>
                          <a:spcPts val="0"/>
                        </a:spcAf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Ask valid historical questions to investigate the impact of migration and begin to choose their own sources to find answers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To be able to understand the experiences of migrants over an extended period of time – similarities and differences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2088002">
                <a:tc>
                  <a:txBody>
                    <a:bodyPr/>
                    <a:lstStyle/>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Heritage of Northwich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200" dirty="0">
                          <a:solidFill>
                            <a:schemeClr val="tx1"/>
                          </a:solidFill>
                          <a:latin typeface="Comic Sans MS" panose="030F0702030302020204" pitchFamily="66" charset="0"/>
                        </a:rPr>
                        <a:t>Use a wide range of evidence to compare and analyse the lives of Frank Roberts, John Brunner and Joseph </a:t>
                      </a:r>
                      <a:r>
                        <a:rPr lang="en-GB" sz="1200" dirty="0" err="1">
                          <a:solidFill>
                            <a:schemeClr val="tx1"/>
                          </a:solidFill>
                          <a:latin typeface="Comic Sans MS" panose="030F0702030302020204" pitchFamily="66" charset="0"/>
                        </a:rPr>
                        <a:t>Verdin</a:t>
                      </a:r>
                      <a:r>
                        <a:rPr lang="en-GB" sz="1200" dirty="0">
                          <a:solidFill>
                            <a:schemeClr val="tx1"/>
                          </a:solidFill>
                          <a:latin typeface="Comic Sans MS" panose="030F0702030302020204" pitchFamily="66" charset="0"/>
                        </a:rPr>
                        <a:t> </a:t>
                      </a: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buFont typeface="Symbol" panose="05050102010706020507" pitchFamily="18" charset="2"/>
                        <a:buNone/>
                      </a:pPr>
                      <a:r>
                        <a:rPr lang="en-GB" sz="1100" b="0" i="0" kern="1200" dirty="0">
                          <a:solidFill>
                            <a:schemeClr val="tx1"/>
                          </a:solidFill>
                          <a:effectLst/>
                          <a:latin typeface="Comic Sans MS" panose="030F0702030302020204" pitchFamily="66" charset="0"/>
                          <a:ea typeface="+mn-ea"/>
                          <a:cs typeface="+mn-cs"/>
                        </a:rPr>
                        <a:t>Pupils can construct informed responses that involve thoughtful selection and organisation of relevant historical information to show their understanding of the importance of local historical figures </a:t>
                      </a:r>
                    </a:p>
                    <a:p>
                      <a:pPr marL="0" lvl="0" indent="0">
                        <a:buFont typeface="Symbol" panose="05050102010706020507" pitchFamily="18" charset="2"/>
                        <a:buNone/>
                      </a:pPr>
                      <a:endParaRPr lang="en-GB" sz="1100" b="0" i="0" kern="1200" dirty="0">
                        <a:solidFill>
                          <a:schemeClr val="tx1"/>
                        </a:solidFill>
                        <a:effectLst/>
                        <a:latin typeface="Comic Sans MS" panose="030F0702030302020204" pitchFamily="66" charset="0"/>
                        <a:ea typeface="+mn-ea"/>
                        <a:cs typeface="+mn-cs"/>
                      </a:endParaRPr>
                    </a:p>
                    <a:p>
                      <a:pPr marL="0" lvl="0" indent="0">
                        <a:buFont typeface="Symbol" panose="05050102010706020507" pitchFamily="18" charset="2"/>
                        <a:buNone/>
                      </a:pPr>
                      <a:r>
                        <a:rPr lang="en-GB" sz="1100" b="0" i="0" kern="1200" dirty="0">
                          <a:solidFill>
                            <a:schemeClr val="tx1"/>
                          </a:solidFill>
                          <a:effectLst/>
                          <a:latin typeface="Comic Sans MS" panose="030F0702030302020204" pitchFamily="66" charset="0"/>
                          <a:ea typeface="+mn-ea"/>
                          <a:cs typeface="+mn-cs"/>
                        </a:rPr>
                        <a:t>Describe and explain how several aspects of national history are reflected in </a:t>
                      </a:r>
                      <a:r>
                        <a:rPr lang="en-GB" sz="1100" b="0" i="0" kern="1200" dirty="0" err="1">
                          <a:solidFill>
                            <a:schemeClr val="tx1"/>
                          </a:solidFill>
                          <a:effectLst/>
                          <a:latin typeface="Comic Sans MS" panose="030F0702030302020204" pitchFamily="66" charset="0"/>
                          <a:ea typeface="+mn-ea"/>
                          <a:cs typeface="+mn-cs"/>
                        </a:rPr>
                        <a:t>northwich</a:t>
                      </a:r>
                      <a:r>
                        <a:rPr lang="en-GB" sz="1100" b="0" i="0" kern="1200" dirty="0">
                          <a:solidFill>
                            <a:schemeClr val="tx1"/>
                          </a:solidFill>
                          <a:effectLst/>
                          <a:latin typeface="Comic Sans MS" panose="030F0702030302020204" pitchFamily="66" charset="0"/>
                          <a:ea typeface="+mn-ea"/>
                          <a:cs typeface="+mn-cs"/>
                        </a:rPr>
                        <a:t> and evaluate and reach a judgement about their relative importance</a:t>
                      </a:r>
                      <a:endParaRPr lang="en-GB" sz="5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buFont typeface="Symbol" panose="05050102010706020507" pitchFamily="18" charset="2"/>
                        <a:buNone/>
                      </a:pPr>
                      <a:endParaRPr lang="en-GB" sz="105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1867612"/>
                  </a:ext>
                </a:extLst>
              </a:tr>
            </a:tbl>
          </a:graphicData>
        </a:graphic>
      </p:graphicFrame>
    </p:spTree>
    <p:extLst>
      <p:ext uri="{BB962C8B-B14F-4D97-AF65-F5344CB8AC3E}">
        <p14:creationId xmlns:p14="http://schemas.microsoft.com/office/powerpoint/2010/main" val="1824264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Vocabulary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011A212-577E-41AB-F13F-14138F7B3DFC}"/>
              </a:ext>
            </a:extLst>
          </p:cNvPr>
          <p:cNvGraphicFramePr>
            <a:graphicFrameLocks noGrp="1"/>
          </p:cNvGraphicFramePr>
          <p:nvPr>
            <p:extLst>
              <p:ext uri="{D42A27DB-BD31-4B8C-83A1-F6EECF244321}">
                <p14:modId xmlns:p14="http://schemas.microsoft.com/office/powerpoint/2010/main" val="3626326024"/>
              </p:ext>
            </p:extLst>
          </p:nvPr>
        </p:nvGraphicFramePr>
        <p:xfrm>
          <a:off x="940136" y="1809491"/>
          <a:ext cx="9351036" cy="6248011"/>
        </p:xfrm>
        <a:graphic>
          <a:graphicData uri="http://schemas.openxmlformats.org/drawingml/2006/table">
            <a:tbl>
              <a:tblPr>
                <a:tableStyleId>{5C22544A-7EE6-4342-B048-85BDC9FD1C3A}</a:tableStyleId>
              </a:tblPr>
              <a:tblGrid>
                <a:gridCol w="997469">
                  <a:extLst>
                    <a:ext uri="{9D8B030D-6E8A-4147-A177-3AD203B41FA5}">
                      <a16:colId xmlns:a16="http://schemas.microsoft.com/office/drawing/2014/main" val="1912448065"/>
                    </a:ext>
                  </a:extLst>
                </a:gridCol>
                <a:gridCol w="2094672">
                  <a:extLst>
                    <a:ext uri="{9D8B030D-6E8A-4147-A177-3AD203B41FA5}">
                      <a16:colId xmlns:a16="http://schemas.microsoft.com/office/drawing/2014/main" val="144705709"/>
                    </a:ext>
                  </a:extLst>
                </a:gridCol>
                <a:gridCol w="2103480">
                  <a:extLst>
                    <a:ext uri="{9D8B030D-6E8A-4147-A177-3AD203B41FA5}">
                      <a16:colId xmlns:a16="http://schemas.microsoft.com/office/drawing/2014/main" val="4007193026"/>
                    </a:ext>
                  </a:extLst>
                </a:gridCol>
                <a:gridCol w="2285208">
                  <a:extLst>
                    <a:ext uri="{9D8B030D-6E8A-4147-A177-3AD203B41FA5}">
                      <a16:colId xmlns:a16="http://schemas.microsoft.com/office/drawing/2014/main" val="3474809770"/>
                    </a:ext>
                  </a:extLst>
                </a:gridCol>
                <a:gridCol w="1870207">
                  <a:extLst>
                    <a:ext uri="{9D8B030D-6E8A-4147-A177-3AD203B41FA5}">
                      <a16:colId xmlns:a16="http://schemas.microsoft.com/office/drawing/2014/main" val="1971121413"/>
                    </a:ext>
                  </a:extLst>
                </a:gridCol>
              </a:tblGrid>
              <a:tr h="377118">
                <a:tc>
                  <a:txBody>
                    <a:bodyPr/>
                    <a:lstStyle/>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tc>
                  <a:txBody>
                    <a:bodyPr/>
                    <a:lstStyle/>
                    <a:p>
                      <a:pPr>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History Vocabulary</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br>
                        <a:rPr lang="en-GB" sz="1000" dirty="0">
                          <a:effectLst/>
                          <a:latin typeface="Calibri" panose="020F0502020204030204" pitchFamily="34" charset="0"/>
                          <a:ea typeface="Calibri" panose="020F0502020204030204" pitchFamily="34" charset="0"/>
                          <a:cs typeface="Times New Roman" panose="02020603050405020304" pitchFamily="18" charset="0"/>
                        </a:rPr>
                      </a:br>
                      <a:r>
                        <a:rPr lang="en-GB" sz="100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Specific vocabulary for content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Historical skills vocabulary</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continually revisit these</a:t>
                      </a:r>
                    </a:p>
                  </a:txBody>
                  <a:tcPr marL="68580" marR="68580" marT="0" marB="0">
                    <a:solidFill>
                      <a:schemeClr val="accent1">
                        <a:lumMod val="60000"/>
                        <a:lumOff val="40000"/>
                      </a:schemeClr>
                    </a:solidFill>
                  </a:tcPr>
                </a:tc>
                <a:tc>
                  <a:txBody>
                    <a:bodyPr/>
                    <a:lstStyle/>
                    <a:p>
                      <a:pPr>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Other general words for this age group</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268965076"/>
                  </a:ext>
                </a:extLst>
              </a:tr>
              <a:tr h="796621">
                <a:tc>
                  <a:txBody>
                    <a:bodyPr/>
                    <a:lstStyle/>
                    <a:p>
                      <a:pPr indent="-1270">
                        <a:lnSpc>
                          <a:spcPct val="115000"/>
                        </a:lnSpc>
                        <a:spcAft>
                          <a:spcPts val="1000"/>
                        </a:spcAft>
                      </a:pPr>
                      <a:r>
                        <a:rPr lang="en-GB" sz="1050" dirty="0">
                          <a:effectLst/>
                        </a:rPr>
                        <a:t>EYFS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 long time ago</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Same/ different</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Change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People  </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Lives</a:t>
                      </a:r>
                    </a:p>
                  </a:txBody>
                  <a:tcPr marL="68580" marR="68580" marT="0" marB="0"/>
                </a:tc>
                <a:tc>
                  <a:txBody>
                    <a:bodyPr/>
                    <a:lstStyle/>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Past/ now</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Modern</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Old</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New</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Yesterday</a:t>
                      </a:r>
                    </a:p>
                  </a:txBody>
                  <a:tcPr marL="68580" marR="68580" marT="0" marB="0"/>
                </a:tc>
                <a:tc>
                  <a:txBody>
                    <a:bodyPr/>
                    <a:lstStyle/>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Use senses – touch, see, smell, hear</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Discuss</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Questioning</a:t>
                      </a:r>
                    </a:p>
                    <a:p>
                      <a:pPr>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Finding out</a:t>
                      </a:r>
                    </a:p>
                  </a:txBody>
                  <a:tcPr marL="68580" marR="68580" marT="0" marB="0"/>
                </a:tc>
                <a:tc>
                  <a:txBody>
                    <a:bodyPr/>
                    <a:lstStyle/>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Order</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Compare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3067125496"/>
                  </a:ext>
                </a:extLst>
              </a:tr>
              <a:tr h="1918107">
                <a:tc>
                  <a:txBody>
                    <a:bodyPr/>
                    <a:lstStyle/>
                    <a:p>
                      <a:pPr indent="-635">
                        <a:lnSpc>
                          <a:spcPct val="115000"/>
                        </a:lnSpc>
                        <a:spcAft>
                          <a:spcPts val="1000"/>
                        </a:spcAft>
                      </a:pPr>
                      <a:r>
                        <a:rPr lang="en-GB" sz="1050" dirty="0">
                          <a:effectLst/>
                        </a:rPr>
                        <a:t>Year 1</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r>
                        <a:rPr lang="en-GB" sz="1050" kern="1200" dirty="0">
                          <a:solidFill>
                            <a:schemeClr val="dk1"/>
                          </a:solidFill>
                          <a:effectLst/>
                          <a:latin typeface="Comic Sans MS" panose="030F0702030302020204" pitchFamily="66" charset="0"/>
                          <a:ea typeface="+mn-ea"/>
                          <a:cs typeface="+mn-cs"/>
                        </a:rPr>
                        <a:t>History</a:t>
                      </a:r>
                    </a:p>
                    <a:p>
                      <a:r>
                        <a:rPr lang="en-GB" sz="1050" kern="1200" dirty="0">
                          <a:solidFill>
                            <a:schemeClr val="dk1"/>
                          </a:solidFill>
                          <a:effectLst/>
                          <a:latin typeface="Comic Sans MS" panose="030F0702030302020204" pitchFamily="66" charset="0"/>
                          <a:ea typeface="+mn-ea"/>
                          <a:cs typeface="+mn-cs"/>
                        </a:rPr>
                        <a:t>significant</a:t>
                      </a:r>
                    </a:p>
                    <a:p>
                      <a:r>
                        <a:rPr lang="en-GB" sz="1050" kern="1200" dirty="0">
                          <a:solidFill>
                            <a:schemeClr val="dk1"/>
                          </a:solidFill>
                          <a:effectLst/>
                          <a:latin typeface="Comic Sans MS" panose="030F0702030302020204" pitchFamily="66" charset="0"/>
                          <a:ea typeface="+mn-ea"/>
                          <a:cs typeface="+mn-cs"/>
                        </a:rPr>
                        <a:t>Order</a:t>
                      </a:r>
                    </a:p>
                    <a:p>
                      <a:r>
                        <a:rPr lang="en-GB" sz="1050" kern="1200" dirty="0">
                          <a:solidFill>
                            <a:schemeClr val="dk1"/>
                          </a:solidFill>
                          <a:effectLst/>
                          <a:latin typeface="Comic Sans MS" panose="030F0702030302020204" pitchFamily="66" charset="0"/>
                          <a:ea typeface="+mn-ea"/>
                          <a:cs typeface="+mn-cs"/>
                        </a:rPr>
                        <a:t>Similar/ Different</a:t>
                      </a:r>
                    </a:p>
                    <a:p>
                      <a:r>
                        <a:rPr lang="en-GB" sz="1050" kern="1200" dirty="0">
                          <a:solidFill>
                            <a:schemeClr val="dk1"/>
                          </a:solidFill>
                          <a:effectLst/>
                          <a:latin typeface="Comic Sans MS" panose="030F0702030302020204" pitchFamily="66" charset="0"/>
                          <a:ea typeface="+mn-ea"/>
                          <a:cs typeface="+mn-cs"/>
                        </a:rPr>
                        <a:t>Evidence</a:t>
                      </a:r>
                    </a:p>
                    <a:p>
                      <a:r>
                        <a:rPr lang="en-GB" sz="1050" kern="1200" dirty="0">
                          <a:solidFill>
                            <a:schemeClr val="dk1"/>
                          </a:solidFill>
                          <a:effectLst/>
                          <a:latin typeface="Comic Sans MS" panose="030F0702030302020204" pitchFamily="66" charset="0"/>
                          <a:ea typeface="+mn-ea"/>
                          <a:cs typeface="+mn-cs"/>
                        </a:rPr>
                        <a:t>Changes</a:t>
                      </a:r>
                    </a:p>
                    <a:p>
                      <a:r>
                        <a:rPr lang="en-GB" sz="1050" kern="1200" dirty="0">
                          <a:solidFill>
                            <a:schemeClr val="dk1"/>
                          </a:solidFill>
                          <a:effectLst/>
                          <a:latin typeface="Comic Sans MS" panose="030F0702030302020204" pitchFamily="66" charset="0"/>
                          <a:ea typeface="+mn-ea"/>
                          <a:cs typeface="+mn-cs"/>
                        </a:rPr>
                        <a:t>Decade</a:t>
                      </a:r>
                    </a:p>
                    <a:p>
                      <a:r>
                        <a:rPr lang="en-GB" sz="1050" kern="1200" dirty="0">
                          <a:solidFill>
                            <a:schemeClr val="dk1"/>
                          </a:solidFill>
                          <a:effectLst/>
                          <a:latin typeface="Comic Sans MS" panose="030F0702030302020204" pitchFamily="66" charset="0"/>
                          <a:ea typeface="+mn-ea"/>
                          <a:cs typeface="+mn-cs"/>
                        </a:rPr>
                        <a:t>Invention</a:t>
                      </a:r>
                    </a:p>
                    <a:p>
                      <a:r>
                        <a:rPr lang="en-GB" sz="1050" kern="1200" dirty="0">
                          <a:solidFill>
                            <a:schemeClr val="dk1"/>
                          </a:solidFill>
                          <a:effectLst/>
                          <a:latin typeface="Comic Sans MS" panose="030F0702030302020204" pitchFamily="66" charset="0"/>
                          <a:ea typeface="+mn-ea"/>
                          <a:cs typeface="+mn-cs"/>
                        </a:rPr>
                        <a:t>Question</a:t>
                      </a:r>
                    </a:p>
                    <a:p>
                      <a:r>
                        <a:rPr lang="en-GB" sz="1050" kern="1200" dirty="0">
                          <a:solidFill>
                            <a:schemeClr val="dk1"/>
                          </a:solidFill>
                          <a:effectLst/>
                          <a:latin typeface="Comic Sans MS" panose="030F0702030302020204" pitchFamily="66" charset="0"/>
                          <a:ea typeface="+mn-ea"/>
                          <a:cs typeface="+mn-cs"/>
                        </a:rPr>
                        <a:t>Reason</a:t>
                      </a:r>
                    </a:p>
                    <a:p>
                      <a:r>
                        <a:rPr lang="en-GB" sz="1050" kern="1200" dirty="0">
                          <a:solidFill>
                            <a:schemeClr val="dk1"/>
                          </a:solidFill>
                          <a:effectLst/>
                          <a:latin typeface="Comic Sans MS" panose="030F0702030302020204" pitchFamily="66" charset="0"/>
                          <a:ea typeface="+mn-ea"/>
                          <a:cs typeface="+mn-cs"/>
                        </a:rPr>
                        <a:t>Connections</a:t>
                      </a:r>
                    </a:p>
                    <a:p>
                      <a:r>
                        <a:rPr lang="en-GB" sz="1050" kern="1200" dirty="0">
                          <a:solidFill>
                            <a:schemeClr val="dk1"/>
                          </a:solidFill>
                          <a:effectLst/>
                          <a:latin typeface="Comic Sans MS" panose="030F0702030302020204" pitchFamily="66" charset="0"/>
                          <a:ea typeface="+mn-ea"/>
                          <a:cs typeface="+mn-cs"/>
                        </a:rPr>
                        <a:t>Living memory</a:t>
                      </a:r>
                    </a:p>
                    <a:p>
                      <a:pPr indent="-1270">
                        <a:lnSpc>
                          <a:spcPct val="115000"/>
                        </a:lnSpc>
                        <a:spcAft>
                          <a:spcPts val="1000"/>
                        </a:spcAft>
                      </a:pPr>
                      <a:endParaRPr lang="en-GB" sz="600" dirty="0">
                        <a:effectLst/>
                        <a:latin typeface="Comic Sans MS" panose="030F0702030302020204" pitchFamily="66" charset="0"/>
                        <a:ea typeface="Calibri" panose="020F0502020204030204" pitchFamily="34" charset="0"/>
                      </a:endParaRPr>
                    </a:p>
                  </a:txBody>
                  <a:tcPr marL="43019" marR="43019" marT="0" marB="0"/>
                </a:tc>
                <a:tc>
                  <a:txBody>
                    <a:bodyPr/>
                    <a:lstStyle/>
                    <a:p>
                      <a:r>
                        <a:rPr lang="en-GB" sz="1050" kern="1200" dirty="0">
                          <a:solidFill>
                            <a:schemeClr val="dk1"/>
                          </a:solidFill>
                          <a:effectLst/>
                          <a:latin typeface="Comic Sans MS" panose="030F0702030302020204" pitchFamily="66" charset="0"/>
                          <a:ea typeface="+mn-ea"/>
                          <a:cs typeface="+mn-cs"/>
                        </a:rPr>
                        <a:t>change in national life</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Parents, Grandparents,</a:t>
                      </a:r>
                    </a:p>
                    <a:p>
                      <a:r>
                        <a:rPr lang="en-GB" sz="1050" kern="1200" dirty="0">
                          <a:solidFill>
                            <a:schemeClr val="dk1"/>
                          </a:solidFill>
                          <a:effectLst/>
                          <a:latin typeface="Comic Sans MS" panose="030F0702030302020204" pitchFamily="66" charset="0"/>
                          <a:ea typeface="+mn-ea"/>
                          <a:cs typeface="+mn-cs"/>
                        </a:rPr>
                        <a:t>Great grandparents</a:t>
                      </a:r>
                    </a:p>
                    <a:p>
                      <a:r>
                        <a:rPr lang="en-GB" sz="1050" kern="1200" dirty="0">
                          <a:solidFill>
                            <a:schemeClr val="dk1"/>
                          </a:solidFill>
                          <a:effectLst/>
                          <a:latin typeface="Comic Sans MS" panose="030F0702030302020204" pitchFamily="66" charset="0"/>
                          <a:ea typeface="+mn-ea"/>
                          <a:cs typeface="+mn-cs"/>
                        </a:rPr>
                        <a:t>Lifetimes</a:t>
                      </a:r>
                    </a:p>
                    <a:p>
                      <a:r>
                        <a:rPr lang="en-GB" sz="1050" kern="1200" dirty="0">
                          <a:solidFill>
                            <a:schemeClr val="dk1"/>
                          </a:solidFill>
                          <a:effectLst/>
                          <a:latin typeface="Comic Sans MS" panose="030F0702030302020204" pitchFamily="66" charset="0"/>
                          <a:ea typeface="+mn-ea"/>
                          <a:cs typeface="+mn-cs"/>
                        </a:rPr>
                        <a:t>way of life</a:t>
                      </a:r>
                    </a:p>
                    <a:p>
                      <a:r>
                        <a:rPr lang="en-GB" sz="1050" kern="1200" dirty="0">
                          <a:solidFill>
                            <a:schemeClr val="dk1"/>
                          </a:solidFill>
                          <a:effectLst/>
                          <a:latin typeface="Comic Sans MS" panose="030F0702030302020204" pitchFamily="66" charset="0"/>
                          <a:ea typeface="+mn-ea"/>
                          <a:cs typeface="+mn-cs"/>
                        </a:rPr>
                        <a:t>Home life, transport, materials, leisure </a:t>
                      </a:r>
                    </a:p>
                    <a:p>
                      <a:r>
                        <a:rPr lang="en-GB" sz="1050" kern="1200" dirty="0">
                          <a:solidFill>
                            <a:schemeClr val="dk1"/>
                          </a:solidFill>
                          <a:effectLst/>
                          <a:latin typeface="Comic Sans MS" panose="030F0702030302020204" pitchFamily="66" charset="0"/>
                          <a:ea typeface="+mn-ea"/>
                          <a:cs typeface="+mn-cs"/>
                        </a:rPr>
                        <a:t>Local</a:t>
                      </a:r>
                    </a:p>
                    <a:p>
                      <a:r>
                        <a:rPr lang="en-GB" sz="1050" kern="1200" dirty="0">
                          <a:solidFill>
                            <a:schemeClr val="dk1"/>
                          </a:solidFill>
                          <a:effectLst/>
                          <a:latin typeface="Comic Sans MS" panose="030F0702030302020204" pitchFamily="66" charset="0"/>
                          <a:ea typeface="+mn-ea"/>
                          <a:cs typeface="+mn-cs"/>
                        </a:rPr>
                        <a:t>impact</a:t>
                      </a:r>
                    </a:p>
                    <a:p>
                      <a:r>
                        <a:rPr lang="en-GB" sz="1050" kern="1200" dirty="0">
                          <a:solidFill>
                            <a:schemeClr val="dk1"/>
                          </a:solidFill>
                          <a:effectLst/>
                          <a:latin typeface="Comic Sans MS" panose="030F0702030302020204" pitchFamily="66" charset="0"/>
                          <a:ea typeface="+mn-ea"/>
                          <a:cs typeface="+mn-cs"/>
                        </a:rPr>
                        <a:t>museum</a:t>
                      </a:r>
                    </a:p>
                    <a:p>
                      <a:r>
                        <a:rPr lang="en-GB" sz="1050" kern="1200" dirty="0">
                          <a:solidFill>
                            <a:schemeClr val="dk1"/>
                          </a:solidFill>
                          <a:effectLst/>
                          <a:latin typeface="Comic Sans MS" panose="030F0702030302020204" pitchFamily="66" charset="0"/>
                          <a:ea typeface="+mn-ea"/>
                          <a:cs typeface="+mn-cs"/>
                        </a:rPr>
                        <a:t>buildings</a:t>
                      </a:r>
                    </a:p>
                    <a:p>
                      <a:endParaRPr lang="en-GB" sz="1050" kern="1200" dirty="0">
                        <a:solidFill>
                          <a:schemeClr val="dk1"/>
                        </a:solidFill>
                        <a:effectLst/>
                        <a:latin typeface="Comic Sans MS" panose="030F0702030302020204" pitchFamily="66" charset="0"/>
                        <a:ea typeface="+mn-ea"/>
                        <a:cs typeface="+mn-cs"/>
                      </a:endParaRPr>
                    </a:p>
                    <a:p>
                      <a:pPr indent="-1270">
                        <a:lnSpc>
                          <a:spcPct val="115000"/>
                        </a:lnSpc>
                        <a:spcAft>
                          <a:spcPts val="1000"/>
                        </a:spcAft>
                      </a:pPr>
                      <a:endParaRPr lang="en-GB" sz="600" dirty="0">
                        <a:effectLst/>
                        <a:latin typeface="Comic Sans MS" panose="030F0702030302020204" pitchFamily="66" charset="0"/>
                        <a:ea typeface="Calibri" panose="020F0502020204030204" pitchFamily="34" charset="0"/>
                      </a:endParaRPr>
                    </a:p>
                  </a:txBody>
                  <a:tcPr marL="43019" marR="43019" marT="0" marB="0"/>
                </a:tc>
                <a:tc>
                  <a:txBody>
                    <a:bodyPr/>
                    <a:lstStyle/>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Observation</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Sequence</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Research</a:t>
                      </a:r>
                    </a:p>
                    <a:p>
                      <a:pPr>
                        <a:spcAft>
                          <a:spcPts val="0"/>
                        </a:spcAft>
                      </a:pPr>
                      <a:r>
                        <a:rPr lang="en-GB" sz="1100" dirty="0">
                          <a:effectLst/>
                          <a:latin typeface="Comic Sans MS" panose="030F0702030302020204" pitchFamily="66" charset="0"/>
                          <a:ea typeface="Calibri" panose="020F0502020204030204" pitchFamily="34" charset="0"/>
                          <a:cs typeface="Times New Roman" panose="02020603050405020304" pitchFamily="18" charset="0"/>
                        </a:rPr>
                        <a:t>Using sources</a:t>
                      </a:r>
                      <a:endParaRPr lang="en-GB" sz="105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Questioning</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Discussion</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Compare</a:t>
                      </a:r>
                    </a:p>
                    <a:p>
                      <a:pPr indent="-1270">
                        <a:lnSpc>
                          <a:spcPct val="115000"/>
                        </a:lnSpc>
                        <a:spcAft>
                          <a:spcPts val="1000"/>
                        </a:spcAft>
                      </a:pP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Modern</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Past/ present/ future</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Memory</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Information</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similarity, difference</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lives</a:t>
                      </a:r>
                    </a:p>
                    <a:p>
                      <a:pPr marL="0" marR="0" lvl="0" indent="-1270" algn="l" defTabSz="914400" rtl="0" eaLnBrk="1" fontAlgn="auto" latinLnBrk="0" hangingPunct="1">
                        <a:lnSpc>
                          <a:spcPct val="115000"/>
                        </a:lnSpc>
                        <a:spcBef>
                          <a:spcPts val="0"/>
                        </a:spcBef>
                        <a:spcAft>
                          <a:spcPts val="1000"/>
                        </a:spcAft>
                        <a:buClrTx/>
                        <a:buSzTx/>
                        <a:buFontTx/>
                        <a:buNone/>
                        <a:tabLst/>
                        <a:defRPr/>
                      </a:pPr>
                      <a:endParaRPr lang="en-GB" sz="1050" dirty="0">
                        <a:effectLst/>
                        <a:latin typeface="Calibri" panose="020F0502020204030204" pitchFamily="34" charset="0"/>
                        <a:ea typeface="Calibri" panose="020F0502020204030204" pitchFamily="34" charset="0"/>
                      </a:endParaRPr>
                    </a:p>
                  </a:txBody>
                  <a:tcPr marL="43019" marR="43019" marT="0" marB="0"/>
                </a:tc>
                <a:extLst>
                  <a:ext uri="{0D108BD9-81ED-4DB2-BD59-A6C34878D82A}">
                    <a16:rowId xmlns:a16="http://schemas.microsoft.com/office/drawing/2014/main" val="2796876717"/>
                  </a:ext>
                </a:extLst>
              </a:tr>
              <a:tr h="2884976">
                <a:tc>
                  <a:txBody>
                    <a:bodyPr/>
                    <a:lstStyle/>
                    <a:p>
                      <a:pPr indent="-1270">
                        <a:lnSpc>
                          <a:spcPct val="115000"/>
                        </a:lnSpc>
                        <a:spcAft>
                          <a:spcPts val="1000"/>
                        </a:spcAft>
                      </a:pPr>
                      <a:r>
                        <a:rPr lang="en-GB" sz="1050" dirty="0">
                          <a:effectLst/>
                          <a:latin typeface="Calibri" panose="020F0502020204030204" pitchFamily="34" charset="0"/>
                          <a:ea typeface="Arial Unicode MS"/>
                          <a:cs typeface="Arial Unicode MS"/>
                        </a:rPr>
                        <a:t>Year 2 </a:t>
                      </a:r>
                      <a:endParaRPr lang="en-GB" sz="105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r>
                        <a:rPr lang="en-GB" sz="1050" kern="1200" dirty="0">
                          <a:solidFill>
                            <a:schemeClr val="dk1"/>
                          </a:solidFill>
                          <a:effectLst/>
                          <a:latin typeface="Comic Sans MS" panose="030F0702030302020204" pitchFamily="66" charset="0"/>
                          <a:ea typeface="+mn-ea"/>
                          <a:cs typeface="+mn-cs"/>
                        </a:rPr>
                        <a:t>Timeline, </a:t>
                      </a:r>
                    </a:p>
                    <a:p>
                      <a:r>
                        <a:rPr lang="en-GB" sz="1050" kern="1200" dirty="0">
                          <a:solidFill>
                            <a:schemeClr val="dk1"/>
                          </a:solidFill>
                          <a:effectLst/>
                          <a:latin typeface="Comic Sans MS" panose="030F0702030302020204" pitchFamily="66" charset="0"/>
                          <a:ea typeface="+mn-ea"/>
                          <a:cs typeface="+mn-cs"/>
                        </a:rPr>
                        <a:t>Compare, </a:t>
                      </a:r>
                    </a:p>
                    <a:p>
                      <a:r>
                        <a:rPr lang="en-GB" sz="1050" kern="1200" dirty="0">
                          <a:solidFill>
                            <a:schemeClr val="dk1"/>
                          </a:solidFill>
                          <a:effectLst/>
                          <a:latin typeface="Comic Sans MS" panose="030F0702030302020204" pitchFamily="66" charset="0"/>
                          <a:ea typeface="+mn-ea"/>
                          <a:cs typeface="+mn-cs"/>
                        </a:rPr>
                        <a:t>Fact/ opinion</a:t>
                      </a:r>
                    </a:p>
                    <a:p>
                      <a:r>
                        <a:rPr lang="en-GB" sz="1050" kern="1200" dirty="0">
                          <a:solidFill>
                            <a:schemeClr val="dk1"/>
                          </a:solidFill>
                          <a:effectLst/>
                          <a:latin typeface="Comic Sans MS" panose="030F0702030302020204" pitchFamily="66" charset="0"/>
                          <a:ea typeface="+mn-ea"/>
                          <a:cs typeface="+mn-cs"/>
                        </a:rPr>
                        <a:t>Artefact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Event </a:t>
                      </a:r>
                    </a:p>
                    <a:p>
                      <a:r>
                        <a:rPr lang="en-GB" sz="1050" kern="1200" dirty="0">
                          <a:solidFill>
                            <a:schemeClr val="dk1"/>
                          </a:solidFill>
                          <a:effectLst/>
                          <a:latin typeface="Comic Sans MS" panose="030F0702030302020204" pitchFamily="66" charset="0"/>
                          <a:ea typeface="+mn-ea"/>
                          <a:cs typeface="+mn-cs"/>
                        </a:rPr>
                        <a:t>Source </a:t>
                      </a:r>
                    </a:p>
                    <a:p>
                      <a:r>
                        <a:rPr lang="en-GB" sz="1050" kern="1200" dirty="0">
                          <a:solidFill>
                            <a:schemeClr val="dk1"/>
                          </a:solidFill>
                          <a:effectLst/>
                          <a:latin typeface="Comic Sans MS" panose="030F0702030302020204" pitchFamily="66" charset="0"/>
                          <a:ea typeface="+mn-ea"/>
                          <a:cs typeface="+mn-cs"/>
                        </a:rPr>
                        <a:t>Cause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Consequences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Century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different periods of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kern="1200" dirty="0">
                        <a:solidFill>
                          <a:schemeClr val="dk1"/>
                        </a:solidFill>
                        <a:effectLst/>
                        <a:latin typeface="Comic Sans MS" panose="030F0702030302020204" pitchFamily="66" charset="0"/>
                        <a:ea typeface="+mn-ea"/>
                        <a:cs typeface="+mn-cs"/>
                      </a:endParaRPr>
                    </a:p>
                    <a:p>
                      <a:pPr marL="0" marR="0" lvl="0" indent="-1270" algn="l" defTabSz="914400" rtl="0" eaLnBrk="1" fontAlgn="auto" latinLnBrk="0" hangingPunct="1">
                        <a:lnSpc>
                          <a:spcPct val="115000"/>
                        </a:lnSpc>
                        <a:spcBef>
                          <a:spcPts val="0"/>
                        </a:spcBef>
                        <a:spcAft>
                          <a:spcPts val="1000"/>
                        </a:spcAft>
                        <a:buClrTx/>
                        <a:buSzTx/>
                        <a:buFontTx/>
                        <a:buNone/>
                        <a:tabLst/>
                        <a:defRPr/>
                      </a:pPr>
                      <a:endParaRPr lang="en-GB" sz="1050" kern="1200" dirty="0">
                        <a:solidFill>
                          <a:schemeClr val="dk1"/>
                        </a:solidFill>
                        <a:effectLst/>
                        <a:latin typeface="Comic Sans MS" panose="030F0702030302020204" pitchFamily="66" charset="0"/>
                        <a:ea typeface="+mn-ea"/>
                        <a:cs typeface="+mn-cs"/>
                      </a:endParaRPr>
                    </a:p>
                  </a:txBody>
                  <a:tcPr marL="68580" marR="68580" marT="0" marB="0"/>
                </a:tc>
                <a:tc>
                  <a:txBody>
                    <a:bodyPr/>
                    <a:lstStyle/>
                    <a:p>
                      <a:r>
                        <a:rPr lang="en-GB" sz="1050" kern="1200" dirty="0">
                          <a:solidFill>
                            <a:schemeClr val="dk1"/>
                          </a:solidFill>
                          <a:effectLst/>
                          <a:latin typeface="Comic Sans MS" panose="030F0702030302020204" pitchFamily="66" charset="0"/>
                          <a:ea typeface="+mn-ea"/>
                          <a:cs typeface="+mn-cs"/>
                        </a:rPr>
                        <a:t>significant nationally  globally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Great Fire of London,  commemorate</a:t>
                      </a:r>
                    </a:p>
                    <a:p>
                      <a:r>
                        <a:rPr lang="en-GB" sz="1050" kern="1200" dirty="0">
                          <a:solidFill>
                            <a:schemeClr val="dk1"/>
                          </a:solidFill>
                          <a:effectLst/>
                          <a:latin typeface="Comic Sans MS" panose="030F0702030302020204" pitchFamily="66" charset="0"/>
                          <a:ea typeface="+mn-ea"/>
                          <a:cs typeface="+mn-cs"/>
                        </a:rPr>
                        <a:t>anniversaries </a:t>
                      </a:r>
                    </a:p>
                    <a:p>
                      <a:r>
                        <a:rPr lang="en-GB" sz="1050" kern="1200" dirty="0">
                          <a:solidFill>
                            <a:schemeClr val="dk1"/>
                          </a:solidFill>
                          <a:effectLst/>
                          <a:latin typeface="Comic Sans MS" panose="030F0702030302020204" pitchFamily="66" charset="0"/>
                          <a:ea typeface="+mn-ea"/>
                          <a:cs typeface="+mn-cs"/>
                        </a:rPr>
                        <a:t>key features of events</a:t>
                      </a:r>
                    </a:p>
                    <a:p>
                      <a:r>
                        <a:rPr lang="en-GB" sz="1050" kern="1200" dirty="0">
                          <a:solidFill>
                            <a:schemeClr val="dk1"/>
                          </a:solidFill>
                          <a:effectLst/>
                          <a:latin typeface="Comic Sans MS" panose="030F0702030302020204" pitchFamily="66" charset="0"/>
                          <a:ea typeface="+mn-ea"/>
                          <a:cs typeface="+mn-cs"/>
                        </a:rPr>
                        <a:t>Parliament </a:t>
                      </a:r>
                    </a:p>
                    <a:p>
                      <a:r>
                        <a:rPr lang="en-GB" sz="1050" kern="1200" dirty="0">
                          <a:solidFill>
                            <a:schemeClr val="dk1"/>
                          </a:solidFill>
                          <a:effectLst/>
                          <a:latin typeface="Comic Sans MS" panose="030F0702030302020204" pitchFamily="66" charset="0"/>
                          <a:ea typeface="+mn-ea"/>
                          <a:cs typeface="+mn-cs"/>
                        </a:rPr>
                        <a:t>contribution</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national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international achievements</a:t>
                      </a:r>
                    </a:p>
                    <a:p>
                      <a:r>
                        <a:rPr lang="en-GB" sz="1050" kern="1200" dirty="0">
                          <a:solidFill>
                            <a:schemeClr val="dk1"/>
                          </a:solidFill>
                          <a:effectLst/>
                          <a:latin typeface="Comic Sans MS" panose="030F0702030302020204" pitchFamily="66" charset="0"/>
                          <a:ea typeface="+mn-ea"/>
                          <a:cs typeface="+mn-cs"/>
                        </a:rPr>
                        <a:t>aspects of life </a:t>
                      </a:r>
                    </a:p>
                    <a:p>
                      <a:r>
                        <a:rPr lang="en-GB" sz="1050" kern="1200" dirty="0">
                          <a:solidFill>
                            <a:schemeClr val="dk1"/>
                          </a:solidFill>
                          <a:effectLst/>
                          <a:latin typeface="Comic Sans MS" panose="030F0702030302020204" pitchFamily="66" charset="0"/>
                          <a:ea typeface="+mn-ea"/>
                          <a:cs typeface="+mn-cs"/>
                        </a:rPr>
                        <a:t>monarch</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inventor</a:t>
                      </a:r>
                    </a:p>
                  </a:txBody>
                  <a:tcPr marL="68580" marR="68580" marT="0" marB="0"/>
                </a:tc>
                <a:tc>
                  <a:txBody>
                    <a:bodyPr/>
                    <a:lstStyle/>
                    <a:p>
                      <a:pPr marL="0" marR="0" lvl="0" indent="-1270" algn="l" defTabSz="914400" rtl="0" eaLnBrk="1" fontAlgn="auto" latinLnBrk="0" hangingPunct="1">
                        <a:lnSpc>
                          <a:spcPct val="115000"/>
                        </a:lnSpc>
                        <a:spcBef>
                          <a:spcPts val="0"/>
                        </a:spcBef>
                        <a:spcAft>
                          <a:spcPts val="1000"/>
                        </a:spcAft>
                        <a:buClrTx/>
                        <a:buSzTx/>
                        <a:buFontTx/>
                        <a:buNone/>
                        <a:tabLst/>
                        <a:defRPr/>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Contrast </a:t>
                      </a:r>
                    </a:p>
                    <a:p>
                      <a:pPr marL="0" marR="0" lvl="0" indent="-1270" algn="l" defTabSz="914400" rtl="0" eaLnBrk="1" fontAlgn="auto" latinLnBrk="0" hangingPunct="1">
                        <a:lnSpc>
                          <a:spcPct val="115000"/>
                        </a:lnSpc>
                        <a:spcBef>
                          <a:spcPts val="0"/>
                        </a:spcBef>
                        <a:spcAft>
                          <a:spcPts val="1000"/>
                        </a:spcAft>
                        <a:buClrTx/>
                        <a:buSzTx/>
                        <a:buFontTx/>
                        <a:buNone/>
                        <a:tabLst/>
                        <a:defRPr/>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Ability to build a timeline</a:t>
                      </a:r>
                    </a:p>
                    <a:p>
                      <a:pPr marL="0" marR="0" lvl="0" indent="-1270" algn="l" defTabSz="914400" rtl="0" eaLnBrk="1" fontAlgn="auto" latinLnBrk="0" hangingPunct="1">
                        <a:lnSpc>
                          <a:spcPct val="115000"/>
                        </a:lnSpc>
                        <a:spcBef>
                          <a:spcPts val="0"/>
                        </a:spcBef>
                        <a:spcAft>
                          <a:spcPts val="1000"/>
                        </a:spcAft>
                        <a:buClrTx/>
                        <a:buSzTx/>
                        <a:buFontTx/>
                        <a:buNone/>
                        <a:tabLst/>
                        <a:defRPr/>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Research using different resources</a:t>
                      </a:r>
                    </a:p>
                    <a:p>
                      <a:pPr marL="0" marR="0" lvl="0" indent="-1270" algn="l" defTabSz="914400" rtl="0" eaLnBrk="1" fontAlgn="auto" latinLnBrk="0" hangingPunct="1">
                        <a:lnSpc>
                          <a:spcPct val="115000"/>
                        </a:lnSpc>
                        <a:spcBef>
                          <a:spcPts val="0"/>
                        </a:spcBef>
                        <a:spcAft>
                          <a:spcPts val="1000"/>
                        </a:spcAft>
                        <a:buClrTx/>
                        <a:buSzTx/>
                        <a:buFontTx/>
                        <a:buNone/>
                        <a:tabLst/>
                        <a:defRPr/>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Compare and contrast</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Making connections</a:t>
                      </a:r>
                    </a:p>
                    <a:p>
                      <a:pPr>
                        <a:spcAft>
                          <a:spcPts val="0"/>
                        </a:spcAft>
                      </a:pPr>
                      <a:endParaRPr lang="en-GB" sz="105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Making conclusions</a:t>
                      </a:r>
                    </a:p>
                    <a:p>
                      <a:pPr marL="0" marR="0" lvl="0" indent="-1270" algn="l" defTabSz="914400" rtl="0" eaLnBrk="1" fontAlgn="auto" latinLnBrk="0" hangingPunct="1">
                        <a:lnSpc>
                          <a:spcPct val="115000"/>
                        </a:lnSpc>
                        <a:spcBef>
                          <a:spcPts val="0"/>
                        </a:spcBef>
                        <a:spcAft>
                          <a:spcPts val="1000"/>
                        </a:spcAft>
                        <a:buClrTx/>
                        <a:buSzTx/>
                        <a:buFontTx/>
                        <a:buNone/>
                        <a:tabLst/>
                        <a:defRPr/>
                      </a:pPr>
                      <a:endParaRPr lang="en-GB" sz="105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1270" algn="l" defTabSz="914400" rtl="0" eaLnBrk="1" fontAlgn="auto" latinLnBrk="0" hangingPunct="1">
                        <a:lnSpc>
                          <a:spcPct val="115000"/>
                        </a:lnSpc>
                        <a:spcBef>
                          <a:spcPts val="0"/>
                        </a:spcBef>
                        <a:spcAft>
                          <a:spcPts val="1000"/>
                        </a:spcAft>
                        <a:buClrTx/>
                        <a:buSzTx/>
                        <a:buFontTx/>
                        <a:buNone/>
                        <a:tabLst/>
                        <a:defRPr/>
                      </a:pPr>
                      <a:endParaRPr lang="en-GB" sz="105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1270" algn="l" defTabSz="914400" rtl="0" eaLnBrk="1" fontAlgn="auto" latinLnBrk="0" hangingPunct="1">
                        <a:lnSpc>
                          <a:spcPct val="115000"/>
                        </a:lnSpc>
                        <a:spcBef>
                          <a:spcPts val="0"/>
                        </a:spcBef>
                        <a:spcAft>
                          <a:spcPts val="1000"/>
                        </a:spcAft>
                        <a:buClrTx/>
                        <a:buSzTx/>
                        <a:buFontTx/>
                        <a:buNone/>
                        <a:tabLst/>
                        <a:defRPr/>
                      </a:pPr>
                      <a:endParaRPr lang="en-GB" sz="1050" dirty="0">
                        <a:effectLst/>
                        <a:latin typeface="Comic Sans MS" panose="030F0702030302020204" pitchFamily="66" charset="0"/>
                        <a:ea typeface="Calibri" panose="020F0502020204030204" pitchFamily="34" charset="0"/>
                        <a:cs typeface="Times New Roman" panose="02020603050405020304" pitchFamily="18" charset="0"/>
                      </a:endParaRPr>
                    </a:p>
                    <a:p>
                      <a:pPr indent="-1270">
                        <a:lnSpc>
                          <a:spcPct val="115000"/>
                        </a:lnSpc>
                        <a:spcAft>
                          <a:spcPts val="1000"/>
                        </a:spcAft>
                      </a:pPr>
                      <a:endParaRPr lang="en-GB" sz="1050" dirty="0">
                        <a:effectLst/>
                        <a:latin typeface="Calibri" panose="020F0502020204030204" pitchFamily="34" charset="0"/>
                        <a:ea typeface="Calibri" panose="020F0502020204030204" pitchFamily="34" charset="0"/>
                      </a:endParaRPr>
                    </a:p>
                  </a:txBody>
                  <a:tcPr marL="68580" marR="68580" marT="0" marB="0"/>
                </a:tc>
                <a:tc>
                  <a:txBody>
                    <a:bodyPr/>
                    <a:lstStyle/>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memorial</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monument</a:t>
                      </a:r>
                    </a:p>
                    <a:p>
                      <a:pPr indent="-1270">
                        <a:lnSpc>
                          <a:spcPct val="115000"/>
                        </a:lnSpc>
                        <a:spcAft>
                          <a:spcPts val="1000"/>
                        </a:spcAft>
                      </a:pPr>
                      <a:endParaRPr lang="en-GB" sz="105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903251816"/>
                  </a:ext>
                </a:extLst>
              </a:tr>
            </a:tbl>
          </a:graphicData>
        </a:graphic>
      </p:graphicFrame>
    </p:spTree>
    <p:extLst>
      <p:ext uri="{BB962C8B-B14F-4D97-AF65-F5344CB8AC3E}">
        <p14:creationId xmlns:p14="http://schemas.microsoft.com/office/powerpoint/2010/main" val="411266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Vocabulary LKS2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011A212-577E-41AB-F13F-14138F7B3DFC}"/>
              </a:ext>
            </a:extLst>
          </p:cNvPr>
          <p:cNvGraphicFramePr>
            <a:graphicFrameLocks noGrp="1"/>
          </p:cNvGraphicFramePr>
          <p:nvPr>
            <p:extLst>
              <p:ext uri="{D42A27DB-BD31-4B8C-83A1-F6EECF244321}">
                <p14:modId xmlns:p14="http://schemas.microsoft.com/office/powerpoint/2010/main" val="2996790886"/>
              </p:ext>
            </p:extLst>
          </p:nvPr>
        </p:nvGraphicFramePr>
        <p:xfrm>
          <a:off x="298879" y="1807966"/>
          <a:ext cx="11594236" cy="7139339"/>
        </p:xfrm>
        <a:graphic>
          <a:graphicData uri="http://schemas.openxmlformats.org/drawingml/2006/table">
            <a:tbl>
              <a:tblPr>
                <a:tableStyleId>{5C22544A-7EE6-4342-B048-85BDC9FD1C3A}</a:tableStyleId>
              </a:tblPr>
              <a:tblGrid>
                <a:gridCol w="907069">
                  <a:extLst>
                    <a:ext uri="{9D8B030D-6E8A-4147-A177-3AD203B41FA5}">
                      <a16:colId xmlns:a16="http://schemas.microsoft.com/office/drawing/2014/main" val="1912448065"/>
                    </a:ext>
                  </a:extLst>
                </a:gridCol>
                <a:gridCol w="2763679">
                  <a:extLst>
                    <a:ext uri="{9D8B030D-6E8A-4147-A177-3AD203B41FA5}">
                      <a16:colId xmlns:a16="http://schemas.microsoft.com/office/drawing/2014/main" val="144705709"/>
                    </a:ext>
                  </a:extLst>
                </a:gridCol>
                <a:gridCol w="2870965">
                  <a:extLst>
                    <a:ext uri="{9D8B030D-6E8A-4147-A177-3AD203B41FA5}">
                      <a16:colId xmlns:a16="http://schemas.microsoft.com/office/drawing/2014/main" val="4007193026"/>
                    </a:ext>
                  </a:extLst>
                </a:gridCol>
                <a:gridCol w="2449181">
                  <a:extLst>
                    <a:ext uri="{9D8B030D-6E8A-4147-A177-3AD203B41FA5}">
                      <a16:colId xmlns:a16="http://schemas.microsoft.com/office/drawing/2014/main" val="3474809770"/>
                    </a:ext>
                  </a:extLst>
                </a:gridCol>
                <a:gridCol w="2603342">
                  <a:extLst>
                    <a:ext uri="{9D8B030D-6E8A-4147-A177-3AD203B41FA5}">
                      <a16:colId xmlns:a16="http://schemas.microsoft.com/office/drawing/2014/main" val="1971121413"/>
                    </a:ext>
                  </a:extLst>
                </a:gridCol>
              </a:tblGrid>
              <a:tr h="398591">
                <a:tc>
                  <a:txBody>
                    <a:bodyPr/>
                    <a:lstStyle/>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Key History Vocabulary</a:t>
                      </a:r>
                      <a:r>
                        <a:rPr lang="en-GB" sz="1050" dirty="0">
                          <a:effectLst/>
                          <a:latin typeface="Calibri" panose="020F0502020204030204" pitchFamily="34" charset="0"/>
                          <a:ea typeface="Calibri" panose="020F0502020204030204" pitchFamily="34" charset="0"/>
                          <a:cs typeface="Times New Roman" panose="02020603050405020304" pitchFamily="18" charset="0"/>
                        </a:rPr>
                        <a:t> </a:t>
                      </a:r>
                      <a:br>
                        <a:rPr lang="en-GB" sz="1050" dirty="0">
                          <a:effectLst/>
                          <a:latin typeface="Calibri" panose="020F0502020204030204" pitchFamily="34" charset="0"/>
                          <a:ea typeface="Calibri" panose="020F0502020204030204" pitchFamily="34" charset="0"/>
                          <a:cs typeface="Times New Roman" panose="02020603050405020304" pitchFamily="18" charset="0"/>
                        </a:rPr>
                      </a:b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Specific vocabulary for content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Historical skills vocabulary</a:t>
                      </a:r>
                      <a:r>
                        <a:rPr lang="en-GB" sz="105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these</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Other general words for this age group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965076"/>
                  </a:ext>
                </a:extLst>
              </a:tr>
              <a:tr h="3058537">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3</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Revisit KS1 words plus…</a:t>
                      </a:r>
                      <a:br>
                        <a:rPr lang="en-GB" sz="1100" dirty="0">
                          <a:effectLst/>
                          <a:latin typeface="Calibri" panose="020F0502020204030204" pitchFamily="34" charset="0"/>
                          <a:ea typeface="Calibri" panose="020F0502020204030204" pitchFamily="34" charset="0"/>
                          <a:cs typeface="Times New Roman" panose="02020603050405020304" pitchFamily="18" charset="0"/>
                        </a:rPr>
                      </a:br>
                      <a:r>
                        <a:rPr lang="en-GB" sz="1100" dirty="0">
                          <a:effectLst/>
                          <a:latin typeface="Calibri" panose="020F0502020204030204" pitchFamily="34" charset="0"/>
                          <a:ea typeface="Calibri" panose="020F0502020204030204" pitchFamily="34" charset="0"/>
                          <a:cs typeface="Times New Roman" panose="02020603050405020304" pitchFamily="18" charset="0"/>
                        </a:rPr>
                        <a:t>Chronological</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Millennium</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Century/ decade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BC/ BCE</a:t>
                      </a:r>
                      <a:br>
                        <a:rPr lang="en-GB" sz="1100" dirty="0">
                          <a:effectLst/>
                          <a:latin typeface="Calibri" panose="020F0502020204030204" pitchFamily="34" charset="0"/>
                          <a:ea typeface="Calibri" panose="020F0502020204030204" pitchFamily="34" charset="0"/>
                          <a:cs typeface="Times New Roman" panose="02020603050405020304" pitchFamily="18" charset="0"/>
                        </a:rPr>
                      </a:br>
                      <a:r>
                        <a:rPr lang="en-GB" sz="1100" dirty="0">
                          <a:effectLst/>
                          <a:latin typeface="Calibri" panose="020F0502020204030204" pitchFamily="34" charset="0"/>
                          <a:ea typeface="Calibri" panose="020F0502020204030204" pitchFamily="34" charset="0"/>
                          <a:cs typeface="Times New Roman" panose="02020603050405020304" pitchFamily="18" charset="0"/>
                        </a:rPr>
                        <a:t>AD/ CE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Era</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Time period</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Similarities differences</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Prehistoric</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evidence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Primary/secondary sources</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Ancient</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Modern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Archaeology</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Archaeologist</a:t>
                      </a:r>
                    </a:p>
                    <a:p>
                      <a:pPr>
                        <a:spcAft>
                          <a:spcPts val="0"/>
                        </a:spcAft>
                      </a:pPr>
                      <a:r>
                        <a:rPr lang="en-GB" sz="1150" dirty="0">
                          <a:effectLst/>
                          <a:latin typeface="Calibri" panose="020F0502020204030204" pitchFamily="34" charset="0"/>
                          <a:ea typeface="Calibri" panose="020F0502020204030204" pitchFamily="34" charset="0"/>
                          <a:cs typeface="Times New Roman" panose="02020603050405020304" pitchFamily="18" charset="0"/>
                        </a:rPr>
                        <a:t>contrasts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150" dirty="0">
                          <a:effectLst/>
                          <a:latin typeface="Calibri" panose="020F0502020204030204" pitchFamily="34" charset="0"/>
                          <a:ea typeface="Calibri" panose="020F0502020204030204" pitchFamily="34" charset="0"/>
                          <a:cs typeface="Times New Roman" panose="02020603050405020304" pitchFamily="18" charset="0"/>
                        </a:rPr>
                        <a:t>trends over time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Influence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Significant, Impact</a:t>
                      </a:r>
                    </a:p>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050" kern="1200" dirty="0">
                          <a:solidFill>
                            <a:schemeClr val="dk1"/>
                          </a:solidFill>
                          <a:effectLst/>
                          <a:latin typeface="Comic Sans MS" panose="030F0702030302020204" pitchFamily="66" charset="0"/>
                          <a:ea typeface="+mn-ea"/>
                          <a:cs typeface="+mn-cs"/>
                        </a:rPr>
                        <a:t>Britain</a:t>
                      </a:r>
                    </a:p>
                    <a:p>
                      <a:r>
                        <a:rPr lang="en-GB" sz="1050" kern="1200" dirty="0">
                          <a:solidFill>
                            <a:schemeClr val="dk1"/>
                          </a:solidFill>
                          <a:effectLst/>
                          <a:latin typeface="Comic Sans MS" panose="030F0702030302020204" pitchFamily="66" charset="0"/>
                          <a:ea typeface="+mn-ea"/>
                          <a:cs typeface="+mn-cs"/>
                        </a:rPr>
                        <a:t>temporary/ permanent</a:t>
                      </a:r>
                    </a:p>
                    <a:p>
                      <a:r>
                        <a:rPr lang="en-GB" sz="1050" kern="1200" dirty="0">
                          <a:solidFill>
                            <a:schemeClr val="dk1"/>
                          </a:solidFill>
                          <a:effectLst/>
                          <a:latin typeface="Comic Sans MS" panose="030F0702030302020204" pitchFamily="66" charset="0"/>
                          <a:ea typeface="+mn-ea"/>
                          <a:cs typeface="+mn-cs"/>
                        </a:rPr>
                        <a:t>Palaeolithic</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hunter-gatherers</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Mesolithic</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Neolithic</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early farmers/ farming</a:t>
                      </a:r>
                    </a:p>
                    <a:p>
                      <a:r>
                        <a:rPr lang="en-GB" sz="1050" kern="1200" dirty="0">
                          <a:solidFill>
                            <a:schemeClr val="dk1"/>
                          </a:solidFill>
                          <a:effectLst/>
                          <a:latin typeface="Comic Sans MS" panose="030F0702030302020204" pitchFamily="66" charset="0"/>
                          <a:ea typeface="+mn-ea"/>
                          <a:cs typeface="+mn-cs"/>
                        </a:rPr>
                        <a:t>Deforestation </a:t>
                      </a:r>
                      <a:br>
                        <a:rPr lang="en-GB" sz="1050" kern="1200" dirty="0">
                          <a:solidFill>
                            <a:schemeClr val="dk1"/>
                          </a:solidFill>
                          <a:effectLst/>
                          <a:latin typeface="Comic Sans MS" panose="030F0702030302020204" pitchFamily="66" charset="0"/>
                          <a:ea typeface="+mn-ea"/>
                          <a:cs typeface="+mn-cs"/>
                        </a:rPr>
                      </a:br>
                      <a:r>
                        <a:rPr lang="en-GB" sz="1050" kern="1200" dirty="0" err="1">
                          <a:solidFill>
                            <a:schemeClr val="dk1"/>
                          </a:solidFill>
                          <a:effectLst/>
                          <a:latin typeface="Comic Sans MS" panose="030F0702030302020204" pitchFamily="66" charset="0"/>
                          <a:ea typeface="+mn-ea"/>
                          <a:cs typeface="+mn-cs"/>
                        </a:rPr>
                        <a:t>Skara</a:t>
                      </a:r>
                      <a:r>
                        <a:rPr lang="en-GB" sz="1050" kern="1200" dirty="0">
                          <a:solidFill>
                            <a:schemeClr val="dk1"/>
                          </a:solidFill>
                          <a:effectLst/>
                          <a:latin typeface="Comic Sans MS" panose="030F0702030302020204" pitchFamily="66" charset="0"/>
                          <a:ea typeface="+mn-ea"/>
                          <a:cs typeface="+mn-cs"/>
                        </a:rPr>
                        <a:t> Brae </a:t>
                      </a:r>
                    </a:p>
                    <a:p>
                      <a:r>
                        <a:rPr lang="en-GB" sz="1050" kern="1200" dirty="0">
                          <a:solidFill>
                            <a:schemeClr val="dk1"/>
                          </a:solidFill>
                          <a:effectLst/>
                          <a:latin typeface="Comic Sans MS" panose="030F0702030302020204" pitchFamily="66" charset="0"/>
                          <a:ea typeface="+mn-ea"/>
                          <a:cs typeface="+mn-cs"/>
                        </a:rPr>
                        <a:t>Bronze Age </a:t>
                      </a:r>
                    </a:p>
                    <a:p>
                      <a:r>
                        <a:rPr lang="en-GB" sz="1050" kern="1200" dirty="0">
                          <a:solidFill>
                            <a:schemeClr val="dk1"/>
                          </a:solidFill>
                          <a:effectLst/>
                          <a:latin typeface="Comic Sans MS" panose="030F0702030302020204" pitchFamily="66" charset="0"/>
                          <a:ea typeface="+mn-ea"/>
                          <a:cs typeface="+mn-cs"/>
                        </a:rPr>
                        <a:t>Stonehenge </a:t>
                      </a:r>
                    </a:p>
                    <a:p>
                      <a:r>
                        <a:rPr lang="en-GB" sz="1050" kern="1200" dirty="0">
                          <a:solidFill>
                            <a:schemeClr val="dk1"/>
                          </a:solidFill>
                          <a:effectLst/>
                          <a:latin typeface="Comic Sans MS" panose="030F0702030302020204" pitchFamily="66" charset="0"/>
                          <a:ea typeface="+mn-ea"/>
                          <a:cs typeface="+mn-cs"/>
                        </a:rPr>
                        <a:t>Iron Age hill forts</a:t>
                      </a:r>
                    </a:p>
                    <a:p>
                      <a:r>
                        <a:rPr lang="en-GB" sz="1050" kern="1200" dirty="0">
                          <a:solidFill>
                            <a:schemeClr val="dk1"/>
                          </a:solidFill>
                          <a:effectLst/>
                          <a:latin typeface="Comic Sans MS" panose="030F0702030302020204" pitchFamily="66" charset="0"/>
                          <a:ea typeface="+mn-ea"/>
                          <a:cs typeface="+mn-cs"/>
                        </a:rPr>
                        <a:t>tribal kingdoms</a:t>
                      </a:r>
                    </a:p>
                    <a:p>
                      <a:r>
                        <a:rPr lang="en-GB" sz="1050" kern="1200" dirty="0">
                          <a:solidFill>
                            <a:schemeClr val="dk1"/>
                          </a:solidFill>
                          <a:effectLst/>
                          <a:latin typeface="Comic Sans MS" panose="030F0702030302020204" pitchFamily="66" charset="0"/>
                          <a:ea typeface="+mn-ea"/>
                          <a:cs typeface="+mn-cs"/>
                        </a:rPr>
                        <a:t>civilizations</a:t>
                      </a:r>
                    </a:p>
                    <a:p>
                      <a:r>
                        <a:rPr lang="en-GB" sz="1050" kern="1200" dirty="0">
                          <a:solidFill>
                            <a:schemeClr val="dk1"/>
                          </a:solidFill>
                          <a:effectLst/>
                          <a:latin typeface="Comic Sans MS" panose="030F0702030302020204" pitchFamily="66" charset="0"/>
                          <a:ea typeface="+mn-ea"/>
                          <a:cs typeface="+mn-cs"/>
                        </a:rPr>
                        <a:t>irrigation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Ancient Sumer;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Indus Valley;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Ancient Egypt; </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Mummification</a:t>
                      </a:r>
                    </a:p>
                    <a:p>
                      <a:r>
                        <a:rPr lang="en-GB" sz="1050" kern="1200" dirty="0">
                          <a:solidFill>
                            <a:schemeClr val="dk1"/>
                          </a:solidFill>
                          <a:effectLst/>
                          <a:latin typeface="Comic Sans MS" panose="030F0702030302020204" pitchFamily="66" charset="0"/>
                          <a:ea typeface="+mn-ea"/>
                          <a:cs typeface="+mn-cs"/>
                        </a:rPr>
                        <a:t>Pyramid</a:t>
                      </a:r>
                      <a:br>
                        <a:rPr lang="en-GB" sz="1050" kern="1200" dirty="0">
                          <a:solidFill>
                            <a:schemeClr val="dk1"/>
                          </a:solidFill>
                          <a:effectLst/>
                          <a:latin typeface="Comic Sans MS" panose="030F0702030302020204" pitchFamily="66" charset="0"/>
                          <a:ea typeface="+mn-ea"/>
                          <a:cs typeface="+mn-cs"/>
                        </a:rPr>
                      </a:br>
                      <a:r>
                        <a:rPr lang="en-GB" sz="1050" kern="1200" dirty="0">
                          <a:solidFill>
                            <a:schemeClr val="dk1"/>
                          </a:solidFill>
                          <a:effectLst/>
                          <a:latin typeface="Comic Sans MS" panose="030F0702030302020204" pitchFamily="66" charset="0"/>
                          <a:ea typeface="+mn-ea"/>
                          <a:cs typeface="+mn-cs"/>
                        </a:rPr>
                        <a:t>Shang Dynasty of Ancient China</a:t>
                      </a:r>
                    </a:p>
                  </a:txBody>
                  <a:tcPr marL="68580" marR="68580" marT="0" marB="0"/>
                </a:tc>
                <a:tc>
                  <a:txBody>
                    <a:bodyPr/>
                    <a:lstStyle/>
                    <a:p>
                      <a:r>
                        <a:rPr lang="en-GB" sz="1000" kern="1200" dirty="0">
                          <a:solidFill>
                            <a:schemeClr val="dk1"/>
                          </a:solidFill>
                          <a:effectLst/>
                          <a:latin typeface="Comic Sans MS" panose="030F0702030302020204" pitchFamily="66" charset="0"/>
                          <a:ea typeface="+mn-ea"/>
                          <a:cs typeface="+mn-cs"/>
                        </a:rPr>
                        <a:t>Interpretation</a:t>
                      </a:r>
                    </a:p>
                    <a:p>
                      <a:r>
                        <a:rPr lang="en-GB" sz="1000" kern="1200" dirty="0">
                          <a:solidFill>
                            <a:schemeClr val="dk1"/>
                          </a:solidFill>
                          <a:effectLst/>
                          <a:latin typeface="Comic Sans MS" panose="030F0702030302020204" pitchFamily="66" charset="0"/>
                          <a:ea typeface="+mn-ea"/>
                          <a:cs typeface="+mn-cs"/>
                        </a:rPr>
                        <a:t>Facts/opinion</a:t>
                      </a:r>
                    </a:p>
                    <a:p>
                      <a:r>
                        <a:rPr lang="en-GB" sz="1000" kern="1200" dirty="0">
                          <a:solidFill>
                            <a:schemeClr val="dk1"/>
                          </a:solidFill>
                          <a:effectLst/>
                          <a:latin typeface="Comic Sans MS" panose="030F0702030302020204" pitchFamily="66" charset="0"/>
                          <a:ea typeface="+mn-ea"/>
                          <a:cs typeface="+mn-cs"/>
                        </a:rPr>
                        <a:t>Evidence </a:t>
                      </a:r>
                    </a:p>
                    <a:p>
                      <a:r>
                        <a:rPr lang="en-GB" sz="1000" kern="1200" dirty="0">
                          <a:solidFill>
                            <a:schemeClr val="dk1"/>
                          </a:solidFill>
                          <a:effectLst/>
                          <a:latin typeface="Comic Sans MS" panose="030F0702030302020204" pitchFamily="66" charset="0"/>
                          <a:ea typeface="+mn-ea"/>
                          <a:cs typeface="+mn-cs"/>
                        </a:rPr>
                        <a:t>Chronology  - constructing a timeline ordering artefacts</a:t>
                      </a:r>
                    </a:p>
                    <a:p>
                      <a:r>
                        <a:rPr lang="en-GB" sz="1000" kern="1200" dirty="0">
                          <a:solidFill>
                            <a:schemeClr val="dk1"/>
                          </a:solidFill>
                          <a:effectLst/>
                          <a:latin typeface="Comic Sans MS" panose="030F0702030302020204" pitchFamily="66" charset="0"/>
                          <a:ea typeface="+mn-ea"/>
                          <a:cs typeface="+mn-cs"/>
                        </a:rPr>
                        <a:t>Research</a:t>
                      </a:r>
                    </a:p>
                    <a:p>
                      <a:r>
                        <a:rPr lang="en-GB" sz="1000" kern="1200" dirty="0">
                          <a:solidFill>
                            <a:schemeClr val="dk1"/>
                          </a:solidFill>
                          <a:effectLst/>
                          <a:latin typeface="Comic Sans MS" panose="030F0702030302020204" pitchFamily="66" charset="0"/>
                          <a:ea typeface="+mn-ea"/>
                          <a:cs typeface="+mn-cs"/>
                        </a:rPr>
                        <a:t>Enquiry</a:t>
                      </a:r>
                    </a:p>
                    <a:p>
                      <a:r>
                        <a:rPr lang="en-GB" sz="1000" kern="1200" dirty="0">
                          <a:solidFill>
                            <a:schemeClr val="dk1"/>
                          </a:solidFill>
                          <a:effectLst/>
                          <a:latin typeface="Comic Sans MS" panose="030F0702030302020204" pitchFamily="66" charset="0"/>
                          <a:ea typeface="+mn-ea"/>
                          <a:cs typeface="+mn-cs"/>
                        </a:rPr>
                        <a:t>Comparison</a:t>
                      </a:r>
                    </a:p>
                    <a:p>
                      <a:r>
                        <a:rPr lang="en-GB" sz="1000" kern="1200" dirty="0">
                          <a:solidFill>
                            <a:schemeClr val="dk1"/>
                          </a:solidFill>
                          <a:effectLst/>
                          <a:latin typeface="Comic Sans MS" panose="030F0702030302020204" pitchFamily="66" charset="0"/>
                          <a:ea typeface="+mn-ea"/>
                          <a:cs typeface="+mn-cs"/>
                        </a:rPr>
                        <a:t>Reliability</a:t>
                      </a:r>
                    </a:p>
                    <a:p>
                      <a:r>
                        <a:rPr lang="en-GB" sz="1000" kern="1200" dirty="0">
                          <a:solidFill>
                            <a:schemeClr val="dk1"/>
                          </a:solidFill>
                          <a:effectLst/>
                          <a:latin typeface="Comic Sans MS" panose="030F0702030302020204" pitchFamily="66" charset="0"/>
                          <a:ea typeface="+mn-ea"/>
                          <a:cs typeface="+mn-cs"/>
                        </a:rPr>
                        <a:t>Continuity</a:t>
                      </a:r>
                    </a:p>
                    <a:p>
                      <a:r>
                        <a:rPr lang="en-GB" sz="1000" kern="1200" dirty="0">
                          <a:solidFill>
                            <a:schemeClr val="dk1"/>
                          </a:solidFill>
                          <a:effectLst/>
                          <a:latin typeface="Comic Sans MS" panose="030F0702030302020204" pitchFamily="66" charset="0"/>
                          <a:ea typeface="+mn-ea"/>
                          <a:cs typeface="+mn-cs"/>
                        </a:rPr>
                        <a:t>significance</a:t>
                      </a:r>
                    </a:p>
                    <a:p>
                      <a:r>
                        <a:rPr lang="en-GB" sz="1000" kern="1200" dirty="0">
                          <a:solidFill>
                            <a:schemeClr val="dk1"/>
                          </a:solidFill>
                          <a:effectLst/>
                          <a:latin typeface="Comic Sans MS" panose="030F0702030302020204" pitchFamily="66" charset="0"/>
                          <a:ea typeface="+mn-ea"/>
                          <a:cs typeface="+mn-cs"/>
                        </a:rPr>
                        <a:t>Discussion</a:t>
                      </a:r>
                    </a:p>
                    <a:p>
                      <a:r>
                        <a:rPr lang="en-GB" sz="1000" kern="1200" dirty="0">
                          <a:solidFill>
                            <a:schemeClr val="dk1"/>
                          </a:solidFill>
                          <a:effectLst/>
                          <a:latin typeface="Comic Sans MS" panose="030F0702030302020204" pitchFamily="66" charset="0"/>
                          <a:ea typeface="+mn-ea"/>
                          <a:cs typeface="+mn-cs"/>
                        </a:rPr>
                        <a:t>Argument</a:t>
                      </a:r>
                    </a:p>
                    <a:p>
                      <a:r>
                        <a:rPr lang="en-GB" sz="1000" kern="1200" dirty="0">
                          <a:solidFill>
                            <a:schemeClr val="dk1"/>
                          </a:solidFill>
                          <a:effectLst/>
                          <a:latin typeface="Comic Sans MS" panose="030F0702030302020204" pitchFamily="66" charset="0"/>
                          <a:ea typeface="+mn-ea"/>
                          <a:cs typeface="+mn-cs"/>
                        </a:rPr>
                        <a:t>Reasoning</a:t>
                      </a:r>
                    </a:p>
                    <a:p>
                      <a:r>
                        <a:rPr lang="en-GB" sz="1000" kern="1200" dirty="0">
                          <a:solidFill>
                            <a:schemeClr val="dk1"/>
                          </a:solidFill>
                          <a:effectLst/>
                          <a:latin typeface="Comic Sans MS" panose="030F0702030302020204" pitchFamily="66" charset="0"/>
                          <a:ea typeface="+mn-ea"/>
                          <a:cs typeface="+mn-cs"/>
                        </a:rPr>
                        <a:t>frame historically-valid</a:t>
                      </a:r>
                    </a:p>
                    <a:p>
                      <a:r>
                        <a:rPr lang="en-GB" sz="1000" kern="1200" dirty="0">
                          <a:solidFill>
                            <a:schemeClr val="dk1"/>
                          </a:solidFill>
                          <a:effectLst/>
                          <a:latin typeface="Comic Sans MS" panose="030F0702030302020204" pitchFamily="66" charset="0"/>
                          <a:ea typeface="+mn-ea"/>
                          <a:cs typeface="+mn-cs"/>
                        </a:rPr>
                        <a:t>draw contrasts, analyse trends, </a:t>
                      </a:r>
                    </a:p>
                    <a:p>
                      <a:r>
                        <a:rPr lang="en-GB" sz="1800" kern="1200" dirty="0">
                          <a:solidFill>
                            <a:schemeClr val="dk1"/>
                          </a:solidFill>
                          <a:effectLst/>
                          <a:latin typeface="+mn-lt"/>
                          <a:ea typeface="+mn-ea"/>
                          <a:cs typeface="+mn-cs"/>
                        </a:rPr>
                        <a:t> </a:t>
                      </a:r>
                    </a:p>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Revisit KS1 words plus</a:t>
                      </a:r>
                      <a:br>
                        <a:rPr lang="en-GB" sz="1100" dirty="0">
                          <a:effectLst/>
                          <a:latin typeface="Calibri" panose="020F0502020204030204" pitchFamily="34" charset="0"/>
                          <a:ea typeface="Calibri" panose="020F0502020204030204" pitchFamily="34" charset="0"/>
                          <a:cs typeface="Times New Roman" panose="02020603050405020304" pitchFamily="18" charset="0"/>
                        </a:rPr>
                      </a:br>
                      <a:r>
                        <a:rPr lang="en-GB" sz="1000" dirty="0">
                          <a:effectLst/>
                          <a:latin typeface="Comic Sans MS" panose="030F0702030302020204" pitchFamily="66" charset="0"/>
                          <a:ea typeface="Calibri" panose="020F0502020204030204" pitchFamily="34" charset="0"/>
                          <a:cs typeface="Times New Roman" panose="02020603050405020304" pitchFamily="18" charset="0"/>
                        </a:rPr>
                        <a:t>Achievements</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Process of change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Landscape</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50" dirty="0">
                          <a:effectLst/>
                          <a:latin typeface="Comic Sans MS" panose="030F0702030302020204" pitchFamily="66" charset="0"/>
                          <a:ea typeface="Calibri" panose="020F0502020204030204" pitchFamily="34" charset="0"/>
                          <a:cs typeface="Times New Roman" panose="02020603050405020304" pitchFamily="18" charset="0"/>
                        </a:rPr>
                        <a:t>settlements</a:t>
                      </a:r>
                      <a:r>
                        <a:rPr lang="en-GB" sz="1050" b="1" dirty="0">
                          <a:effectLst/>
                          <a:latin typeface="Comic Sans MS" panose="030F0702030302020204" pitchFamily="66" charset="0"/>
                          <a:ea typeface="Calibri" panose="020F0502020204030204" pitchFamily="34" charset="0"/>
                          <a:cs typeface="Times New Roman" panose="02020603050405020304" pitchFamily="18" charset="0"/>
                        </a:rPr>
                        <a:t> </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Empire</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50" dirty="0">
                          <a:effectLst/>
                          <a:latin typeface="Comic Sans MS" panose="030F0702030302020204" pitchFamily="66" charset="0"/>
                          <a:ea typeface="Calibri" panose="020F0502020204030204" pitchFamily="34" charset="0"/>
                          <a:cs typeface="Times New Roman" panose="02020603050405020304" pitchFamily="18" charset="0"/>
                        </a:rPr>
                        <a:t>Diversity societies, </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dynasties</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Slave</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50" dirty="0">
                          <a:effectLst/>
                          <a:latin typeface="Comic Sans MS" panose="030F0702030302020204" pitchFamily="66" charset="0"/>
                          <a:ea typeface="Calibri" panose="020F0502020204030204" pitchFamily="34" charset="0"/>
                          <a:cs typeface="Times New Roman" panose="02020603050405020304" pitchFamily="18" charset="0"/>
                        </a:rPr>
                        <a:t>Citizen</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influence</a:t>
                      </a:r>
                      <a:br>
                        <a:rPr lang="en-GB" sz="1000" dirty="0">
                          <a:effectLst/>
                          <a:latin typeface="Comic Sans MS" panose="030F0702030302020204" pitchFamily="66" charset="0"/>
                          <a:ea typeface="Calibri" panose="020F0502020204030204" pitchFamily="34" charset="0"/>
                          <a:cs typeface="Times New Roman" panose="02020603050405020304" pitchFamily="18" charset="0"/>
                        </a:rPr>
                      </a:br>
                      <a:r>
                        <a:rPr lang="en-GB" sz="1000" dirty="0">
                          <a:effectLst/>
                          <a:latin typeface="Comic Sans MS" panose="030F0702030302020204" pitchFamily="66" charset="0"/>
                          <a:ea typeface="Calibri" panose="020F0502020204030204" pitchFamily="34" charset="0"/>
                          <a:cs typeface="Times New Roman" panose="02020603050405020304" pitchFamily="18" charset="0"/>
                        </a:rPr>
                        <a:t>reveal </a:t>
                      </a: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technology</a:t>
                      </a: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road system</a:t>
                      </a:r>
                      <a:br>
                        <a:rPr lang="en-GB" sz="1000" dirty="0">
                          <a:effectLst/>
                          <a:latin typeface="Comic Sans MS" panose="030F0702030302020204" pitchFamily="66" charset="0"/>
                          <a:ea typeface="Calibri" panose="020F0502020204030204" pitchFamily="34" charset="0"/>
                          <a:cs typeface="Times New Roman" panose="02020603050405020304" pitchFamily="18" charset="0"/>
                        </a:rPr>
                      </a:br>
                      <a:r>
                        <a:rPr lang="en-GB" sz="1000" dirty="0">
                          <a:effectLst/>
                          <a:latin typeface="Comic Sans MS" panose="030F0702030302020204" pitchFamily="66" charset="0"/>
                          <a:ea typeface="Calibri" panose="020F0502020204030204" pitchFamily="34" charset="0"/>
                          <a:cs typeface="Times New Roman" panose="02020603050405020304" pitchFamily="18" charset="0"/>
                        </a:rPr>
                        <a:t>trade</a:t>
                      </a: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art and culture</a:t>
                      </a:r>
                    </a:p>
                    <a:p>
                      <a:pPr>
                        <a:spcAft>
                          <a:spcPts val="0"/>
                        </a:spcAft>
                      </a:pPr>
                      <a:r>
                        <a:rPr lang="en-GB" sz="1000" dirty="0">
                          <a:effectLst/>
                          <a:latin typeface="Comic Sans MS" panose="030F0702030302020204" pitchFamily="66" charset="0"/>
                          <a:ea typeface="Calibri" panose="020F0502020204030204" pitchFamily="34" charset="0"/>
                          <a:cs typeface="Calibri" panose="020F0502020204030204" pitchFamily="34" charset="0"/>
                        </a:rPr>
                        <a:t>Overview</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connections</a:t>
                      </a: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regional, national and international</a:t>
                      </a:r>
                    </a:p>
                    <a:p>
                      <a:pPr>
                        <a:spcAft>
                          <a:spcPts val="0"/>
                        </a:spcAft>
                      </a:pPr>
                      <a:r>
                        <a:rPr lang="en-GB" sz="1050" dirty="0">
                          <a:effectLst/>
                          <a:latin typeface="Comic Sans MS" panose="030F0702030302020204" pitchFamily="66" charset="0"/>
                          <a:ea typeface="Calibri" panose="020F0502020204030204" pitchFamily="34" charset="0"/>
                          <a:cs typeface="Times New Roman" panose="02020603050405020304" pitchFamily="18" charset="0"/>
                        </a:rPr>
                        <a:t>constructed</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Calibri" panose="020F0502020204030204" pitchFamily="34" charset="0"/>
                          <a:cs typeface="Calibri" panose="020F0502020204030204" pitchFamily="34" charset="0"/>
                        </a:rPr>
                        <a:t>Architecture</a:t>
                      </a:r>
                      <a:br>
                        <a:rPr lang="en-GB" sz="1050" dirty="0">
                          <a:effectLst/>
                          <a:latin typeface="Comic Sans MS" panose="030F0702030302020204" pitchFamily="66" charset="0"/>
                          <a:ea typeface="Calibri" panose="020F0502020204030204" pitchFamily="34" charset="0"/>
                          <a:cs typeface="Times New Roman" panose="02020603050405020304" pitchFamily="18" charset="0"/>
                        </a:rPr>
                      </a:br>
                      <a:r>
                        <a:rPr lang="en-GB" sz="1000" dirty="0">
                          <a:effectLst/>
                          <a:latin typeface="Comic Sans MS" panose="030F0702030302020204" pitchFamily="66" charset="0"/>
                          <a:ea typeface="Calibri" panose="020F0502020204030204" pitchFamily="34" charset="0"/>
                          <a:cs typeface="Times New Roman" panose="02020603050405020304" pitchFamily="18" charset="0"/>
                        </a:rPr>
                        <a:t>sacrifice, beliefs, temples</a:t>
                      </a:r>
                    </a:p>
                    <a:p>
                      <a:pPr>
                        <a:spcAft>
                          <a:spcPts val="0"/>
                        </a:spcAft>
                      </a:pPr>
                      <a:r>
                        <a:rPr lang="en-GB" sz="1000" dirty="0">
                          <a:effectLst/>
                          <a:latin typeface="Comic Sans MS" panose="030F0702030302020204" pitchFamily="66" charset="0"/>
                          <a:ea typeface="Calibri" panose="020F0502020204030204" pitchFamily="34" charset="0"/>
                          <a:cs typeface="Calibri" panose="020F0502020204030204" pitchFamily="34" charset="0"/>
                        </a:rPr>
                        <a:t>Conquer</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00" dirty="0">
                          <a:effectLst/>
                          <a:latin typeface="Comic Sans MS" panose="030F0702030302020204" pitchFamily="66" charset="0"/>
                          <a:ea typeface="Calibri" panose="020F0502020204030204" pitchFamily="34" charset="0"/>
                          <a:cs typeface="Calibri" panose="020F0502020204030204" pitchFamily="34" charset="0"/>
                        </a:rPr>
                        <a:t>Laws</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00" dirty="0">
                          <a:effectLst/>
                          <a:latin typeface="Comic Sans MS" panose="030F0702030302020204" pitchFamily="66" charset="0"/>
                          <a:ea typeface="Calibri" panose="020F0502020204030204" pitchFamily="34" charset="0"/>
                          <a:cs typeface="Calibri" panose="020F0502020204030204" pitchFamily="34" charset="0"/>
                        </a:rPr>
                        <a:t>Justice</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p>
                      <a:pPr>
                        <a:spcAft>
                          <a:spcPts val="0"/>
                        </a:spcAft>
                      </a:pPr>
                      <a:r>
                        <a:rPr lang="en-GB" sz="1000" dirty="0">
                          <a:effectLst/>
                          <a:latin typeface="Comic Sans MS" panose="030F0702030302020204" pitchFamily="66" charset="0"/>
                          <a:ea typeface="Calibri" panose="020F0502020204030204" pitchFamily="34" charset="0"/>
                          <a:cs typeface="Times New Roman" panose="02020603050405020304" pitchFamily="18" charset="0"/>
                        </a:rPr>
                        <a:t>Myths, legends</a:t>
                      </a:r>
                    </a:p>
                    <a:p>
                      <a:pPr>
                        <a:spcAft>
                          <a:spcPts val="0"/>
                        </a:spcAft>
                      </a:pPr>
                      <a:r>
                        <a:rPr lang="en-GB" sz="1000" dirty="0">
                          <a:effectLst/>
                          <a:latin typeface="Comic Sans MS" panose="030F0702030302020204" pitchFamily="66" charset="0"/>
                          <a:ea typeface="Calibri" panose="020F0502020204030204" pitchFamily="34" charset="0"/>
                          <a:cs typeface="Calibri" panose="020F0502020204030204" pitchFamily="34" charset="0"/>
                        </a:rPr>
                        <a:t>Prosperity</a:t>
                      </a:r>
                      <a:r>
                        <a:rPr lang="en-GB" sz="10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000" dirty="0">
                          <a:effectLst/>
                          <a:latin typeface="Comic Sans MS" panose="030F0702030302020204" pitchFamily="66" charset="0"/>
                          <a:ea typeface="Calibri" panose="020F0502020204030204" pitchFamily="34" charset="0"/>
                          <a:cs typeface="Calibri" panose="020F0502020204030204" pitchFamily="34" charset="0"/>
                        </a:rPr>
                        <a:t>wealth</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7125496"/>
                  </a:ext>
                </a:extLst>
              </a:tr>
              <a:tr h="3191225">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4</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Same as above </a:t>
                      </a:r>
                    </a:p>
                  </a:txBody>
                  <a:tcPr marL="68580" marR="68580" marT="0" marB="0"/>
                </a:tc>
                <a:tc>
                  <a:txBody>
                    <a:bodyPr/>
                    <a:lstStyle/>
                    <a:p>
                      <a:r>
                        <a:rPr lang="en-GB" sz="1050" kern="1200" dirty="0">
                          <a:solidFill>
                            <a:schemeClr val="dk1"/>
                          </a:solidFill>
                          <a:effectLst/>
                          <a:latin typeface="Comic Sans MS" panose="030F0702030302020204" pitchFamily="66" charset="0"/>
                          <a:ea typeface="+mn-ea"/>
                          <a:cs typeface="+mn-cs"/>
                        </a:rPr>
                        <a:t>western world </a:t>
                      </a:r>
                    </a:p>
                    <a:p>
                      <a:r>
                        <a:rPr lang="en-GB" sz="1050" kern="1200" dirty="0">
                          <a:solidFill>
                            <a:schemeClr val="dk1"/>
                          </a:solidFill>
                          <a:effectLst/>
                          <a:latin typeface="Comic Sans MS" panose="030F0702030302020204" pitchFamily="66" charset="0"/>
                          <a:ea typeface="+mn-ea"/>
                          <a:cs typeface="+mn-cs"/>
                        </a:rPr>
                        <a:t>Democracy, Philosophy</a:t>
                      </a:r>
                    </a:p>
                    <a:p>
                      <a:r>
                        <a:rPr lang="en-GB" sz="1050" kern="1200" dirty="0">
                          <a:solidFill>
                            <a:schemeClr val="dk1"/>
                          </a:solidFill>
                          <a:effectLst/>
                          <a:latin typeface="Comic Sans MS" panose="030F0702030302020204" pitchFamily="66" charset="0"/>
                          <a:ea typeface="+mn-ea"/>
                          <a:cs typeface="+mn-cs"/>
                        </a:rPr>
                        <a:t>Olympic Games, Athens, Acropolis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Julius Caesar, Claudius, Boudica</a:t>
                      </a:r>
                    </a:p>
                    <a:p>
                      <a:r>
                        <a:rPr lang="en-GB" sz="1050" kern="1200" dirty="0">
                          <a:solidFill>
                            <a:schemeClr val="dk1"/>
                          </a:solidFill>
                          <a:effectLst/>
                          <a:latin typeface="Comic Sans MS" panose="030F0702030302020204" pitchFamily="66" charset="0"/>
                          <a:ea typeface="+mn-ea"/>
                          <a:cs typeface="+mn-cs"/>
                        </a:rPr>
                        <a:t>invasion , Conquest, resistance  </a:t>
                      </a:r>
                    </a:p>
                    <a:p>
                      <a:r>
                        <a:rPr lang="en-GB" sz="1050" kern="1200" dirty="0">
                          <a:solidFill>
                            <a:schemeClr val="dk1"/>
                          </a:solidFill>
                          <a:effectLst/>
                          <a:latin typeface="Comic Sans MS" panose="030F0702030302020204" pitchFamily="66" charset="0"/>
                          <a:ea typeface="+mn-ea"/>
                          <a:cs typeface="+mn-cs"/>
                        </a:rPr>
                        <a:t>Romanisation </a:t>
                      </a:r>
                    </a:p>
                    <a:p>
                      <a:r>
                        <a:rPr lang="en-GB" sz="1050" kern="1200" dirty="0">
                          <a:solidFill>
                            <a:schemeClr val="dk1"/>
                          </a:solidFill>
                          <a:effectLst/>
                          <a:latin typeface="Comic Sans MS" panose="030F0702030302020204" pitchFamily="66" charset="0"/>
                          <a:ea typeface="+mn-ea"/>
                          <a:cs typeface="+mn-cs"/>
                        </a:rPr>
                        <a:t>Hypocaust, Viaduct /</a:t>
                      </a:r>
                      <a:r>
                        <a:rPr lang="en-GB" sz="1050" kern="1200" dirty="0" err="1">
                          <a:solidFill>
                            <a:schemeClr val="dk1"/>
                          </a:solidFill>
                          <a:effectLst/>
                          <a:latin typeface="Comic Sans MS" panose="030F0702030302020204" pitchFamily="66" charset="0"/>
                          <a:ea typeface="+mn-ea"/>
                          <a:cs typeface="+mn-cs"/>
                        </a:rPr>
                        <a:t>aquaduct</a:t>
                      </a:r>
                      <a:endParaRPr lang="en-GB" sz="1050" kern="1200" dirty="0">
                        <a:solidFill>
                          <a:schemeClr val="dk1"/>
                        </a:solidFill>
                        <a:effectLst/>
                        <a:latin typeface="Comic Sans MS" panose="030F0702030302020204" pitchFamily="66" charset="0"/>
                        <a:ea typeface="+mn-ea"/>
                        <a:cs typeface="+mn-cs"/>
                      </a:endParaRPr>
                    </a:p>
                    <a:p>
                      <a:r>
                        <a:rPr lang="en-GB" sz="1050" kern="1200" dirty="0">
                          <a:solidFill>
                            <a:schemeClr val="dk1"/>
                          </a:solidFill>
                          <a:effectLst/>
                          <a:latin typeface="Comic Sans MS" panose="030F0702030302020204" pitchFamily="66" charset="0"/>
                          <a:ea typeface="+mn-ea"/>
                          <a:cs typeface="+mn-cs"/>
                        </a:rPr>
                        <a:t>Gladiator, Coliseum, Amphitheatre</a:t>
                      </a:r>
                    </a:p>
                    <a:p>
                      <a:r>
                        <a:rPr lang="en-GB" sz="1050" kern="1200" dirty="0">
                          <a:solidFill>
                            <a:schemeClr val="dk1"/>
                          </a:solidFill>
                          <a:effectLst/>
                          <a:latin typeface="Comic Sans MS" panose="030F0702030302020204" pitchFamily="66" charset="0"/>
                          <a:ea typeface="+mn-ea"/>
                          <a:cs typeface="+mn-cs"/>
                        </a:rPr>
                        <a:t>Hadrian’s wall </a:t>
                      </a:r>
                    </a:p>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Same as above </a:t>
                      </a:r>
                    </a:p>
                  </a:txBody>
                  <a:tcPr marL="68580" marR="68580" marT="0" marB="0"/>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Same as above </a:t>
                      </a:r>
                    </a:p>
                  </a:txBody>
                  <a:tcPr marL="68580" marR="68580" marT="0" marB="0"/>
                </a:tc>
                <a:extLst>
                  <a:ext uri="{0D108BD9-81ED-4DB2-BD59-A6C34878D82A}">
                    <a16:rowId xmlns:a16="http://schemas.microsoft.com/office/drawing/2014/main" val="2796876717"/>
                  </a:ext>
                </a:extLst>
              </a:tr>
            </a:tbl>
          </a:graphicData>
        </a:graphic>
      </p:graphicFrame>
    </p:spTree>
    <p:extLst>
      <p:ext uri="{BB962C8B-B14F-4D97-AF65-F5344CB8AC3E}">
        <p14:creationId xmlns:p14="http://schemas.microsoft.com/office/powerpoint/2010/main" val="3368120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Vocabulary UKS2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011A212-577E-41AB-F13F-14138F7B3DFC}"/>
              </a:ext>
            </a:extLst>
          </p:cNvPr>
          <p:cNvGraphicFramePr>
            <a:graphicFrameLocks noGrp="1"/>
          </p:cNvGraphicFramePr>
          <p:nvPr>
            <p:extLst>
              <p:ext uri="{D42A27DB-BD31-4B8C-83A1-F6EECF244321}">
                <p14:modId xmlns:p14="http://schemas.microsoft.com/office/powerpoint/2010/main" val="3608138798"/>
              </p:ext>
            </p:extLst>
          </p:nvPr>
        </p:nvGraphicFramePr>
        <p:xfrm>
          <a:off x="298882" y="1697188"/>
          <a:ext cx="11594236" cy="5423281"/>
        </p:xfrm>
        <a:graphic>
          <a:graphicData uri="http://schemas.openxmlformats.org/drawingml/2006/table">
            <a:tbl>
              <a:tblPr>
                <a:tableStyleId>{5C22544A-7EE6-4342-B048-85BDC9FD1C3A}</a:tableStyleId>
              </a:tblPr>
              <a:tblGrid>
                <a:gridCol w="907069">
                  <a:extLst>
                    <a:ext uri="{9D8B030D-6E8A-4147-A177-3AD203B41FA5}">
                      <a16:colId xmlns:a16="http://schemas.microsoft.com/office/drawing/2014/main" val="1912448065"/>
                    </a:ext>
                  </a:extLst>
                </a:gridCol>
                <a:gridCol w="2763679">
                  <a:extLst>
                    <a:ext uri="{9D8B030D-6E8A-4147-A177-3AD203B41FA5}">
                      <a16:colId xmlns:a16="http://schemas.microsoft.com/office/drawing/2014/main" val="144705709"/>
                    </a:ext>
                  </a:extLst>
                </a:gridCol>
                <a:gridCol w="2870965">
                  <a:extLst>
                    <a:ext uri="{9D8B030D-6E8A-4147-A177-3AD203B41FA5}">
                      <a16:colId xmlns:a16="http://schemas.microsoft.com/office/drawing/2014/main" val="4007193026"/>
                    </a:ext>
                  </a:extLst>
                </a:gridCol>
                <a:gridCol w="2449181">
                  <a:extLst>
                    <a:ext uri="{9D8B030D-6E8A-4147-A177-3AD203B41FA5}">
                      <a16:colId xmlns:a16="http://schemas.microsoft.com/office/drawing/2014/main" val="3474809770"/>
                    </a:ext>
                  </a:extLst>
                </a:gridCol>
                <a:gridCol w="2603342">
                  <a:extLst>
                    <a:ext uri="{9D8B030D-6E8A-4147-A177-3AD203B41FA5}">
                      <a16:colId xmlns:a16="http://schemas.microsoft.com/office/drawing/2014/main" val="1971121413"/>
                    </a:ext>
                  </a:extLst>
                </a:gridCol>
              </a:tblGrid>
              <a:tr h="299448">
                <a:tc>
                  <a:txBody>
                    <a:bodyPr/>
                    <a:lstStyle/>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Key History Vocabulary</a:t>
                      </a:r>
                      <a:r>
                        <a:rPr lang="en-GB" sz="1050" dirty="0">
                          <a:effectLst/>
                          <a:latin typeface="Calibri" panose="020F0502020204030204" pitchFamily="34" charset="0"/>
                          <a:ea typeface="Calibri" panose="020F0502020204030204" pitchFamily="34" charset="0"/>
                          <a:cs typeface="Times New Roman" panose="02020603050405020304" pitchFamily="18" charset="0"/>
                        </a:rPr>
                        <a:t> </a:t>
                      </a:r>
                      <a:br>
                        <a:rPr lang="en-GB" sz="1050" dirty="0">
                          <a:effectLst/>
                          <a:latin typeface="Calibri" panose="020F0502020204030204" pitchFamily="34" charset="0"/>
                          <a:ea typeface="Calibri" panose="020F0502020204030204" pitchFamily="34" charset="0"/>
                          <a:cs typeface="Times New Roman" panose="02020603050405020304" pitchFamily="18" charset="0"/>
                        </a:rPr>
                      </a:b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Specific vocabulary for content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previous words</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Historical skills vocabulary</a:t>
                      </a:r>
                      <a:r>
                        <a:rPr lang="en-GB" sz="105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continually revisit these</a:t>
                      </a:r>
                    </a:p>
                  </a:txBody>
                  <a:tcPr marL="68580" marR="68580" marT="0" marB="0">
                    <a:solidFill>
                      <a:schemeClr val="accent1">
                        <a:lumMod val="60000"/>
                        <a:lumOff val="40000"/>
                      </a:schemeClr>
                    </a:solidFill>
                  </a:tcPr>
                </a:tc>
                <a:tc>
                  <a:txBody>
                    <a:bodyPr/>
                    <a:lstStyle/>
                    <a:p>
                      <a:pPr>
                        <a:spcAft>
                          <a:spcPts val="0"/>
                        </a:spcAft>
                      </a:pPr>
                      <a:r>
                        <a:rPr lang="en-GB" sz="1050" b="1" dirty="0">
                          <a:effectLst/>
                          <a:latin typeface="Calibri" panose="020F0502020204030204" pitchFamily="34" charset="0"/>
                          <a:ea typeface="Calibri" panose="020F0502020204030204" pitchFamily="34" charset="0"/>
                          <a:cs typeface="Times New Roman" panose="02020603050405020304" pitchFamily="18" charset="0"/>
                        </a:rPr>
                        <a:t>Other general words for this age group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965076"/>
                  </a:ext>
                </a:extLst>
              </a:tr>
              <a:tr h="3707454">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5</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Revisit previous words plus… </a:t>
                      </a:r>
                    </a:p>
                    <a:p>
                      <a:pPr indent="-1270">
                        <a:lnSpc>
                          <a:spcPct val="115000"/>
                        </a:lnSpc>
                        <a:spcAft>
                          <a:spcPts val="1000"/>
                        </a:spcAft>
                      </a:pPr>
                      <a:r>
                        <a:rPr lang="en-GB" sz="1050" kern="1200" dirty="0">
                          <a:solidFill>
                            <a:schemeClr val="dk1"/>
                          </a:solidFill>
                          <a:effectLst/>
                          <a:latin typeface="Comic Sans MS" panose="030F0702030302020204" pitchFamily="66" charset="0"/>
                          <a:ea typeface="+mn-ea"/>
                          <a:cs typeface="+mn-cs"/>
                        </a:rPr>
                        <a:t>Cause and effect , Propaganda</a:t>
                      </a:r>
                    </a:p>
                    <a:p>
                      <a:r>
                        <a:rPr lang="en-GB" sz="1050" kern="1200" dirty="0">
                          <a:solidFill>
                            <a:schemeClr val="dk1"/>
                          </a:solidFill>
                          <a:effectLst/>
                          <a:latin typeface="Comic Sans MS" panose="030F0702030302020204" pitchFamily="66" charset="0"/>
                          <a:ea typeface="+mn-ea"/>
                          <a:cs typeface="+mn-cs"/>
                        </a:rPr>
                        <a:t>Bias</a:t>
                      </a:r>
                    </a:p>
                    <a:p>
                      <a:r>
                        <a:rPr lang="en-GB" sz="1050" kern="1200" dirty="0">
                          <a:solidFill>
                            <a:schemeClr val="dk1"/>
                          </a:solidFill>
                          <a:effectLst/>
                          <a:latin typeface="Comic Sans MS" panose="030F0702030302020204" pitchFamily="66" charset="0"/>
                          <a:ea typeface="+mn-ea"/>
                          <a:cs typeface="+mn-cs"/>
                        </a:rPr>
                        <a:t>Society</a:t>
                      </a:r>
                    </a:p>
                    <a:p>
                      <a:r>
                        <a:rPr lang="en-GB" sz="1050" kern="1200" dirty="0">
                          <a:solidFill>
                            <a:schemeClr val="dk1"/>
                          </a:solidFill>
                          <a:effectLst/>
                          <a:latin typeface="Comic Sans MS" panose="030F0702030302020204" pitchFamily="66" charset="0"/>
                          <a:ea typeface="+mn-ea"/>
                          <a:cs typeface="+mn-cs"/>
                        </a:rPr>
                        <a:t>Empire</a:t>
                      </a:r>
                    </a:p>
                    <a:p>
                      <a:r>
                        <a:rPr lang="en-GB" sz="1050" kern="1200" dirty="0">
                          <a:solidFill>
                            <a:schemeClr val="dk1"/>
                          </a:solidFill>
                          <a:effectLst/>
                          <a:latin typeface="Comic Sans MS" panose="030F0702030302020204" pitchFamily="66" charset="0"/>
                          <a:ea typeface="+mn-ea"/>
                          <a:cs typeface="+mn-cs"/>
                        </a:rPr>
                        <a:t>Point of view</a:t>
                      </a:r>
                    </a:p>
                    <a:p>
                      <a:r>
                        <a:rPr lang="en-GB" sz="1050" kern="1200" dirty="0">
                          <a:solidFill>
                            <a:schemeClr val="dk1"/>
                          </a:solidFill>
                          <a:effectLst/>
                          <a:latin typeface="Comic Sans MS" panose="030F0702030302020204" pitchFamily="66" charset="0"/>
                          <a:ea typeface="+mn-ea"/>
                          <a:cs typeface="+mn-cs"/>
                        </a:rPr>
                        <a:t>Objectivity</a:t>
                      </a:r>
                    </a:p>
                    <a:p>
                      <a:r>
                        <a:rPr lang="en-GB" sz="1050" kern="1200" dirty="0">
                          <a:solidFill>
                            <a:schemeClr val="dk1"/>
                          </a:solidFill>
                          <a:effectLst/>
                          <a:latin typeface="Comic Sans MS" panose="030F0702030302020204" pitchFamily="66" charset="0"/>
                          <a:ea typeface="+mn-ea"/>
                          <a:cs typeface="+mn-cs"/>
                        </a:rPr>
                        <a:t>Subjectivity</a:t>
                      </a:r>
                    </a:p>
                    <a:p>
                      <a:r>
                        <a:rPr lang="en-GB" sz="1050" kern="1200" dirty="0">
                          <a:solidFill>
                            <a:schemeClr val="dk1"/>
                          </a:solidFill>
                          <a:effectLst/>
                          <a:latin typeface="Comic Sans MS" panose="030F0702030302020204" pitchFamily="66" charset="0"/>
                          <a:ea typeface="+mn-ea"/>
                          <a:cs typeface="+mn-cs"/>
                        </a:rPr>
                        <a:t>Consequences</a:t>
                      </a:r>
                    </a:p>
                    <a:p>
                      <a:r>
                        <a:rPr lang="en-GB" sz="1050" kern="1200" dirty="0">
                          <a:solidFill>
                            <a:schemeClr val="dk1"/>
                          </a:solidFill>
                          <a:effectLst/>
                          <a:latin typeface="Comic Sans MS" panose="030F0702030302020204" pitchFamily="66" charset="0"/>
                          <a:ea typeface="+mn-ea"/>
                          <a:cs typeface="+mn-cs"/>
                        </a:rPr>
                        <a:t>Legacy</a:t>
                      </a:r>
                    </a:p>
                    <a:p>
                      <a:r>
                        <a:rPr lang="en-GB" sz="1050" kern="1200" dirty="0">
                          <a:solidFill>
                            <a:schemeClr val="dk1"/>
                          </a:solidFill>
                          <a:effectLst/>
                          <a:latin typeface="Comic Sans MS" panose="030F0702030302020204" pitchFamily="66" charset="0"/>
                          <a:ea typeface="+mn-ea"/>
                          <a:cs typeface="+mn-cs"/>
                        </a:rPr>
                        <a:t>Modern British Values</a:t>
                      </a:r>
                    </a:p>
                    <a:p>
                      <a:r>
                        <a:rPr lang="en-GB" sz="1050" kern="1200" dirty="0">
                          <a:solidFill>
                            <a:schemeClr val="dk1"/>
                          </a:solidFill>
                          <a:effectLst/>
                          <a:latin typeface="Comic Sans MS" panose="030F0702030302020204" pitchFamily="66" charset="0"/>
                          <a:ea typeface="+mn-ea"/>
                          <a:cs typeface="+mn-cs"/>
                        </a:rPr>
                        <a:t>Laws</a:t>
                      </a:r>
                    </a:p>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Dark ages</a:t>
                      </a: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Christian conversion Canterbury, Iona and Lindisfarne</a:t>
                      </a:r>
                    </a:p>
                    <a:p>
                      <a:pPr>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Sutton </a:t>
                      </a:r>
                      <a:r>
                        <a:rPr lang="en-GB" sz="1050" dirty="0" err="1">
                          <a:effectLst/>
                          <a:latin typeface="Calibri" panose="020F0502020204030204" pitchFamily="34" charset="0"/>
                          <a:ea typeface="Calibri" panose="020F0502020204030204" pitchFamily="34" charset="0"/>
                          <a:cs typeface="Times New Roman" panose="02020603050405020304" pitchFamily="18" charset="0"/>
                        </a:rPr>
                        <a:t>Hoo</a:t>
                      </a:r>
                      <a:r>
                        <a:rPr lang="en-GB" sz="105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050" kern="1200" dirty="0">
                          <a:solidFill>
                            <a:schemeClr val="dk1"/>
                          </a:solidFill>
                          <a:effectLst/>
                          <a:latin typeface="+mn-lt"/>
                          <a:ea typeface="+mn-ea"/>
                          <a:cs typeface="+mn-cs"/>
                        </a:rPr>
                        <a:t>Raids  </a:t>
                      </a:r>
                    </a:p>
                    <a:p>
                      <a:r>
                        <a:rPr lang="en-GB" sz="1050" kern="1200" dirty="0">
                          <a:solidFill>
                            <a:schemeClr val="dk1"/>
                          </a:solidFill>
                          <a:effectLst/>
                          <a:latin typeface="+mn-lt"/>
                          <a:ea typeface="+mn-ea"/>
                          <a:cs typeface="+mn-cs"/>
                        </a:rPr>
                        <a:t>resistance </a:t>
                      </a:r>
                    </a:p>
                    <a:p>
                      <a:r>
                        <a:rPr lang="en-GB" sz="1050" kern="1200" dirty="0">
                          <a:solidFill>
                            <a:schemeClr val="dk1"/>
                          </a:solidFill>
                          <a:effectLst/>
                          <a:latin typeface="+mn-lt"/>
                          <a:ea typeface="+mn-ea"/>
                          <a:cs typeface="+mn-cs"/>
                        </a:rPr>
                        <a:t>Danegeld</a:t>
                      </a:r>
                    </a:p>
                    <a:p>
                      <a:r>
                        <a:rPr lang="en-GB" sz="1050" kern="1200" dirty="0">
                          <a:solidFill>
                            <a:schemeClr val="dk1"/>
                          </a:solidFill>
                          <a:effectLst/>
                          <a:latin typeface="+mn-lt"/>
                          <a:ea typeface="+mn-ea"/>
                          <a:cs typeface="+mn-cs"/>
                        </a:rPr>
                        <a:t>Alfred the Great</a:t>
                      </a:r>
                      <a:br>
                        <a:rPr lang="en-GB" sz="1050" kern="1200" dirty="0">
                          <a:solidFill>
                            <a:schemeClr val="dk1"/>
                          </a:solidFill>
                          <a:effectLst/>
                          <a:latin typeface="+mn-lt"/>
                          <a:ea typeface="+mn-ea"/>
                          <a:cs typeface="+mn-cs"/>
                        </a:rPr>
                      </a:br>
                      <a:r>
                        <a:rPr lang="en-GB" sz="1050" kern="1200" dirty="0" err="1">
                          <a:solidFill>
                            <a:schemeClr val="dk1"/>
                          </a:solidFill>
                          <a:effectLst/>
                          <a:latin typeface="+mn-lt"/>
                          <a:ea typeface="+mn-ea"/>
                          <a:cs typeface="+mn-cs"/>
                        </a:rPr>
                        <a:t>Althelstan</a:t>
                      </a:r>
                      <a:endParaRPr lang="en-GB" sz="1050" kern="1200" dirty="0">
                        <a:solidFill>
                          <a:schemeClr val="dk1"/>
                        </a:solidFill>
                        <a:effectLst/>
                        <a:latin typeface="+mn-lt"/>
                        <a:ea typeface="+mn-ea"/>
                        <a:cs typeface="+mn-cs"/>
                      </a:endParaRPr>
                    </a:p>
                    <a:p>
                      <a:r>
                        <a:rPr lang="en-GB" sz="1050" kern="1200" dirty="0">
                          <a:solidFill>
                            <a:schemeClr val="dk1"/>
                          </a:solidFill>
                          <a:effectLst/>
                          <a:latin typeface="+mn-lt"/>
                          <a:ea typeface="+mn-ea"/>
                          <a:cs typeface="+mn-cs"/>
                        </a:rPr>
                        <a:t>Edward the Confessor</a:t>
                      </a:r>
                    </a:p>
                    <a:p>
                      <a:r>
                        <a:rPr lang="en-GB" sz="1050" b="1" kern="1200" dirty="0">
                          <a:solidFill>
                            <a:schemeClr val="dk1"/>
                          </a:solidFill>
                          <a:effectLst/>
                          <a:latin typeface="Comic Sans MS" panose="030F0702030302020204" pitchFamily="66" charset="0"/>
                          <a:ea typeface="+mn-ea"/>
                          <a:cs typeface="+mn-cs"/>
                        </a:rPr>
                        <a:t>Mayan civilization </a:t>
                      </a:r>
                      <a:endParaRPr lang="en-GB" sz="1050" kern="1200" dirty="0">
                        <a:solidFill>
                          <a:schemeClr val="dk1"/>
                        </a:solidFill>
                        <a:effectLst/>
                        <a:latin typeface="Comic Sans MS" panose="030F0702030302020204" pitchFamily="66" charset="0"/>
                        <a:ea typeface="+mn-ea"/>
                        <a:cs typeface="+mn-cs"/>
                      </a:endParaRPr>
                    </a:p>
                    <a:p>
                      <a:r>
                        <a:rPr lang="en-GB" sz="1050" kern="1200" dirty="0">
                          <a:solidFill>
                            <a:schemeClr val="dk1"/>
                          </a:solidFill>
                          <a:effectLst/>
                          <a:latin typeface="Comic Sans MS" panose="030F0702030302020204" pitchFamily="66" charset="0"/>
                          <a:ea typeface="+mn-ea"/>
                          <a:cs typeface="+mn-cs"/>
                        </a:rPr>
                        <a:t>Mesoamerica</a:t>
                      </a:r>
                    </a:p>
                    <a:p>
                      <a:r>
                        <a:rPr lang="en-GB" sz="1050" kern="1200" dirty="0">
                          <a:solidFill>
                            <a:schemeClr val="dk1"/>
                          </a:solidFill>
                          <a:effectLst/>
                          <a:latin typeface="Comic Sans MS" panose="030F0702030302020204" pitchFamily="66" charset="0"/>
                          <a:ea typeface="+mn-ea"/>
                          <a:cs typeface="+mn-cs"/>
                        </a:rPr>
                        <a:t>Codex</a:t>
                      </a:r>
                    </a:p>
                    <a:p>
                      <a:r>
                        <a:rPr lang="en-GB" sz="1050" kern="1200" dirty="0" err="1">
                          <a:solidFill>
                            <a:schemeClr val="dk1"/>
                          </a:solidFill>
                          <a:effectLst/>
                          <a:latin typeface="Comic Sans MS" panose="030F0702030302020204" pitchFamily="66" charset="0"/>
                          <a:ea typeface="+mn-ea"/>
                          <a:cs typeface="+mn-cs"/>
                        </a:rPr>
                        <a:t>Chichen</a:t>
                      </a:r>
                      <a:r>
                        <a:rPr lang="en-GB" sz="1050" kern="1200" dirty="0">
                          <a:solidFill>
                            <a:schemeClr val="dk1"/>
                          </a:solidFill>
                          <a:effectLst/>
                          <a:latin typeface="Comic Sans MS" panose="030F0702030302020204" pitchFamily="66" charset="0"/>
                          <a:ea typeface="+mn-ea"/>
                          <a:cs typeface="+mn-cs"/>
                        </a:rPr>
                        <a:t> Itza</a:t>
                      </a:r>
                    </a:p>
                    <a:p>
                      <a:endParaRPr lang="en-GB" sz="1050" kern="1200" dirty="0">
                        <a:solidFill>
                          <a:schemeClr val="dk1"/>
                        </a:solidFill>
                        <a:effectLst/>
                        <a:latin typeface="+mn-lt"/>
                        <a:ea typeface="+mn-ea"/>
                        <a:cs typeface="+mn-cs"/>
                      </a:endParaRPr>
                    </a:p>
                    <a:p>
                      <a:endParaRPr lang="en-GB" sz="1050" kern="1200" dirty="0">
                        <a:solidFill>
                          <a:schemeClr val="dk1"/>
                        </a:solidFill>
                        <a:effectLst/>
                        <a:latin typeface="Comic Sans MS" panose="030F0702030302020204" pitchFamily="66" charset="0"/>
                        <a:ea typeface="+mn-ea"/>
                        <a:cs typeface="+mn-cs"/>
                      </a:endParaRPr>
                    </a:p>
                  </a:txBody>
                  <a:tcPr marL="68580" marR="68580" marT="0" marB="0"/>
                </a:tc>
                <a:tc>
                  <a:txBody>
                    <a:bodyPr/>
                    <a:lstStyle/>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Deduction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Inference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Organising information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Chronology</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Comparison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Observation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Discussion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Research</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Reflection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Interpretation</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Questioning – historically valid, perceptive questions</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Investigate</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Forming conclusions</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Making links.</a:t>
                      </a:r>
                    </a:p>
                    <a:p>
                      <a:pP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historical perspective </a:t>
                      </a:r>
                    </a:p>
                    <a:p>
                      <a:pPr>
                        <a:spcAft>
                          <a:spcPts val="0"/>
                        </a:spcAft>
                      </a:pPr>
                      <a:r>
                        <a:rPr lang="en-GB" sz="1150" dirty="0">
                          <a:effectLst/>
                          <a:latin typeface="Calibri" panose="020F0502020204030204" pitchFamily="34" charset="0"/>
                          <a:ea typeface="Calibri" panose="020F0502020204030204" pitchFamily="34" charset="0"/>
                          <a:cs typeface="Times New Roman" panose="02020603050405020304" pitchFamily="18" charset="0"/>
                        </a:rPr>
                        <a:t>Judgement.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100" dirty="0">
                          <a:effectLst/>
                          <a:latin typeface="Calibri" panose="020F0502020204030204" pitchFamily="34" charset="0"/>
                          <a:ea typeface="Calibri" panose="020F0502020204030204" pitchFamily="34" charset="0"/>
                          <a:cs typeface="Times New Roman" panose="02020603050405020304" pitchFamily="18" charset="0"/>
                        </a:rPr>
                        <a:t>Contrasting arguments and interpretations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As above plus…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Invasions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expansion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kingdoms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settlements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village life , peasantry</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hierarchy</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laws and justice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withdrawal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cultural , economic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political</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religious </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social history; short- and long-term timescales.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civilization</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period/ era</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Achievements, Influence</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Scholars, Dynasties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Symbolic, renowned</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Conquer</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Civilisation</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Comparison</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Impact</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merchants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Archaeologists</a:t>
                      </a:r>
                    </a:p>
                    <a:p>
                      <a:pPr>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Complexity </a:t>
                      </a:r>
                    </a:p>
                    <a:p>
                      <a:pPr>
                        <a:spcAft>
                          <a:spcPts val="0"/>
                        </a:spcAft>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7125496"/>
                  </a:ext>
                </a:extLst>
              </a:tr>
              <a:tr h="1057106">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6</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Migration, trade</a:t>
                      </a:r>
                    </a:p>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Push/pull </a:t>
                      </a:r>
                    </a:p>
                    <a:p>
                      <a:pPr indent="-1270">
                        <a:lnSpc>
                          <a:spcPct val="115000"/>
                        </a:lnSpc>
                        <a:spcAft>
                          <a:spcPts val="1000"/>
                        </a:spcAft>
                      </a:pPr>
                      <a:r>
                        <a:rPr lang="en-GB" sz="1100" dirty="0"/>
                        <a:t>migrant, immigration and emigration</a:t>
                      </a:r>
                    </a:p>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Holocaust</a:t>
                      </a:r>
                    </a:p>
                  </a:txBody>
                  <a:tcPr marL="68580" marR="68580" marT="0" marB="0"/>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As above </a:t>
                      </a:r>
                    </a:p>
                  </a:txBody>
                  <a:tcPr marL="68580" marR="68580" marT="0" marB="0"/>
                </a:tc>
                <a:tc>
                  <a:txBody>
                    <a:bodyPr/>
                    <a:lstStyle/>
                    <a:p>
                      <a:pPr indent="-1270">
                        <a:lnSpc>
                          <a:spcPct val="115000"/>
                        </a:lnSpc>
                        <a:spcAft>
                          <a:spcPts val="1000"/>
                        </a:spcAft>
                      </a:pPr>
                      <a:r>
                        <a:rPr lang="en-GB" sz="1100" dirty="0">
                          <a:effectLst/>
                          <a:latin typeface="Calibri" panose="020F0502020204030204" pitchFamily="34" charset="0"/>
                          <a:ea typeface="Calibri" panose="020F0502020204030204" pitchFamily="34" charset="0"/>
                        </a:rPr>
                        <a:t>As above </a:t>
                      </a:r>
                    </a:p>
                  </a:txBody>
                  <a:tcPr marL="68580" marR="68580" marT="0" marB="0"/>
                </a:tc>
                <a:extLst>
                  <a:ext uri="{0D108BD9-81ED-4DB2-BD59-A6C34878D82A}">
                    <a16:rowId xmlns:a16="http://schemas.microsoft.com/office/drawing/2014/main" val="2796876717"/>
                  </a:ext>
                </a:extLst>
              </a:tr>
            </a:tbl>
          </a:graphicData>
        </a:graphic>
      </p:graphicFrame>
    </p:spTree>
    <p:extLst>
      <p:ext uri="{BB962C8B-B14F-4D97-AF65-F5344CB8AC3E}">
        <p14:creationId xmlns:p14="http://schemas.microsoft.com/office/powerpoint/2010/main" val="3721009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5DCDB477-2BED-BB31-F033-E43C83BC9F36}"/>
              </a:ext>
            </a:extLst>
          </p:cNvPr>
          <p:cNvGraphicFramePr>
            <a:graphicFrameLocks noGrp="1"/>
          </p:cNvGraphicFramePr>
          <p:nvPr>
            <p:extLst>
              <p:ext uri="{D42A27DB-BD31-4B8C-83A1-F6EECF244321}">
                <p14:modId xmlns:p14="http://schemas.microsoft.com/office/powerpoint/2010/main" val="2050599525"/>
              </p:ext>
            </p:extLst>
          </p:nvPr>
        </p:nvGraphicFramePr>
        <p:xfrm>
          <a:off x="409376" y="1941584"/>
          <a:ext cx="11483741" cy="4819614"/>
        </p:xfrm>
        <a:graphic>
          <a:graphicData uri="http://schemas.openxmlformats.org/drawingml/2006/table">
            <a:tbl>
              <a:tblPr firstRow="1" bandRow="1">
                <a:tableStyleId>{7DF18680-E054-41AD-8BC1-D1AEF772440D}</a:tableStyleId>
              </a:tblPr>
              <a:tblGrid>
                <a:gridCol w="1445928">
                  <a:extLst>
                    <a:ext uri="{9D8B030D-6E8A-4147-A177-3AD203B41FA5}">
                      <a16:colId xmlns:a16="http://schemas.microsoft.com/office/drawing/2014/main" val="4285485842"/>
                    </a:ext>
                  </a:extLst>
                </a:gridCol>
                <a:gridCol w="10037813">
                  <a:extLst>
                    <a:ext uri="{9D8B030D-6E8A-4147-A177-3AD203B41FA5}">
                      <a16:colId xmlns:a16="http://schemas.microsoft.com/office/drawing/2014/main" val="406211579"/>
                    </a:ext>
                  </a:extLst>
                </a:gridCol>
              </a:tblGrid>
              <a:tr h="4819614">
                <a:tc>
                  <a:txBody>
                    <a:bodyPr/>
                    <a:lstStyle/>
                    <a:p>
                      <a:endParaRPr lang="en-GB" b="1" dirty="0">
                        <a:solidFill>
                          <a:schemeClr val="tx1"/>
                        </a:solidFill>
                        <a:latin typeface="Comic Sans MS" panose="030F0702030302020204" pitchFamily="66" charset="0"/>
                      </a:endParaRPr>
                    </a:p>
                  </a:txBody>
                  <a:tcPr>
                    <a:solidFill>
                      <a:schemeClr val="accent1">
                        <a:lumMod val="40000"/>
                        <a:lumOff val="60000"/>
                      </a:schemeClr>
                    </a:solidFill>
                  </a:tcPr>
                </a:tc>
                <a:tc>
                  <a:txBody>
                    <a:bodyPr/>
                    <a:lstStyle/>
                    <a:p>
                      <a:pPr lvl="0" fontAlgn="t"/>
                      <a:r>
                        <a:rPr lang="en-GB" sz="1250" b="0" kern="1200" dirty="0">
                          <a:solidFill>
                            <a:schemeClr val="dk1"/>
                          </a:solidFill>
                          <a:effectLst/>
                          <a:latin typeface="Comic Sans MS" panose="030F0702030302020204" pitchFamily="66" charset="0"/>
                          <a:ea typeface="+mn-ea"/>
                          <a:cs typeface="+mn-cs"/>
                        </a:rPr>
                        <a:t> The curriculum is led and overseen by the History lead. Our History lead regularly monitors, evaluates and reviews the work by children thus celebrating the good practice. This allows the curriculum to be evolved and improved further. </a:t>
                      </a:r>
                    </a:p>
                    <a:p>
                      <a:pPr lvl="0" fontAlgn="t"/>
                      <a:r>
                        <a:rPr lang="en-GB" sz="1250" b="0" kern="1200" dirty="0">
                          <a:solidFill>
                            <a:schemeClr val="dk1"/>
                          </a:solidFill>
                          <a:effectLst/>
                          <a:latin typeface="Comic Sans MS" panose="030F0702030302020204" pitchFamily="66" charset="0"/>
                          <a:ea typeface="+mn-ea"/>
                          <a:cs typeface="+mn-cs"/>
                        </a:rPr>
                        <a:t>The teaching, learning and sequencing of our History curriculum follows: </a:t>
                      </a:r>
                    </a:p>
                    <a:p>
                      <a:pPr lvl="0" fontAlgn="t"/>
                      <a:r>
                        <a:rPr lang="en-GB" sz="1250" b="0" kern="1200" dirty="0">
                          <a:solidFill>
                            <a:schemeClr val="dk1"/>
                          </a:solidFill>
                          <a:effectLst/>
                          <a:latin typeface="Comic Sans MS" panose="030F0702030302020204" pitchFamily="66" charset="0"/>
                          <a:ea typeface="+mn-ea"/>
                          <a:cs typeface="+mn-cs"/>
                        </a:rPr>
                        <a:t>  </a:t>
                      </a:r>
                    </a:p>
                    <a:p>
                      <a:pPr lvl="0" fontAlgn="t"/>
                      <a:r>
                        <a:rPr lang="en-GB" sz="1250" b="0" kern="1200" dirty="0">
                          <a:solidFill>
                            <a:schemeClr val="dk1"/>
                          </a:solidFill>
                          <a:effectLst/>
                          <a:latin typeface="Comic Sans MS" panose="030F0702030302020204" pitchFamily="66" charset="0"/>
                          <a:ea typeface="+mn-ea"/>
                          <a:cs typeface="+mn-cs"/>
                        </a:rPr>
                        <a:t>•	Will ensure coverage and progression in all skills relating to History. </a:t>
                      </a:r>
                    </a:p>
                    <a:p>
                      <a:pPr lvl="0" fontAlgn="t"/>
                      <a:r>
                        <a:rPr lang="en-GB" sz="1250" b="0" kern="1200" dirty="0">
                          <a:solidFill>
                            <a:schemeClr val="dk1"/>
                          </a:solidFill>
                          <a:effectLst/>
                          <a:latin typeface="Comic Sans MS" panose="030F0702030302020204" pitchFamily="66" charset="0"/>
                          <a:ea typeface="+mn-ea"/>
                          <a:cs typeface="+mn-cs"/>
                        </a:rPr>
                        <a:t>•	In KS1, the Historical skills will focus on the world around them and their living memory of History before moving to events that go beyond living history. </a:t>
                      </a:r>
                    </a:p>
                    <a:p>
                      <a:pPr lvl="0" fontAlgn="t"/>
                      <a:r>
                        <a:rPr lang="en-GB" sz="1250" b="0" kern="1200" dirty="0">
                          <a:solidFill>
                            <a:schemeClr val="dk1"/>
                          </a:solidFill>
                          <a:effectLst/>
                          <a:latin typeface="Comic Sans MS" panose="030F0702030302020204" pitchFamily="66" charset="0"/>
                          <a:ea typeface="+mn-ea"/>
                          <a:cs typeface="+mn-cs"/>
                        </a:rPr>
                        <a:t>•	In KS2, the British History curriculum is set out in chronological order to allow children to reference the previous events in time and to refer to this prior learning year-on-year and within the year. </a:t>
                      </a:r>
                    </a:p>
                    <a:p>
                      <a:pPr lvl="0" fontAlgn="t"/>
                      <a:r>
                        <a:rPr lang="en-GB" sz="1250" b="0" kern="1200" dirty="0">
                          <a:solidFill>
                            <a:schemeClr val="dk1"/>
                          </a:solidFill>
                          <a:effectLst/>
                          <a:latin typeface="Comic Sans MS" panose="030F0702030302020204" pitchFamily="66" charset="0"/>
                          <a:ea typeface="+mn-ea"/>
                          <a:cs typeface="+mn-cs"/>
                        </a:rPr>
                        <a:t>•	Each history unit is taught with an overarching key question. The subsequent lessons will build upon each other to allow the children to fully answer the question at the end of the unit. </a:t>
                      </a:r>
                    </a:p>
                    <a:p>
                      <a:pPr lvl="0" fontAlgn="t"/>
                      <a:r>
                        <a:rPr lang="en-GB" sz="1250" b="0" kern="1200" dirty="0">
                          <a:solidFill>
                            <a:schemeClr val="dk1"/>
                          </a:solidFill>
                          <a:effectLst/>
                          <a:latin typeface="Comic Sans MS" panose="030F0702030302020204" pitchFamily="66" charset="0"/>
                          <a:ea typeface="+mn-ea"/>
                          <a:cs typeface="+mn-cs"/>
                        </a:rPr>
                        <a:t>•	The progression of skills and knowledge is set out in order to build and develop the following: </a:t>
                      </a:r>
                    </a:p>
                    <a:p>
                      <a:pPr lvl="0" fontAlgn="t"/>
                      <a:r>
                        <a:rPr lang="en-GB" sz="1250" b="0" kern="1200" dirty="0">
                          <a:solidFill>
                            <a:schemeClr val="dk1"/>
                          </a:solidFill>
                          <a:effectLst/>
                          <a:latin typeface="Comic Sans MS" panose="030F0702030302020204" pitchFamily="66" charset="0"/>
                          <a:ea typeface="+mn-ea"/>
                          <a:cs typeface="+mn-cs"/>
                        </a:rPr>
                        <a:t>•	Chronological Understanding </a:t>
                      </a:r>
                    </a:p>
                    <a:p>
                      <a:pPr lvl="0" fontAlgn="t"/>
                      <a:r>
                        <a:rPr lang="en-GB" sz="1250" b="0" kern="1200" dirty="0">
                          <a:solidFill>
                            <a:schemeClr val="dk1"/>
                          </a:solidFill>
                          <a:effectLst/>
                          <a:latin typeface="Comic Sans MS" panose="030F0702030302020204" pitchFamily="66" charset="0"/>
                          <a:ea typeface="+mn-ea"/>
                          <a:cs typeface="+mn-cs"/>
                        </a:rPr>
                        <a:t>•	Knowledge and understanding of events, people and changes in the past </a:t>
                      </a:r>
                    </a:p>
                    <a:p>
                      <a:pPr lvl="0" fontAlgn="t"/>
                      <a:r>
                        <a:rPr lang="en-GB" sz="1250" b="0" kern="1200" dirty="0">
                          <a:solidFill>
                            <a:schemeClr val="dk1"/>
                          </a:solidFill>
                          <a:effectLst/>
                          <a:latin typeface="Comic Sans MS" panose="030F0702030302020204" pitchFamily="66" charset="0"/>
                          <a:ea typeface="+mn-ea"/>
                          <a:cs typeface="+mn-cs"/>
                        </a:rPr>
                        <a:t>•	Connection and Historical Links </a:t>
                      </a:r>
                    </a:p>
                    <a:p>
                      <a:pPr lvl="0" fontAlgn="t"/>
                      <a:r>
                        <a:rPr lang="en-GB" sz="1250" b="0" kern="1200" dirty="0">
                          <a:solidFill>
                            <a:schemeClr val="dk1"/>
                          </a:solidFill>
                          <a:effectLst/>
                          <a:latin typeface="Comic Sans MS" panose="030F0702030302020204" pitchFamily="66" charset="0"/>
                          <a:ea typeface="+mn-ea"/>
                          <a:cs typeface="+mn-cs"/>
                        </a:rPr>
                        <a:t>•	Interpretations of History </a:t>
                      </a:r>
                    </a:p>
                    <a:p>
                      <a:pPr lvl="0" fontAlgn="t"/>
                      <a:r>
                        <a:rPr lang="en-GB" sz="1250" b="0" kern="1200" dirty="0">
                          <a:solidFill>
                            <a:schemeClr val="dk1"/>
                          </a:solidFill>
                          <a:effectLst/>
                          <a:latin typeface="Comic Sans MS" panose="030F0702030302020204" pitchFamily="66" charset="0"/>
                          <a:ea typeface="+mn-ea"/>
                          <a:cs typeface="+mn-cs"/>
                        </a:rPr>
                        <a:t>•	Historical Enquiry </a:t>
                      </a:r>
                    </a:p>
                    <a:p>
                      <a:pPr lvl="0" fontAlgn="t"/>
                      <a:r>
                        <a:rPr lang="en-GB" sz="1250" b="0" kern="1200" dirty="0">
                          <a:solidFill>
                            <a:schemeClr val="dk1"/>
                          </a:solidFill>
                          <a:effectLst/>
                          <a:latin typeface="Comic Sans MS" panose="030F0702030302020204" pitchFamily="66" charset="0"/>
                          <a:ea typeface="+mn-ea"/>
                          <a:cs typeface="+mn-cs"/>
                        </a:rPr>
                        <a:t>•	Lessons will develop long term memory by allowing for repetition of learning within the year and year on year.  </a:t>
                      </a:r>
                    </a:p>
                    <a:p>
                      <a:pPr lvl="0" fontAlgn="t"/>
                      <a:r>
                        <a:rPr lang="en-GB" sz="1250" b="0" kern="1200" dirty="0">
                          <a:solidFill>
                            <a:schemeClr val="dk1"/>
                          </a:solidFill>
                          <a:effectLst/>
                          <a:latin typeface="Comic Sans MS" panose="030F0702030302020204" pitchFamily="66" charset="0"/>
                          <a:ea typeface="+mn-ea"/>
                          <a:cs typeface="+mn-cs"/>
                        </a:rPr>
                        <a:t>•	Historical vocabulary is taught within the unit and reinforced throughout the year.  </a:t>
                      </a:r>
                    </a:p>
                    <a:p>
                      <a:pPr lvl="0" fontAlgn="t"/>
                      <a:r>
                        <a:rPr lang="en-GB" sz="1250" b="0" kern="1200" dirty="0">
                          <a:solidFill>
                            <a:schemeClr val="dk1"/>
                          </a:solidFill>
                          <a:effectLst/>
                          <a:latin typeface="Comic Sans MS" panose="030F0702030302020204" pitchFamily="66" charset="0"/>
                          <a:ea typeface="+mn-ea"/>
                          <a:cs typeface="+mn-cs"/>
                        </a:rPr>
                        <a:t>•	Our History curriculum helps to provide a link to their lives and explore their heritage and cultural capital. </a:t>
                      </a:r>
                    </a:p>
                  </a:txBody>
                  <a:tcPr>
                    <a:solidFill>
                      <a:schemeClr val="accent1">
                        <a:lumMod val="40000"/>
                        <a:lumOff val="60000"/>
                      </a:schemeClr>
                    </a:solidFill>
                  </a:tcPr>
                </a:tc>
                <a:extLst>
                  <a:ext uri="{0D108BD9-81ED-4DB2-BD59-A6C34878D82A}">
                    <a16:rowId xmlns:a16="http://schemas.microsoft.com/office/drawing/2014/main" val="386196962"/>
                  </a:ext>
                </a:extLst>
              </a:tr>
            </a:tbl>
          </a:graphicData>
        </a:graphic>
      </p:graphicFrame>
    </p:spTree>
    <p:extLst>
      <p:ext uri="{BB962C8B-B14F-4D97-AF65-F5344CB8AC3E}">
        <p14:creationId xmlns:p14="http://schemas.microsoft.com/office/powerpoint/2010/main" val="121918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 Impact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359087E4-FAC9-AB54-466E-8749B85867C8}"/>
              </a:ext>
            </a:extLst>
          </p:cNvPr>
          <p:cNvGraphicFramePr>
            <a:graphicFrameLocks noGrp="1"/>
          </p:cNvGraphicFramePr>
          <p:nvPr>
            <p:extLst>
              <p:ext uri="{D42A27DB-BD31-4B8C-83A1-F6EECF244321}">
                <p14:modId xmlns:p14="http://schemas.microsoft.com/office/powerpoint/2010/main" val="2327186940"/>
              </p:ext>
            </p:extLst>
          </p:nvPr>
        </p:nvGraphicFramePr>
        <p:xfrm>
          <a:off x="409377" y="2148795"/>
          <a:ext cx="11373244" cy="3657600"/>
        </p:xfrm>
        <a:graphic>
          <a:graphicData uri="http://schemas.openxmlformats.org/drawingml/2006/table">
            <a:tbl>
              <a:tblPr firstRow="1" bandRow="1">
                <a:tableStyleId>{7DF18680-E054-41AD-8BC1-D1AEF772440D}</a:tableStyleId>
              </a:tblPr>
              <a:tblGrid>
                <a:gridCol w="2090359">
                  <a:extLst>
                    <a:ext uri="{9D8B030D-6E8A-4147-A177-3AD203B41FA5}">
                      <a16:colId xmlns:a16="http://schemas.microsoft.com/office/drawing/2014/main" val="98339566"/>
                    </a:ext>
                  </a:extLst>
                </a:gridCol>
                <a:gridCol w="9282885">
                  <a:extLst>
                    <a:ext uri="{9D8B030D-6E8A-4147-A177-3AD203B41FA5}">
                      <a16:colId xmlns:a16="http://schemas.microsoft.com/office/drawing/2014/main" val="4274983077"/>
                    </a:ext>
                  </a:extLst>
                </a:gridCol>
              </a:tblGrid>
              <a:tr h="1442497">
                <a:tc>
                  <a:txBody>
                    <a:bodyPr/>
                    <a:lstStyle/>
                    <a:p>
                      <a:r>
                        <a:rPr lang="en-GB" dirty="0">
                          <a:solidFill>
                            <a:schemeClr val="tx1"/>
                          </a:solidFill>
                          <a:latin typeface="Comic Sans MS" panose="030F0702030302020204" pitchFamily="66" charset="0"/>
                        </a:rPr>
                        <a:t>Impact</a:t>
                      </a:r>
                    </a:p>
                  </a:txBody>
                  <a:tcPr>
                    <a:solidFill>
                      <a:schemeClr val="accent1">
                        <a:lumMod val="60000"/>
                        <a:lumOff val="40000"/>
                      </a:schemeClr>
                    </a:solidFill>
                  </a:tcPr>
                </a:tc>
                <a:tc>
                  <a:txBody>
                    <a:bodyPr/>
                    <a:lstStyle/>
                    <a:p>
                      <a:pPr lvl="0" fontAlgn="t"/>
                      <a:r>
                        <a:rPr lang="en-GB" sz="1800" b="0" kern="1200" dirty="0">
                          <a:solidFill>
                            <a:schemeClr val="dk1"/>
                          </a:solidFill>
                          <a:effectLst/>
                          <a:latin typeface="Comic Sans MS" panose="030F0702030302020204" pitchFamily="66" charset="0"/>
                          <a:ea typeface="+mn-ea"/>
                          <a:cs typeface="+mn-cs"/>
                        </a:rPr>
                        <a:t>•	Children will become increasingly critical and analytical within their thinking. Making informed and balanced judgements based on their knowledge of the past. </a:t>
                      </a:r>
                    </a:p>
                    <a:p>
                      <a:pPr lvl="0" fontAlgn="t"/>
                      <a:r>
                        <a:rPr lang="en-GB" sz="1800" b="0" kern="1200" dirty="0">
                          <a:solidFill>
                            <a:schemeClr val="dk1"/>
                          </a:solidFill>
                          <a:effectLst/>
                          <a:latin typeface="Comic Sans MS" panose="030F0702030302020204" pitchFamily="66" charset="0"/>
                          <a:ea typeface="+mn-ea"/>
                          <a:cs typeface="+mn-cs"/>
                        </a:rPr>
                        <a:t>•	Children will become increasingly aware of how historical events have shaped the world that they currently live in. </a:t>
                      </a:r>
                    </a:p>
                    <a:p>
                      <a:pPr lvl="0" fontAlgn="t"/>
                      <a:r>
                        <a:rPr lang="en-GB" sz="1800" b="0" kern="1200" dirty="0">
                          <a:solidFill>
                            <a:schemeClr val="dk1"/>
                          </a:solidFill>
                          <a:effectLst/>
                          <a:latin typeface="Comic Sans MS" panose="030F0702030302020204" pitchFamily="66" charset="0"/>
                          <a:ea typeface="+mn-ea"/>
                          <a:cs typeface="+mn-cs"/>
                        </a:rPr>
                        <a:t>•	They will also have a further understanding of History on a local, national and global level.</a:t>
                      </a:r>
                    </a:p>
                    <a:p>
                      <a:pPr lvl="0" fontAlgn="t"/>
                      <a:r>
                        <a:rPr lang="en-GB" sz="1800" b="0" kern="1200" dirty="0">
                          <a:solidFill>
                            <a:schemeClr val="dk1"/>
                          </a:solidFill>
                          <a:effectLst/>
                          <a:latin typeface="Comic Sans MS" panose="030F0702030302020204" pitchFamily="66" charset="0"/>
                          <a:ea typeface="+mn-ea"/>
                          <a:cs typeface="+mn-cs"/>
                        </a:rPr>
                        <a:t>•	Children will develop enquiry skills to pursue their own interests within a topic and further questioning. </a:t>
                      </a:r>
                    </a:p>
                    <a:p>
                      <a:pPr lvl="0" fontAlgn="t"/>
                      <a:r>
                        <a:rPr lang="en-GB" sz="1800" b="0" kern="1200" dirty="0">
                          <a:solidFill>
                            <a:schemeClr val="dk1"/>
                          </a:solidFill>
                          <a:effectLst/>
                          <a:latin typeface="Comic Sans MS" panose="030F0702030302020204" pitchFamily="66" charset="0"/>
                          <a:ea typeface="+mn-ea"/>
                          <a:cs typeface="+mn-cs"/>
                        </a:rPr>
                        <a:t>•	Where applicable, children will have encountered or participated in high-quality visits/visitors to further appreciate the impact of History. </a:t>
                      </a:r>
                    </a:p>
                    <a:p>
                      <a:pPr lvl="0" fontAlgn="t"/>
                      <a:r>
                        <a:rPr lang="en-GB" sz="1800" b="0" kern="1200" dirty="0">
                          <a:solidFill>
                            <a:schemeClr val="dk1"/>
                          </a:solidFill>
                          <a:effectLst/>
                          <a:latin typeface="Comic Sans MS" panose="030F0702030302020204" pitchFamily="66" charset="0"/>
                          <a:ea typeface="+mn-ea"/>
                          <a:cs typeface="+mn-cs"/>
                        </a:rPr>
                        <a:t>•	Children are to retain prior-learning and explicitly make connections between what they have previously learned and what they are currently learning.</a:t>
                      </a:r>
                    </a:p>
                    <a:p>
                      <a:endParaRPr lang="en-GB" dirty="0"/>
                    </a:p>
                  </a:txBody>
                  <a:tcPr>
                    <a:solidFill>
                      <a:schemeClr val="accent1">
                        <a:lumMod val="60000"/>
                        <a:lumOff val="40000"/>
                      </a:schemeClr>
                    </a:solidFill>
                  </a:tcPr>
                </a:tc>
                <a:extLst>
                  <a:ext uri="{0D108BD9-81ED-4DB2-BD59-A6C34878D82A}">
                    <a16:rowId xmlns:a16="http://schemas.microsoft.com/office/drawing/2014/main" val="1951996760"/>
                  </a:ext>
                </a:extLst>
              </a:tr>
            </a:tbl>
          </a:graphicData>
        </a:graphic>
      </p:graphicFrame>
    </p:spTree>
    <p:extLst>
      <p:ext uri="{BB962C8B-B14F-4D97-AF65-F5344CB8AC3E}">
        <p14:creationId xmlns:p14="http://schemas.microsoft.com/office/powerpoint/2010/main" val="2660492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EYFS and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3576297161"/>
              </p:ext>
            </p:extLst>
          </p:nvPr>
        </p:nvGraphicFramePr>
        <p:xfrm>
          <a:off x="298881" y="1871449"/>
          <a:ext cx="11724512" cy="4986552"/>
        </p:xfrm>
        <a:graphic>
          <a:graphicData uri="http://schemas.openxmlformats.org/drawingml/2006/table">
            <a:tbl>
              <a:tblPr firstRow="1" bandRow="1">
                <a:tableStyleId>{5C22544A-7EE6-4342-B048-85BDC9FD1C3A}</a:tableStyleId>
              </a:tblPr>
              <a:tblGrid>
                <a:gridCol w="924214">
                  <a:extLst>
                    <a:ext uri="{9D8B030D-6E8A-4147-A177-3AD203B41FA5}">
                      <a16:colId xmlns:a16="http://schemas.microsoft.com/office/drawing/2014/main" val="1416349914"/>
                    </a:ext>
                  </a:extLst>
                </a:gridCol>
                <a:gridCol w="10800298">
                  <a:extLst>
                    <a:ext uri="{9D8B030D-6E8A-4147-A177-3AD203B41FA5}">
                      <a16:colId xmlns:a16="http://schemas.microsoft.com/office/drawing/2014/main" val="3593960614"/>
                    </a:ext>
                  </a:extLst>
                </a:gridCol>
              </a:tblGrid>
              <a:tr h="892984">
                <a:tc>
                  <a:txBody>
                    <a:bodyPr/>
                    <a:lstStyle/>
                    <a:p>
                      <a:r>
                        <a:rPr lang="en-GB" sz="1400" b="0" dirty="0">
                          <a:solidFill>
                            <a:schemeClr val="tx1"/>
                          </a:solidFill>
                          <a:latin typeface="Comic Sans MS" panose="030F0702030302020204" pitchFamily="66" charset="0"/>
                        </a:rPr>
                        <a:t>EYFS</a:t>
                      </a:r>
                    </a:p>
                  </a:txBody>
                  <a:tcPr/>
                </a:tc>
                <a:tc>
                  <a:txBody>
                    <a:bodyPr/>
                    <a:lstStyle/>
                    <a:p>
                      <a:r>
                        <a:rPr lang="en-GB" sz="1200" b="0" kern="1200" dirty="0">
                          <a:solidFill>
                            <a:schemeClr val="tx1"/>
                          </a:solidFill>
                          <a:effectLst/>
                          <a:latin typeface="Comic Sans MS" panose="030F0702030302020204" pitchFamily="66" charset="0"/>
                          <a:ea typeface="+mn-ea"/>
                          <a:cs typeface="+mn-cs"/>
                        </a:rPr>
                        <a:t>During early year children develop an understanding of the time before they were alive, based on living history. Through role play children explore objects from present and past understanding that some things have changed over time, beginning to consider why, and some things have not changed.</a:t>
                      </a:r>
                    </a:p>
                    <a:p>
                      <a:r>
                        <a:rPr lang="en-GB" sz="1200" b="0" kern="1200" dirty="0">
                          <a:solidFill>
                            <a:schemeClr val="tx1"/>
                          </a:solidFill>
                          <a:effectLst/>
                          <a:latin typeface="Comic Sans MS" panose="030F0702030302020204" pitchFamily="66" charset="0"/>
                          <a:ea typeface="+mn-ea"/>
                          <a:cs typeface="+mn-cs"/>
                        </a:rPr>
                        <a:t>Early historical vocabulary is discretely taught where appropriate and explained and then regularly referred to in direct teaching and continuous provision. </a:t>
                      </a:r>
                    </a:p>
                  </a:txBody>
                  <a:tcPr/>
                </a:tc>
                <a:extLst>
                  <a:ext uri="{0D108BD9-81ED-4DB2-BD59-A6C34878D82A}">
                    <a16:rowId xmlns:a16="http://schemas.microsoft.com/office/drawing/2014/main" val="738061903"/>
                  </a:ext>
                </a:extLst>
              </a:tr>
              <a:tr h="2046784">
                <a:tc>
                  <a:txBody>
                    <a:bodyPr/>
                    <a:lstStyle/>
                    <a:p>
                      <a:r>
                        <a:rPr lang="en-GB" sz="1400" b="0" dirty="0">
                          <a:solidFill>
                            <a:schemeClr val="tx1"/>
                          </a:solidFill>
                          <a:latin typeface="Comic Sans MS" panose="030F0702030302020204" pitchFamily="66" charset="0"/>
                        </a:rPr>
                        <a:t>Year 1 </a:t>
                      </a:r>
                    </a:p>
                  </a:txBody>
                  <a:tcPr/>
                </a:tc>
                <a:tc>
                  <a:txBody>
                    <a:bodyPr/>
                    <a:lstStyle/>
                    <a:p>
                      <a:r>
                        <a:rPr lang="en-GB" sz="1200" kern="1200" dirty="0">
                          <a:solidFill>
                            <a:schemeClr val="dk1"/>
                          </a:solidFill>
                          <a:effectLst/>
                          <a:latin typeface="Comic Sans MS" panose="030F0702030302020204" pitchFamily="66" charset="0"/>
                          <a:ea typeface="+mn-ea"/>
                          <a:cs typeface="+mn-cs"/>
                        </a:rPr>
                        <a:t>In year 1, children extend their breadth of understanding to change in national life over time and then begin to consider impact of those changes on their life today. They study shops and houses, their change over time and explore the local area from 1950’s to present day. Children will begin to put shops and houses on to a simple timeline using vocabulary to show the passing of time. Children will develop their use of aerial photos and maps of the locality to compare changes over time.  </a:t>
                      </a:r>
                    </a:p>
                    <a:p>
                      <a:r>
                        <a:rPr lang="en-GB" sz="1200" kern="1200" dirty="0">
                          <a:solidFill>
                            <a:schemeClr val="dk1"/>
                          </a:solidFill>
                          <a:effectLst/>
                          <a:latin typeface="Comic Sans MS" panose="030F0702030302020204" pitchFamily="66" charset="0"/>
                          <a:ea typeface="+mn-ea"/>
                          <a:cs typeface="+mn-cs"/>
                        </a:rPr>
                        <a:t>After looking at the changes in the local area, the children will further develop this knowledge by looking at significant people, places and events in their local area. Children will begin to study Joseph </a:t>
                      </a:r>
                      <a:r>
                        <a:rPr lang="en-GB" sz="1200" kern="1200" dirty="0" err="1">
                          <a:solidFill>
                            <a:schemeClr val="dk1"/>
                          </a:solidFill>
                          <a:effectLst/>
                          <a:latin typeface="Comic Sans MS" panose="030F0702030302020204" pitchFamily="66" charset="0"/>
                          <a:ea typeface="+mn-ea"/>
                          <a:cs typeface="+mn-cs"/>
                        </a:rPr>
                        <a:t>Verdin</a:t>
                      </a:r>
                      <a:r>
                        <a:rPr lang="en-GB" sz="1200" kern="1200" dirty="0">
                          <a:solidFill>
                            <a:schemeClr val="dk1"/>
                          </a:solidFill>
                          <a:effectLst/>
                          <a:latin typeface="Comic Sans MS" panose="030F0702030302020204" pitchFamily="66" charset="0"/>
                          <a:ea typeface="+mn-ea"/>
                          <a:cs typeface="+mn-cs"/>
                        </a:rPr>
                        <a:t>, John Brunner and Mond, their industries and understand the significance of the River Weaver in their choice of location. They will learn that industries were built near rivers to allow easy access to water, for waste disposal and for ease of transporting materials. Also learning what they did for the local area including their industries and events significant to Northwich. They will see that they built the local infirmary, workhouse, local parks, provided leisure activities and the reasons why. Children will begin to develop their historical questioning skills by asking and answering questions. </a:t>
                      </a:r>
                    </a:p>
                  </a:txBody>
                  <a:tcPr/>
                </a:tc>
                <a:extLst>
                  <a:ext uri="{0D108BD9-81ED-4DB2-BD59-A6C34878D82A}">
                    <a16:rowId xmlns:a16="http://schemas.microsoft.com/office/drawing/2014/main" val="2999093779"/>
                  </a:ext>
                </a:extLst>
              </a:tr>
              <a:tr h="2046784">
                <a:tc>
                  <a:txBody>
                    <a:bodyPr/>
                    <a:lstStyle/>
                    <a:p>
                      <a:r>
                        <a:rPr lang="en-GB" sz="1400" b="0" dirty="0">
                          <a:solidFill>
                            <a:schemeClr val="tx1"/>
                          </a:solidFill>
                          <a:latin typeface="Comic Sans MS" panose="030F0702030302020204" pitchFamily="66" charset="0"/>
                        </a:rPr>
                        <a:t>Year 2 </a:t>
                      </a:r>
                    </a:p>
                  </a:txBody>
                  <a:tcPr/>
                </a:tc>
                <a:tc>
                  <a:txBody>
                    <a:bodyPr/>
                    <a:lstStyle/>
                    <a:p>
                      <a:r>
                        <a:rPr lang="en-GB" sz="1200" kern="1200" dirty="0">
                          <a:solidFill>
                            <a:schemeClr val="dk1"/>
                          </a:solidFill>
                          <a:effectLst/>
                          <a:latin typeface="Comic Sans MS" panose="030F0702030302020204" pitchFamily="66" charset="0"/>
                          <a:ea typeface="+mn-ea"/>
                          <a:cs typeface="+mn-cs"/>
                        </a:rPr>
                        <a:t>In Year 2 the children develop an increasing sense of chronology, moving to time periods beyond living memory and developing their vocabulary across the year. The children start to place key events and people in to chronological order and begin to make some links to eras studied. </a:t>
                      </a:r>
                    </a:p>
                    <a:p>
                      <a:r>
                        <a:rPr lang="en-GB" sz="1200" kern="1200" dirty="0">
                          <a:solidFill>
                            <a:schemeClr val="dk1"/>
                          </a:solidFill>
                          <a:effectLst/>
                          <a:latin typeface="Comic Sans MS" panose="030F0702030302020204" pitchFamily="66" charset="0"/>
                          <a:ea typeface="+mn-ea"/>
                          <a:cs typeface="+mn-cs"/>
                        </a:rPr>
                        <a:t>They study three significant national events, the Great Fire of London and The Gunpowder Plot understanding when these happened relative to today and to each other and their impact on people at the time. The children use visits, artefacts/pictures of artefacts, diaries, newspapers and research to help develop their understanding of life beyond their living memory. The children look at key people of these times. </a:t>
                      </a:r>
                    </a:p>
                    <a:p>
                      <a:r>
                        <a:rPr lang="en-GB" sz="1200" kern="1200" dirty="0">
                          <a:solidFill>
                            <a:schemeClr val="dk1"/>
                          </a:solidFill>
                          <a:effectLst/>
                          <a:latin typeface="Comic Sans MS" panose="030F0702030302020204" pitchFamily="66" charset="0"/>
                          <a:ea typeface="+mn-ea"/>
                          <a:cs typeface="+mn-cs"/>
                        </a:rPr>
                        <a:t>Building on from this the children then explore lives of significant individuals in the past who have contributed to national and international achievements. Over the term the children look at Isambard Kingdom Brunel and Mary Jackson, compare aspects of their lives and compare their achievements. This will develop further on from Year 1, where they have compared changes over time. The children will add any key dates on to a timeline. </a:t>
                      </a:r>
                    </a:p>
                  </a:txBody>
                  <a:tcPr/>
                </a:tc>
                <a:extLst>
                  <a:ext uri="{0D108BD9-81ED-4DB2-BD59-A6C34878D82A}">
                    <a16:rowId xmlns:a16="http://schemas.microsoft.com/office/drawing/2014/main" val="3681079405"/>
                  </a:ext>
                </a:extLst>
              </a:tr>
            </a:tbl>
          </a:graphicData>
        </a:graphic>
      </p:graphicFrame>
    </p:spTree>
    <p:extLst>
      <p:ext uri="{BB962C8B-B14F-4D97-AF65-F5344CB8AC3E}">
        <p14:creationId xmlns:p14="http://schemas.microsoft.com/office/powerpoint/2010/main" val="193521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LKS2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4288004766"/>
              </p:ext>
            </p:extLst>
          </p:nvPr>
        </p:nvGraphicFramePr>
        <p:xfrm>
          <a:off x="142567" y="1851401"/>
          <a:ext cx="11750551" cy="5707380"/>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67088">
                <a:tc>
                  <a:txBody>
                    <a:bodyPr/>
                    <a:lstStyle/>
                    <a:p>
                      <a:r>
                        <a:rPr lang="en-GB" sz="1400" b="0" dirty="0">
                          <a:solidFill>
                            <a:schemeClr val="tx1"/>
                          </a:solidFill>
                          <a:latin typeface="Comic Sans MS" panose="030F0702030302020204" pitchFamily="66" charset="0"/>
                        </a:rPr>
                        <a:t>Year 3 </a:t>
                      </a:r>
                    </a:p>
                  </a:txBody>
                  <a:tcPr/>
                </a:tc>
                <a:tc>
                  <a:txBody>
                    <a:bodyPr/>
                    <a:lstStyle/>
                    <a:p>
                      <a:r>
                        <a:rPr lang="en-GB" sz="1250" b="0" kern="1200" dirty="0">
                          <a:solidFill>
                            <a:schemeClr val="tx1"/>
                          </a:solidFill>
                          <a:effectLst/>
                          <a:latin typeface="Comic Sans MS" panose="030F0702030302020204" pitchFamily="66" charset="0"/>
                          <a:ea typeface="+mn-ea"/>
                          <a:cs typeface="+mn-cs"/>
                        </a:rPr>
                        <a:t>In Year 3 the children develop an increasing sense of chronology, moving a long way into the past to look at a focus of key changes in Britain from the Stone Age to Iron Age. As they begin Key Stage 2 they are also beginning to understand that different things are happening in different parts of the world at the same time to further develop their historical understanding. </a:t>
                      </a:r>
                    </a:p>
                    <a:p>
                      <a:r>
                        <a:rPr lang="en-GB" sz="1250" b="0" kern="1200" dirty="0">
                          <a:solidFill>
                            <a:schemeClr val="tx1"/>
                          </a:solidFill>
                          <a:effectLst/>
                          <a:latin typeface="Comic Sans MS" panose="030F0702030302020204" pitchFamily="66" charset="0"/>
                          <a:ea typeface="+mn-ea"/>
                          <a:cs typeface="+mn-cs"/>
                        </a:rPr>
                        <a:t>Children move on to develop an understanding of archaeology and its place in helping us find out more about the past. They begin to develop their understanding how the past can be interpreted in different ways and use their own and others evidence to answer historically valid questions. </a:t>
                      </a:r>
                    </a:p>
                    <a:p>
                      <a:r>
                        <a:rPr lang="en-GB" sz="1250" b="0" kern="1200" dirty="0">
                          <a:solidFill>
                            <a:schemeClr val="tx1"/>
                          </a:solidFill>
                          <a:effectLst/>
                          <a:latin typeface="Comic Sans MS" panose="030F0702030302020204" pitchFamily="66" charset="0"/>
                          <a:ea typeface="+mn-ea"/>
                          <a:cs typeface="+mn-cs"/>
                        </a:rPr>
                        <a:t>In looking at the Stone Age, artefacts are used to help children daily life for people at the time. Linking to geography the children will look at the types of settlements in early Britain and look at why people chose to settle there, comparing this with land use patterns of today. They look at shelters and housing and how they changed between the periods linking back their work from shops and houses from Year 1. They look at the impact of the progress the Ages brought to people at the time.</a:t>
                      </a:r>
                    </a:p>
                    <a:p>
                      <a:r>
                        <a:rPr lang="en-GB" sz="1250" b="0" kern="1200" dirty="0">
                          <a:solidFill>
                            <a:schemeClr val="tx1"/>
                          </a:solidFill>
                          <a:effectLst/>
                          <a:latin typeface="Comic Sans MS" panose="030F0702030302020204" pitchFamily="66" charset="0"/>
                          <a:ea typeface="+mn-ea"/>
                          <a:cs typeface="+mn-cs"/>
                        </a:rPr>
                        <a:t>The children move to look more internationally looking at the distant past. They begin by identifying key ancient civilizations – Ancient Sumer; The Indus Valley; Ancient Egypt and The Shang Dynasty of Ancient China and consider different things in different parts of the world at the same time. </a:t>
                      </a:r>
                    </a:p>
                    <a:p>
                      <a:r>
                        <a:rPr lang="en-GB" sz="1250" b="0" kern="1200" dirty="0">
                          <a:solidFill>
                            <a:schemeClr val="tx1"/>
                          </a:solidFill>
                          <a:effectLst/>
                          <a:latin typeface="Comic Sans MS" panose="030F0702030302020204" pitchFamily="66" charset="0"/>
                          <a:ea typeface="+mn-ea"/>
                          <a:cs typeface="+mn-cs"/>
                        </a:rPr>
                        <a:t>After doing so they move on to an in-depth study of Ancient Egypt and look at the achievements of the Ancient Egyptians. The children make valid observations, including that all ancient civilisations were built next to rivers. Thus, further developing their skills from Year 1, where they would have noted local industries were built next to rivers. Children understand why and how pyramids were constructed, looking at the beliefs of the Egyptians and the impact of religion in building. The children will look at Howard Carter and his significance to the discovery of ancient Egyptian civilization which builds upon their knowledge of significant people from Year 2. </a:t>
                      </a:r>
                    </a:p>
                  </a:txBody>
                  <a:tcPr/>
                </a:tc>
                <a:extLst>
                  <a:ext uri="{0D108BD9-81ED-4DB2-BD59-A6C34878D82A}">
                    <a16:rowId xmlns:a16="http://schemas.microsoft.com/office/drawing/2014/main" val="738061903"/>
                  </a:ext>
                </a:extLst>
              </a:tr>
              <a:tr h="1611742">
                <a:tc>
                  <a:txBody>
                    <a:bodyPr/>
                    <a:lstStyle/>
                    <a:p>
                      <a:r>
                        <a:rPr lang="en-GB" sz="1400" b="0" dirty="0">
                          <a:solidFill>
                            <a:schemeClr val="tx1"/>
                          </a:solidFill>
                          <a:latin typeface="Comic Sans MS" panose="030F0702030302020204" pitchFamily="66" charset="0"/>
                        </a:rPr>
                        <a:t>Year 4 </a:t>
                      </a:r>
                    </a:p>
                  </a:txBody>
                  <a:tcPr/>
                </a:tc>
                <a:tc>
                  <a:txBody>
                    <a:bodyPr/>
                    <a:lstStyle/>
                    <a:p>
                      <a:r>
                        <a:rPr lang="en-GB" sz="1250" kern="1200" dirty="0">
                          <a:solidFill>
                            <a:schemeClr val="tx1"/>
                          </a:solidFill>
                          <a:effectLst/>
                          <a:latin typeface="Comic Sans MS" panose="030F0702030302020204" pitchFamily="66" charset="0"/>
                          <a:ea typeface="+mn-ea"/>
                          <a:cs typeface="+mn-cs"/>
                        </a:rPr>
                        <a:t>In Year 4 children take a more focused look at the chronology of history from the Greeks to the Romans, using their chronology to place key eras and events in order. The children will further develop their questioning skills with a focus on change, cause, similarity and difference and significance. </a:t>
                      </a:r>
                    </a:p>
                    <a:p>
                      <a:r>
                        <a:rPr lang="en-GB" sz="1250" kern="1200" dirty="0">
                          <a:solidFill>
                            <a:schemeClr val="tx1"/>
                          </a:solidFill>
                          <a:effectLst/>
                          <a:latin typeface="Comic Sans MS" panose="030F0702030302020204" pitchFamily="66" charset="0"/>
                          <a:ea typeface="+mn-ea"/>
                          <a:cs typeface="+mn-cs"/>
                        </a:rPr>
                        <a:t>During the study of Ancient Greece the children will look at Greek life, achievements and their influence on the Western world with a focus on laws and justice, PE and architecture.  The children will look at trade links within this time and how it differed later when looking at Roman trade links.  </a:t>
                      </a:r>
                    </a:p>
                    <a:p>
                      <a:r>
                        <a:rPr lang="en-GB" sz="1250" kern="1200" dirty="0">
                          <a:solidFill>
                            <a:schemeClr val="tx1"/>
                          </a:solidFill>
                          <a:effectLst/>
                          <a:latin typeface="Comic Sans MS" panose="030F0702030302020204" pitchFamily="66" charset="0"/>
                          <a:ea typeface="+mn-ea"/>
                          <a:cs typeface="+mn-cs"/>
                        </a:rPr>
                        <a:t>When studying the Romans the children will narrow their focus to looking at Roman impact on Britain, comparing to the influences the Greeks had on Britain and how the Romans changed this. They will look at Roman invasion, roads, settlements, trade, architecture and compare this with changes from stone age to iron age. Invasion is considered helps children to understand why people would want to invade others and the impact on society, focusing on the impact and changes on the Celts. This builds on from Year 3 where they finish their history journey at the Iron Age. The children will study Boudicca and her significance to the Roman Empire, building on their study of significant people from Year 2. </a:t>
                      </a: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2192886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History Rationale UKS2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1793339545"/>
              </p:ext>
            </p:extLst>
          </p:nvPr>
        </p:nvGraphicFramePr>
        <p:xfrm>
          <a:off x="298881" y="1941583"/>
          <a:ext cx="11750551" cy="3897742"/>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67088">
                <a:tc>
                  <a:txBody>
                    <a:bodyPr/>
                    <a:lstStyle/>
                    <a:p>
                      <a:r>
                        <a:rPr lang="en-GB" sz="1400" b="0" dirty="0">
                          <a:solidFill>
                            <a:schemeClr val="tx1"/>
                          </a:solidFill>
                          <a:latin typeface="Comic Sans MS" panose="030F0702030302020204" pitchFamily="66" charset="0"/>
                        </a:rPr>
                        <a:t>Year 5</a:t>
                      </a:r>
                    </a:p>
                  </a:txBody>
                  <a:tcPr/>
                </a:tc>
                <a:tc>
                  <a:txBody>
                    <a:bodyPr/>
                    <a:lstStyle/>
                    <a:p>
                      <a:r>
                        <a:rPr lang="en-GB" sz="1200" b="0" kern="1200" dirty="0">
                          <a:solidFill>
                            <a:schemeClr val="tx1"/>
                          </a:solidFill>
                          <a:effectLst/>
                          <a:latin typeface="Comic Sans MS" panose="030F0702030302020204" pitchFamily="66" charset="0"/>
                          <a:ea typeface="+mn-ea"/>
                          <a:cs typeface="+mn-cs"/>
                        </a:rPr>
                        <a:t>In year 5 children will use and apply understanding of chronology, developing and further building on their timelines with their growing knowledge and critically appraising others based on their knowledge of chronology. They will focus on ancient civilisations expansion and dissolution of empires. </a:t>
                      </a:r>
                    </a:p>
                    <a:p>
                      <a:r>
                        <a:rPr lang="en-GB" sz="1200" b="0" kern="1200" dirty="0">
                          <a:solidFill>
                            <a:schemeClr val="tx1"/>
                          </a:solidFill>
                          <a:effectLst/>
                          <a:latin typeface="Comic Sans MS" panose="030F0702030302020204" pitchFamily="66" charset="0"/>
                          <a:ea typeface="+mn-ea"/>
                          <a:cs typeface="+mn-cs"/>
                        </a:rPr>
                        <a:t>Building on from the Romans in Year 4, the children will study Britain’s settlement by Anglo Saxons and the Scots. The children will further develop their questioning skills about change and cause over time. Looking at the stark difference of settlements between Roman era and Anglo-Saxon times. Their prior knowledge of invasion and why it occurred will develop further from Year 4 as they look at invasion from Roman Britain to Viking times and the reasons why. The children will continue to develop their understanding of significant people from Year 2 and study Alfred the Great and his impact.  They will further develop their chronological knowledge by studying Anglo Saxon and Viking struggle for the Kingdom of England to the time of Edward the confessor. In the subsequent term Year 5 will study the Mayan Civilisation and contrast with Britain at the time of 900AD, allowing the children to make contrasts and analyse trends and pose their own historically valid questions using their developed knowledge. The children will look at what the Maya people achieved and how it influenced the western world by looking at maths, writing, architecture and trade links. This develops further on from their study of the Greeks and Romans in Year 4. They will do this by critically analysing evidence and use their own judgements to decide on which society was more advanced in 900 A.D. Britain or the Maya. </a:t>
                      </a:r>
                    </a:p>
                  </a:txBody>
                  <a:tcPr/>
                </a:tc>
                <a:extLst>
                  <a:ext uri="{0D108BD9-81ED-4DB2-BD59-A6C34878D82A}">
                    <a16:rowId xmlns:a16="http://schemas.microsoft.com/office/drawing/2014/main" val="738061903"/>
                  </a:ext>
                </a:extLst>
              </a:tr>
              <a:tr h="1611742">
                <a:tc>
                  <a:txBody>
                    <a:bodyPr/>
                    <a:lstStyle/>
                    <a:p>
                      <a:r>
                        <a:rPr lang="en-GB" sz="1400" b="0" dirty="0">
                          <a:solidFill>
                            <a:schemeClr val="tx1"/>
                          </a:solidFill>
                          <a:latin typeface="Comic Sans MS" panose="030F0702030302020204" pitchFamily="66" charset="0"/>
                        </a:rPr>
                        <a:t>Year 6 </a:t>
                      </a:r>
                    </a:p>
                  </a:txBody>
                  <a:tcPr/>
                </a:tc>
                <a:tc>
                  <a:txBody>
                    <a:bodyPr/>
                    <a:lstStyle/>
                    <a:p>
                      <a:r>
                        <a:rPr lang="en-GB" sz="1200" b="0" kern="1200" dirty="0">
                          <a:solidFill>
                            <a:schemeClr val="tx1"/>
                          </a:solidFill>
                          <a:effectLst/>
                          <a:latin typeface="Comic Sans MS" panose="030F0702030302020204" pitchFamily="66" charset="0"/>
                          <a:ea typeface="+mn-ea"/>
                          <a:cs typeface="+mn-cs"/>
                        </a:rPr>
                        <a:t> In year 6 the children will study migration through time from 1066 to present day. They will use their prior knowledge to gain historical perspective by placing their growing knowledge into different contexts. The children will make connections and create their own structured accounts to analyse. </a:t>
                      </a:r>
                    </a:p>
                    <a:p>
                      <a:r>
                        <a:rPr lang="en-GB" sz="1200" b="0" kern="1200" dirty="0">
                          <a:solidFill>
                            <a:schemeClr val="tx1"/>
                          </a:solidFill>
                          <a:effectLst/>
                          <a:latin typeface="Comic Sans MS" panose="030F0702030302020204" pitchFamily="66" charset="0"/>
                          <a:ea typeface="+mn-ea"/>
                          <a:cs typeface="+mn-cs"/>
                        </a:rPr>
                        <a:t>The children will study the United Kingdom’s chronological past from 1066 to present day, following on from Anglo Saxons and Vikings studied in Year 5.  The children will use this information to create a timeline applying their mathematical knowledge.  They will begin to understand migration and why migration to the UK happens, linking to their prior knowledge of migration from Year 3, 4 and 5. </a:t>
                      </a:r>
                    </a:p>
                    <a:p>
                      <a:r>
                        <a:rPr lang="en-GB" sz="1200" b="0" kern="1200" dirty="0">
                          <a:solidFill>
                            <a:schemeClr val="tx1"/>
                          </a:solidFill>
                          <a:effectLst/>
                          <a:latin typeface="Comic Sans MS" panose="030F0702030302020204" pitchFamily="66" charset="0"/>
                          <a:ea typeface="+mn-ea"/>
                          <a:cs typeface="+mn-cs"/>
                        </a:rPr>
                        <a:t>This study of migration will link to the local history study of changes and how the heritage of Northwich has changed over time and the reasons why. </a:t>
                      </a:r>
                    </a:p>
                    <a:p>
                      <a:endParaRPr lang="en-GB" sz="1200" b="0" kern="1200" dirty="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13517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584775"/>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Substantive and Disciplinary concepts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A680242-655F-76AE-3DC4-22E078622D07}"/>
              </a:ext>
            </a:extLst>
          </p:cNvPr>
          <p:cNvSpPr txBox="1"/>
          <p:nvPr/>
        </p:nvSpPr>
        <p:spPr>
          <a:xfrm>
            <a:off x="412955" y="1913359"/>
            <a:ext cx="11259169" cy="50783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latin typeface="Comic Sans MS" panose="030F0702030302020204" pitchFamily="66" charset="0"/>
              </a:rPr>
              <a:t>Our substantive themes which are taught and built upon throughout curriculum are as follows;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rgbClr val="00B050"/>
                </a:solidFill>
                <a:latin typeface="Comic Sans MS" panose="030F0702030302020204" pitchFamily="66" charset="0"/>
              </a:rPr>
              <a:t>Achievements and Legacy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C00000"/>
                </a:solidFill>
                <a:latin typeface="Comic Sans MS" panose="030F0702030302020204" pitchFamily="66" charset="0"/>
              </a:rPr>
              <a:t>Migration</a:t>
            </a:r>
            <a:r>
              <a:rPr lang="en-GB" sz="1800" dirty="0">
                <a:solidFill>
                  <a:srgbClr val="C00000"/>
                </a:solidFill>
                <a:latin typeface="Comic Sans MS" panose="030F0702030302020204" pitchFamily="66"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rgbClr val="7030A0"/>
                </a:solidFill>
                <a:latin typeface="Comic Sans MS" panose="030F0702030302020204" pitchFamily="66" charset="0"/>
              </a:rPr>
              <a:t>Power and Rule </a:t>
            </a:r>
          </a:p>
          <a:p>
            <a:pPr algn="ctr"/>
            <a:r>
              <a:rPr lang="en-GB" dirty="0">
                <a:solidFill>
                  <a:schemeClr val="accent4">
                    <a:lumMod val="75000"/>
                  </a:schemeClr>
                </a:solidFill>
                <a:latin typeface="Comic Sans MS" panose="030F0702030302020204" pitchFamily="66" charset="0"/>
              </a:rPr>
              <a:t>Settlements </a:t>
            </a:r>
          </a:p>
          <a:p>
            <a:pPr algn="ctr"/>
            <a:r>
              <a:rPr lang="en-GB" dirty="0">
                <a:solidFill>
                  <a:srgbClr val="002060"/>
                </a:solidFill>
                <a:latin typeface="Comic Sans MS" panose="030F0702030302020204" pitchFamily="66" charset="0"/>
              </a:rPr>
              <a:t>Local History </a:t>
            </a:r>
            <a:endParaRPr lang="en-GB" dirty="0">
              <a:solidFill>
                <a:srgbClr val="002060"/>
              </a:solidFill>
            </a:endParaRPr>
          </a:p>
          <a:p>
            <a:endParaRPr lang="en-GB" dirty="0"/>
          </a:p>
          <a:p>
            <a:r>
              <a:rPr lang="en-GB" dirty="0">
                <a:latin typeface="Comic Sans MS" panose="030F0702030302020204" pitchFamily="66" charset="0"/>
              </a:rPr>
              <a:t>The disciplinary concepts, which are integrated within our curriculum and are developed alongside substantive concepts, are;</a:t>
            </a:r>
          </a:p>
          <a:p>
            <a:endParaRPr lang="en-GB" dirty="0">
              <a:latin typeface="Comic Sans MS" panose="030F0702030302020204" pitchFamily="66" charset="0"/>
            </a:endParaRPr>
          </a:p>
          <a:p>
            <a:pPr algn="ctr"/>
            <a:r>
              <a:rPr lang="en-GB" dirty="0">
                <a:latin typeface="Comic Sans MS" panose="030F0702030302020204" pitchFamily="66" charset="0"/>
              </a:rPr>
              <a:t>Cause and Consequence </a:t>
            </a:r>
          </a:p>
          <a:p>
            <a:pPr algn="ctr"/>
            <a:r>
              <a:rPr lang="en-GB" dirty="0">
                <a:latin typeface="Comic Sans MS" panose="030F0702030302020204" pitchFamily="66" charset="0"/>
              </a:rPr>
              <a:t>Similarity and difference </a:t>
            </a:r>
          </a:p>
          <a:p>
            <a:pPr algn="ctr"/>
            <a:r>
              <a:rPr lang="en-GB" dirty="0">
                <a:latin typeface="Comic Sans MS" panose="030F0702030302020204" pitchFamily="66" charset="0"/>
              </a:rPr>
              <a:t>Significance </a:t>
            </a:r>
          </a:p>
          <a:p>
            <a:pPr algn="ctr"/>
            <a:r>
              <a:rPr lang="en-GB" dirty="0">
                <a:latin typeface="Comic Sans MS" panose="030F0702030302020204" pitchFamily="66" charset="0"/>
              </a:rPr>
              <a:t>Evidence </a:t>
            </a:r>
          </a:p>
          <a:p>
            <a:pPr algn="ctr"/>
            <a:r>
              <a:rPr lang="en-GB" dirty="0">
                <a:latin typeface="Comic Sans MS" panose="030F0702030302020204" pitchFamily="66" charset="0"/>
              </a:rPr>
              <a:t>Continuity and change </a:t>
            </a:r>
          </a:p>
          <a:p>
            <a:pPr algn="ctr"/>
            <a:r>
              <a:rPr lang="en-GB" dirty="0">
                <a:latin typeface="Comic Sans MS" panose="030F0702030302020204" pitchFamily="66" charset="0"/>
              </a:rPr>
              <a:t>Interpretation </a:t>
            </a:r>
          </a:p>
          <a:p>
            <a:endParaRPr lang="en-GB" dirty="0">
              <a:latin typeface="Comic Sans MS" panose="030F0702030302020204" pitchFamily="66" charset="0"/>
            </a:endParaRPr>
          </a:p>
        </p:txBody>
      </p:sp>
    </p:spTree>
    <p:extLst>
      <p:ext uri="{BB962C8B-B14F-4D97-AF65-F5344CB8AC3E}">
        <p14:creationId xmlns:p14="http://schemas.microsoft.com/office/powerpoint/2010/main" val="1363168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584775"/>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 EYFS and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AB6BAD70-FC2B-0EB6-BB8A-ED295B923A6B}"/>
              </a:ext>
            </a:extLst>
          </p:cNvPr>
          <p:cNvGraphicFramePr>
            <a:graphicFrameLocks noGrp="1"/>
          </p:cNvGraphicFramePr>
          <p:nvPr>
            <p:extLst>
              <p:ext uri="{D42A27DB-BD31-4B8C-83A1-F6EECF244321}">
                <p14:modId xmlns:p14="http://schemas.microsoft.com/office/powerpoint/2010/main" val="3986470482"/>
              </p:ext>
            </p:extLst>
          </p:nvPr>
        </p:nvGraphicFramePr>
        <p:xfrm>
          <a:off x="298881" y="1851401"/>
          <a:ext cx="11594236" cy="2970260"/>
        </p:xfrm>
        <a:graphic>
          <a:graphicData uri="http://schemas.openxmlformats.org/drawingml/2006/table">
            <a:tbl>
              <a:tblPr firstRow="1" bandRow="1">
                <a:tableStyleId>{5940675A-B579-460E-94D1-54222C63F5DA}</a:tableStyleId>
              </a:tblPr>
              <a:tblGrid>
                <a:gridCol w="1063493">
                  <a:extLst>
                    <a:ext uri="{9D8B030D-6E8A-4147-A177-3AD203B41FA5}">
                      <a16:colId xmlns:a16="http://schemas.microsoft.com/office/drawing/2014/main" val="951802061"/>
                    </a:ext>
                  </a:extLst>
                </a:gridCol>
                <a:gridCol w="3533216">
                  <a:extLst>
                    <a:ext uri="{9D8B030D-6E8A-4147-A177-3AD203B41FA5}">
                      <a16:colId xmlns:a16="http://schemas.microsoft.com/office/drawing/2014/main" val="2753133544"/>
                    </a:ext>
                  </a:extLst>
                </a:gridCol>
                <a:gridCol w="3833915">
                  <a:extLst>
                    <a:ext uri="{9D8B030D-6E8A-4147-A177-3AD203B41FA5}">
                      <a16:colId xmlns:a16="http://schemas.microsoft.com/office/drawing/2014/main" val="1910237918"/>
                    </a:ext>
                  </a:extLst>
                </a:gridCol>
                <a:gridCol w="3163612">
                  <a:extLst>
                    <a:ext uri="{9D8B030D-6E8A-4147-A177-3AD203B41FA5}">
                      <a16:colId xmlns:a16="http://schemas.microsoft.com/office/drawing/2014/main" val="2434908929"/>
                    </a:ext>
                  </a:extLst>
                </a:gridCol>
              </a:tblGrid>
              <a:tr h="409940">
                <a:tc>
                  <a:txBody>
                    <a:bodyPr/>
                    <a:lstStyle/>
                    <a:p>
                      <a:endParaRPr lang="en-GB" sz="1600" dirty="0">
                        <a:latin typeface="Comic Sans MS" panose="030F0702030302020204" pitchFamily="66" charset="0"/>
                      </a:endParaRPr>
                    </a:p>
                  </a:txBody>
                  <a:tcPr/>
                </a:tc>
                <a:tc>
                  <a:txBody>
                    <a:bodyPr/>
                    <a:lstStyle/>
                    <a:p>
                      <a:r>
                        <a:rPr lang="en-GB" sz="1200" b="1" dirty="0">
                          <a:latin typeface="Comic Sans MS" panose="030F0702030302020204" pitchFamily="66" charset="0"/>
                        </a:rPr>
                        <a:t>Autumn </a:t>
                      </a:r>
                    </a:p>
                  </a:txBody>
                  <a:tcPr>
                    <a:solidFill>
                      <a:schemeClr val="accent1">
                        <a:lumMod val="40000"/>
                        <a:lumOff val="60000"/>
                      </a:schemeClr>
                    </a:solidFill>
                  </a:tcPr>
                </a:tc>
                <a:tc>
                  <a:txBody>
                    <a:bodyPr/>
                    <a:lstStyle/>
                    <a:p>
                      <a:r>
                        <a:rPr lang="en-GB" sz="1200" b="1" dirty="0">
                          <a:latin typeface="Comic Sans MS" panose="030F0702030302020204" pitchFamily="66" charset="0"/>
                        </a:rPr>
                        <a:t>Spring</a:t>
                      </a:r>
                    </a:p>
                  </a:txBody>
                  <a:tcPr>
                    <a:solidFill>
                      <a:schemeClr val="accent1">
                        <a:lumMod val="40000"/>
                        <a:lumOff val="60000"/>
                      </a:schemeClr>
                    </a:solidFill>
                  </a:tcPr>
                </a:tc>
                <a:tc>
                  <a:txBody>
                    <a:bodyPr/>
                    <a:lstStyle/>
                    <a:p>
                      <a:r>
                        <a:rPr lang="en-GB" sz="1200" b="1" dirty="0">
                          <a:latin typeface="Comic Sans MS" panose="030F0702030302020204" pitchFamily="66" charset="0"/>
                        </a:rPr>
                        <a:t>Summer </a:t>
                      </a:r>
                    </a:p>
                  </a:txBody>
                  <a:tcPr>
                    <a:solidFill>
                      <a:schemeClr val="accent1">
                        <a:lumMod val="40000"/>
                        <a:lumOff val="60000"/>
                      </a:schemeClr>
                    </a:solidFill>
                  </a:tcPr>
                </a:tc>
                <a:extLst>
                  <a:ext uri="{0D108BD9-81ED-4DB2-BD59-A6C34878D82A}">
                    <a16:rowId xmlns:a16="http://schemas.microsoft.com/office/drawing/2014/main" val="1409181477"/>
                  </a:ext>
                </a:extLst>
              </a:tr>
              <a:tr h="1094012">
                <a:tc>
                  <a:txBody>
                    <a:bodyPr/>
                    <a:lstStyle/>
                    <a:p>
                      <a:r>
                        <a:rPr lang="en-GB" sz="1600" b="1" dirty="0">
                          <a:latin typeface="Comic Sans MS" panose="030F0702030302020204" pitchFamily="66" charset="0"/>
                        </a:rPr>
                        <a:t>EYFS</a:t>
                      </a:r>
                    </a:p>
                  </a:txBody>
                  <a:tcPr/>
                </a:tc>
                <a:tc>
                  <a:txBody>
                    <a:bodyPr/>
                    <a:lstStyle/>
                    <a:p>
                      <a:r>
                        <a:rPr lang="en-GB" sz="1200" dirty="0">
                          <a:latin typeface="Comic Sans MS" panose="030F0702030302020204" pitchFamily="66" charset="0"/>
                        </a:rPr>
                        <a:t>A1 – All about me  (geography/hist) </a:t>
                      </a:r>
                    </a:p>
                    <a:p>
                      <a:r>
                        <a:rPr lang="en-GB" sz="1200" dirty="0">
                          <a:solidFill>
                            <a:schemeClr val="accent4">
                              <a:lumMod val="75000"/>
                            </a:schemeClr>
                          </a:solidFill>
                          <a:latin typeface="Comic Sans MS" panose="030F0702030302020204" pitchFamily="66" charset="0"/>
                        </a:rPr>
                        <a:t>Settlements</a:t>
                      </a:r>
                      <a:endParaRPr lang="en-GB" sz="1200" dirty="0">
                        <a:latin typeface="Comic Sans MS" panose="030F0702030302020204" pitchFamily="66" charset="0"/>
                      </a:endParaRPr>
                    </a:p>
                    <a:p>
                      <a:endParaRPr lang="en-GB" sz="1200" dirty="0">
                        <a:latin typeface="Comic Sans MS" panose="030F0702030302020204" pitchFamily="66" charset="0"/>
                      </a:endParaRPr>
                    </a:p>
                    <a:p>
                      <a:r>
                        <a:rPr lang="en-GB" sz="1200" dirty="0">
                          <a:latin typeface="Comic Sans MS" panose="030F0702030302020204" pitchFamily="66" charset="0"/>
                        </a:rPr>
                        <a:t>A2 – Festivals (geography/hist)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B050"/>
                          </a:solidFill>
                          <a:latin typeface="Comic Sans MS" panose="030F0702030302020204" pitchFamily="66" charset="0"/>
                        </a:rPr>
                        <a:t>Achievements and Legacy </a:t>
                      </a:r>
                    </a:p>
                    <a:p>
                      <a:endParaRPr lang="en-GB" sz="120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Sp1 – Off we go!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2060"/>
                          </a:solidFill>
                          <a:latin typeface="Comic Sans MS" panose="030F0702030302020204" pitchFamily="66" charset="0"/>
                        </a:rPr>
                        <a:t>Local History </a:t>
                      </a:r>
                      <a:endParaRPr lang="en-GB" sz="120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omic Sans MS" panose="030F0702030302020204" pitchFamily="66" charset="0"/>
                      </a:endParaRPr>
                    </a:p>
                    <a:p>
                      <a:endParaRPr lang="en-GB" sz="1200" dirty="0">
                        <a:latin typeface="Comic Sans MS" panose="030F0702030302020204" pitchFamily="66" charset="0"/>
                      </a:endParaRPr>
                    </a:p>
                    <a:p>
                      <a:r>
                        <a:rPr lang="en-GB" sz="1200" dirty="0">
                          <a:latin typeface="Comic Sans MS" panose="030F0702030302020204" pitchFamily="66" charset="0"/>
                        </a:rPr>
                        <a:t>Sp2 – Growing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B050"/>
                          </a:solidFill>
                          <a:latin typeface="Comic Sans MS" panose="030F0702030302020204" pitchFamily="66" charset="0"/>
                        </a:rPr>
                        <a:t>Achievements and Legacy </a:t>
                      </a:r>
                    </a:p>
                    <a:p>
                      <a:endParaRPr lang="en-GB" sz="1200" dirty="0">
                        <a:latin typeface="Comic Sans MS" panose="030F0702030302020204" pitchFamily="66" charset="0"/>
                      </a:endParaRPr>
                    </a:p>
                  </a:txBody>
                  <a:tcPr/>
                </a:tc>
                <a:tc>
                  <a:txBody>
                    <a:bodyPr/>
                    <a:lstStyle/>
                    <a:p>
                      <a:r>
                        <a:rPr lang="en-GB" sz="1200" dirty="0">
                          <a:latin typeface="Comic Sans MS" panose="030F0702030302020204" pitchFamily="66" charset="0"/>
                        </a:rPr>
                        <a:t>S1 – Animals </a:t>
                      </a:r>
                    </a:p>
                    <a:p>
                      <a:endParaRPr lang="en-GB" sz="1200" dirty="0">
                        <a:latin typeface="Comic Sans MS" panose="030F0702030302020204" pitchFamily="66" charset="0"/>
                      </a:endParaRPr>
                    </a:p>
                    <a:p>
                      <a:endParaRPr lang="en-GB" sz="1200" dirty="0">
                        <a:latin typeface="Comic Sans MS" panose="030F0702030302020204" pitchFamily="66" charset="0"/>
                      </a:endParaRPr>
                    </a:p>
                    <a:p>
                      <a:r>
                        <a:rPr lang="en-GB" sz="1200" dirty="0">
                          <a:latin typeface="Comic Sans MS" panose="030F0702030302020204" pitchFamily="66" charset="0"/>
                        </a:rPr>
                        <a:t>S2 – </a:t>
                      </a:r>
                      <a:r>
                        <a:rPr lang="en-GB" sz="1200" dirty="0" err="1">
                          <a:latin typeface="Comic Sans MS" panose="030F0702030302020204" pitchFamily="66" charset="0"/>
                        </a:rPr>
                        <a:t>Superheros</a:t>
                      </a:r>
                      <a:r>
                        <a:rPr lang="en-GB" sz="1200" dirty="0">
                          <a:latin typeface="Comic Sans MS" panose="030F0702030302020204" pitchFamily="66" charset="0"/>
                        </a:rPr>
                        <a:t>  (geography/hist) </a:t>
                      </a:r>
                      <a:endParaRPr lang="en-GB" sz="1200" dirty="0">
                        <a:solidFill>
                          <a:schemeClr val="accent4">
                            <a:lumMod val="75000"/>
                          </a:schemeClr>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B050"/>
                          </a:solidFill>
                          <a:latin typeface="Comic Sans MS" panose="030F0702030302020204" pitchFamily="66" charset="0"/>
                        </a:rPr>
                        <a:t>Achievements and Legacy </a:t>
                      </a:r>
                    </a:p>
                    <a:p>
                      <a:endParaRPr lang="en-GB" sz="1200" dirty="0">
                        <a:latin typeface="Comic Sans MS" panose="030F0702030302020204" pitchFamily="66" charset="0"/>
                      </a:endParaRPr>
                    </a:p>
                  </a:txBody>
                  <a:tcPr/>
                </a:tc>
                <a:extLst>
                  <a:ext uri="{0D108BD9-81ED-4DB2-BD59-A6C34878D82A}">
                    <a16:rowId xmlns:a16="http://schemas.microsoft.com/office/drawing/2014/main" val="3804063260"/>
                  </a:ext>
                </a:extLst>
              </a:tr>
              <a:tr h="925703">
                <a:tc>
                  <a:txBody>
                    <a:bodyPr/>
                    <a:lstStyle/>
                    <a:p>
                      <a:r>
                        <a:rPr lang="en-GB" sz="1600" b="1" dirty="0">
                          <a:latin typeface="Comic Sans MS"/>
                        </a:rPr>
                        <a:t>Year 1/2 </a:t>
                      </a:r>
                    </a:p>
                  </a:txBody>
                  <a:tcPr/>
                </a:tc>
                <a:tc>
                  <a:txBody>
                    <a:bodyPr/>
                    <a:lstStyle/>
                    <a:p>
                      <a:r>
                        <a:rPr lang="en-GB" sz="1200" dirty="0">
                          <a:latin typeface="Comic Sans MS" panose="030F0702030302020204" pitchFamily="66" charset="0"/>
                        </a:rPr>
                        <a:t>What is in our local area? (geography) </a:t>
                      </a:r>
                    </a:p>
                  </a:txBody>
                  <a:tcPr/>
                </a:tc>
                <a:tc>
                  <a:txBody>
                    <a:bodyPr/>
                    <a:lstStyle/>
                    <a:p>
                      <a:r>
                        <a:rPr lang="en-GB" sz="1200" dirty="0">
                          <a:latin typeface="Comic Sans MS" panose="030F0702030302020204" pitchFamily="66" charset="0"/>
                        </a:rPr>
                        <a:t>How have shops and houses changed? (history) </a:t>
                      </a:r>
                    </a:p>
                    <a:p>
                      <a:r>
                        <a:rPr lang="en-GB" sz="1200" dirty="0">
                          <a:solidFill>
                            <a:schemeClr val="accent4">
                              <a:lumMod val="75000"/>
                            </a:schemeClr>
                          </a:solidFill>
                          <a:latin typeface="Comic Sans MS" panose="030F0702030302020204" pitchFamily="66" charset="0"/>
                        </a:rPr>
                        <a:t>Settlements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2060"/>
                          </a:solidFill>
                          <a:latin typeface="Comic Sans MS" panose="030F0702030302020204" pitchFamily="66" charset="0"/>
                        </a:rPr>
                        <a:t>Local History </a:t>
                      </a:r>
                      <a:endParaRPr lang="en-GB" sz="1200" dirty="0">
                        <a:solidFill>
                          <a:srgbClr val="002060"/>
                        </a:solidFill>
                      </a:endParaRPr>
                    </a:p>
                    <a:p>
                      <a:endParaRPr lang="en-GB" sz="1200" dirty="0">
                        <a:solidFill>
                          <a:schemeClr val="accent4">
                            <a:lumMod val="75000"/>
                          </a:schemeClr>
                        </a:solidFill>
                        <a:latin typeface="Comic Sans MS" panose="030F0702030302020204" pitchFamily="66" charset="0"/>
                      </a:endParaRPr>
                    </a:p>
                  </a:txBody>
                  <a:tcPr/>
                </a:tc>
                <a:tc>
                  <a:txBody>
                    <a:bodyPr/>
                    <a:lstStyle/>
                    <a:p>
                      <a:r>
                        <a:rPr lang="en-GB" sz="1200" dirty="0">
                          <a:latin typeface="Comic Sans MS" panose="030F0702030302020204" pitchFamily="66" charset="0"/>
                        </a:rPr>
                        <a:t>Sum 1 Is Northwich famous for anything? (history)</a:t>
                      </a:r>
                    </a:p>
                    <a:p>
                      <a:r>
                        <a:rPr lang="en-GB" sz="1200" dirty="0">
                          <a:solidFill>
                            <a:srgbClr val="00B050"/>
                          </a:solidFill>
                          <a:latin typeface="Comic Sans MS" panose="030F0702030302020204" pitchFamily="66" charset="0"/>
                        </a:rPr>
                        <a:t>Achievements and Legacy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2060"/>
                          </a:solidFill>
                          <a:latin typeface="Comic Sans MS" panose="030F0702030302020204" pitchFamily="66" charset="0"/>
                        </a:rPr>
                        <a:t>Local History </a:t>
                      </a:r>
                      <a:endParaRPr lang="en-GB" sz="1200" dirty="0">
                        <a:solidFill>
                          <a:srgbClr val="002060"/>
                        </a:solidFill>
                      </a:endParaRPr>
                    </a:p>
                    <a:p>
                      <a:r>
                        <a:rPr lang="en-GB" sz="1200" dirty="0">
                          <a:latin typeface="Comic Sans MS"/>
                        </a:rPr>
                        <a:t>Summer 2 Is the weather the same all over the world? (</a:t>
                      </a:r>
                      <a:r>
                        <a:rPr lang="en-GB" sz="1200" dirty="0" err="1">
                          <a:latin typeface="Comic Sans MS"/>
                        </a:rPr>
                        <a:t>gegraphy</a:t>
                      </a:r>
                      <a:r>
                        <a:rPr lang="en-GB" sz="1200" dirty="0">
                          <a:latin typeface="Comic Sans MS"/>
                        </a:rPr>
                        <a:t>)</a:t>
                      </a:r>
                    </a:p>
                  </a:txBody>
                  <a:tcPr/>
                </a:tc>
                <a:extLst>
                  <a:ext uri="{0D108BD9-81ED-4DB2-BD59-A6C34878D82A}">
                    <a16:rowId xmlns:a16="http://schemas.microsoft.com/office/drawing/2014/main" val="4056320045"/>
                  </a:ext>
                </a:extLst>
              </a:tr>
            </a:tbl>
          </a:graphicData>
        </a:graphic>
      </p:graphicFrame>
    </p:spTree>
    <p:extLst>
      <p:ext uri="{BB962C8B-B14F-4D97-AF65-F5344CB8AC3E}">
        <p14:creationId xmlns:p14="http://schemas.microsoft.com/office/powerpoint/2010/main" val="4200806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3e776e0-4031-4b9d-8009-da9c3d8a430b" xsi:nil="true"/>
    <lcf76f155ced4ddcb4097134ff3c332f xmlns="26ed4b48-c2ab-40f9-9da2-0b03cb28543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96FE0395CBE624C8F80C5920C849327" ma:contentTypeVersion="16" ma:contentTypeDescription="Create a new document." ma:contentTypeScope="" ma:versionID="70d8c3116a540d929452b818b1f7d3e8">
  <xsd:schema xmlns:xsd="http://www.w3.org/2001/XMLSchema" xmlns:xs="http://www.w3.org/2001/XMLSchema" xmlns:p="http://schemas.microsoft.com/office/2006/metadata/properties" xmlns:ns2="26ed4b48-c2ab-40f9-9da2-0b03cb285436" xmlns:ns3="43e776e0-4031-4b9d-8009-da9c3d8a430b" targetNamespace="http://schemas.microsoft.com/office/2006/metadata/properties" ma:root="true" ma:fieldsID="2d18104279b696dd3b249e569405b2e3" ns2:_="" ns3:_="">
    <xsd:import namespace="26ed4b48-c2ab-40f9-9da2-0b03cb285436"/>
    <xsd:import namespace="43e776e0-4031-4b9d-8009-da9c3d8a430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CR" minOccurs="0"/>
                <xsd:element ref="ns2:MediaServiceLocation" minOccurs="0"/>
                <xsd:element ref="ns2:MediaServiceObjectDetectorVersions" minOccurs="0"/>
                <xsd:element ref="ns2:MediaLengthInSecond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ed4b48-c2ab-40f9-9da2-0b03cb2854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5480395-5ba7-4174-81b9-d3429b0bf2e5"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e776e0-4031-4b9d-8009-da9c3d8a430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d18bb30-e58c-4934-86d5-08c8a3ee870d}" ma:internalName="TaxCatchAll" ma:showField="CatchAllData" ma:web="43e776e0-4031-4b9d-8009-da9c3d8a430b">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B248D6-EBAD-494F-BA2D-16F849F3310F}">
  <ds:schemaRefs>
    <ds:schemaRef ds:uri="http://schemas.microsoft.com/office/2006/metadata/properties"/>
    <ds:schemaRef ds:uri="http://schemas.microsoft.com/office/infopath/2007/PartnerControls"/>
    <ds:schemaRef ds:uri="43e776e0-4031-4b9d-8009-da9c3d8a430b"/>
    <ds:schemaRef ds:uri="26ed4b48-c2ab-40f9-9da2-0b03cb285436"/>
  </ds:schemaRefs>
</ds:datastoreItem>
</file>

<file path=customXml/itemProps2.xml><?xml version="1.0" encoding="utf-8"?>
<ds:datastoreItem xmlns:ds="http://schemas.openxmlformats.org/officeDocument/2006/customXml" ds:itemID="{495781EC-08CC-4498-A70A-920E00786C0A}">
  <ds:schemaRefs>
    <ds:schemaRef ds:uri="http://schemas.microsoft.com/sharepoint/v3/contenttype/forms"/>
  </ds:schemaRefs>
</ds:datastoreItem>
</file>

<file path=customXml/itemProps3.xml><?xml version="1.0" encoding="utf-8"?>
<ds:datastoreItem xmlns:ds="http://schemas.openxmlformats.org/officeDocument/2006/customXml" ds:itemID="{C10A634C-A10B-4EA1-B7AF-532D646CA9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ed4b48-c2ab-40f9-9da2-0b03cb285436"/>
    <ds:schemaRef ds:uri="43e776e0-4031-4b9d-8009-da9c3d8a43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6616</TotalTime>
  <Words>6165</Words>
  <Application>Microsoft Office PowerPoint</Application>
  <PresentationFormat>Widescreen</PresentationFormat>
  <Paragraphs>714</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Comic Sans MS</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Laura Tatler</cp:lastModifiedBy>
  <cp:revision>230</cp:revision>
  <dcterms:created xsi:type="dcterms:W3CDTF">2022-11-26T10:59:42Z</dcterms:created>
  <dcterms:modified xsi:type="dcterms:W3CDTF">2025-08-28T11:16:28Z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0x010100296FE0395CBE624C8F80C5920C849327</vt:lpwstr>
  </property>
  <property fmtid="{D5CDD505-2E9C-101B-9397-08002B2CF9AE}" pid="3" name="MediaServiceImageTags">
    <vt:lpwstr/>
  </property>
</Properties>
</file>