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01" r:id="rId3"/>
    <p:sldId id="302" r:id="rId4"/>
    <p:sldId id="303" r:id="rId5"/>
    <p:sldId id="304" r:id="rId6"/>
    <p:sldId id="305" r:id="rId7"/>
    <p:sldId id="306" r:id="rId8"/>
    <p:sldId id="329" r:id="rId9"/>
    <p:sldId id="333" r:id="rId10"/>
    <p:sldId id="307" r:id="rId11"/>
    <p:sldId id="328" r:id="rId12"/>
    <p:sldId id="310" r:id="rId13"/>
    <p:sldId id="318" r:id="rId14"/>
    <p:sldId id="334" r:id="rId15"/>
    <p:sldId id="320" r:id="rId16"/>
    <p:sldId id="321" r:id="rId17"/>
    <p:sldId id="315" r:id="rId18"/>
    <p:sldId id="308" r:id="rId19"/>
    <p:sldId id="312" r:id="rId20"/>
    <p:sldId id="335" r:id="rId21"/>
    <p:sldId id="314" r:id="rId22"/>
    <p:sldId id="324" r:id="rId23"/>
    <p:sldId id="325" r:id="rId24"/>
    <p:sldId id="323" r:id="rId25"/>
    <p:sldId id="326" r:id="rId26"/>
    <p:sldId id="327"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969" autoAdjust="0"/>
  </p:normalViewPr>
  <p:slideViewPr>
    <p:cSldViewPr snapToGrid="0">
      <p:cViewPr varScale="1">
        <p:scale>
          <a:sx n="75" d="100"/>
          <a:sy n="75" d="100"/>
        </p:scale>
        <p:origin x="974"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9055855-0326-4B6A-AA3A-2FDE855955FB}" type="datetimeFigureOut">
              <a:rPr lang="en-GB" smtClean="0"/>
              <a:t>28/08/2025</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46E4E26-3D6E-4EAF-9BE2-08F145DCEEB2}" type="slidenum">
              <a:rPr lang="en-GB" smtClean="0"/>
              <a:t>‹#›</a:t>
            </a:fld>
            <a:endParaRPr lang="en-GB"/>
          </a:p>
        </p:txBody>
      </p:sp>
    </p:spTree>
    <p:extLst>
      <p:ext uri="{BB962C8B-B14F-4D97-AF65-F5344CB8AC3E}">
        <p14:creationId xmlns:p14="http://schemas.microsoft.com/office/powerpoint/2010/main" val="3549036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46E4E26-3D6E-4EAF-9BE2-08F145DCEEB2}" type="slidenum">
              <a:rPr lang="en-GB" smtClean="0"/>
              <a:t>19</a:t>
            </a:fld>
            <a:endParaRPr lang="en-GB"/>
          </a:p>
        </p:txBody>
      </p:sp>
    </p:spTree>
    <p:extLst>
      <p:ext uri="{BB962C8B-B14F-4D97-AF65-F5344CB8AC3E}">
        <p14:creationId xmlns:p14="http://schemas.microsoft.com/office/powerpoint/2010/main" val="2122983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92C8E-9D9D-35F1-556A-F7784F8C0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94E3AB-BFDF-63E2-D2E5-2AB605D098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564E5E-AB32-0A74-9E1F-8DF6AB4379B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5BA0A05-4124-4819-6317-6D9A9E064838}"/>
              </a:ext>
            </a:extLst>
          </p:cNvPr>
          <p:cNvSpPr>
            <a:spLocks noGrp="1"/>
          </p:cNvSpPr>
          <p:nvPr>
            <p:ph type="sldNum" sz="quarter" idx="5"/>
          </p:nvPr>
        </p:nvSpPr>
        <p:spPr/>
        <p:txBody>
          <a:bodyPr/>
          <a:lstStyle/>
          <a:p>
            <a:fld id="{F46E4E26-3D6E-4EAF-9BE2-08F145DCEEB2}" type="slidenum">
              <a:rPr lang="en-GB" smtClean="0"/>
              <a:t>20</a:t>
            </a:fld>
            <a:endParaRPr lang="en-GB"/>
          </a:p>
        </p:txBody>
      </p:sp>
    </p:spTree>
    <p:extLst>
      <p:ext uri="{BB962C8B-B14F-4D97-AF65-F5344CB8AC3E}">
        <p14:creationId xmlns:p14="http://schemas.microsoft.com/office/powerpoint/2010/main" val="3633377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28/08/2025</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28/08/2025</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 Whole School</a:t>
            </a:r>
          </a:p>
        </p:txBody>
      </p:sp>
      <p:pic>
        <p:nvPicPr>
          <p:cNvPr id="1026" name="Picture 2" descr="Photo about Aged treasure map illustration background. Illustration of brown,  geography, burnt - 59033995 | Map background, Illustrated map, History  background">
            <a:extLst>
              <a:ext uri="{FF2B5EF4-FFF2-40B4-BE49-F238E27FC236}">
                <a16:creationId xmlns:a16="http://schemas.microsoft.com/office/drawing/2014/main" id="{8DC9D171-D769-0C89-16A9-034BA973A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2556610"/>
            <a:ext cx="7000875" cy="346318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552D08F-D195-3784-773A-31FE01EF2286}"/>
              </a:ext>
            </a:extLst>
          </p:cNvPr>
          <p:cNvSpPr txBox="1"/>
          <p:nvPr/>
        </p:nvSpPr>
        <p:spPr>
          <a:xfrm>
            <a:off x="3611984" y="3551284"/>
            <a:ext cx="5250425" cy="1107996"/>
          </a:xfrm>
          <a:prstGeom prst="rect">
            <a:avLst/>
          </a:prstGeom>
          <a:noFill/>
        </p:spPr>
        <p:txBody>
          <a:bodyPr wrap="square" rtlCol="0">
            <a:spAutoFit/>
          </a:bodyPr>
          <a:lstStyle/>
          <a:p>
            <a:r>
              <a:rPr lang="en-GB" sz="6600" dirty="0">
                <a:latin typeface="Comic Sans MS" panose="030F0702030302020204" pitchFamily="66" charset="0"/>
              </a:rPr>
              <a:t>Geography</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Whole School 2025-2026</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AB6BAD70-FC2B-0EB6-BB8A-ED295B923A6B}"/>
              </a:ext>
            </a:extLst>
          </p:cNvPr>
          <p:cNvGraphicFramePr>
            <a:graphicFrameLocks noGrp="1"/>
          </p:cNvGraphicFramePr>
          <p:nvPr>
            <p:extLst>
              <p:ext uri="{D42A27DB-BD31-4B8C-83A1-F6EECF244321}">
                <p14:modId xmlns:p14="http://schemas.microsoft.com/office/powerpoint/2010/main" val="856135971"/>
              </p:ext>
            </p:extLst>
          </p:nvPr>
        </p:nvGraphicFramePr>
        <p:xfrm>
          <a:off x="298881" y="1941583"/>
          <a:ext cx="11594236" cy="4590487"/>
        </p:xfrm>
        <a:graphic>
          <a:graphicData uri="http://schemas.openxmlformats.org/drawingml/2006/table">
            <a:tbl>
              <a:tblPr firstRow="1" bandRow="1">
                <a:tableStyleId>{5940675A-B579-460E-94D1-54222C63F5DA}</a:tableStyleId>
              </a:tblPr>
              <a:tblGrid>
                <a:gridCol w="1079345">
                  <a:extLst>
                    <a:ext uri="{9D8B030D-6E8A-4147-A177-3AD203B41FA5}">
                      <a16:colId xmlns:a16="http://schemas.microsoft.com/office/drawing/2014/main" val="951802061"/>
                    </a:ext>
                  </a:extLst>
                </a:gridCol>
                <a:gridCol w="3517364">
                  <a:extLst>
                    <a:ext uri="{9D8B030D-6E8A-4147-A177-3AD203B41FA5}">
                      <a16:colId xmlns:a16="http://schemas.microsoft.com/office/drawing/2014/main" val="2753133544"/>
                    </a:ext>
                  </a:extLst>
                </a:gridCol>
                <a:gridCol w="3718324">
                  <a:extLst>
                    <a:ext uri="{9D8B030D-6E8A-4147-A177-3AD203B41FA5}">
                      <a16:colId xmlns:a16="http://schemas.microsoft.com/office/drawing/2014/main" val="1910237918"/>
                    </a:ext>
                  </a:extLst>
                </a:gridCol>
                <a:gridCol w="3279203">
                  <a:extLst>
                    <a:ext uri="{9D8B030D-6E8A-4147-A177-3AD203B41FA5}">
                      <a16:colId xmlns:a16="http://schemas.microsoft.com/office/drawing/2014/main" val="2434908929"/>
                    </a:ext>
                  </a:extLst>
                </a:gridCol>
              </a:tblGrid>
              <a:tr h="345859">
                <a:tc>
                  <a:txBody>
                    <a:bodyPr/>
                    <a:lstStyle/>
                    <a:p>
                      <a:endParaRPr lang="en-GB" sz="1600" dirty="0">
                        <a:latin typeface="Comic Sans MS" panose="030F0702030302020204" pitchFamily="66" charset="0"/>
                      </a:endParaRPr>
                    </a:p>
                  </a:txBody>
                  <a:tcPr/>
                </a:tc>
                <a:tc>
                  <a:txBody>
                    <a:bodyPr/>
                    <a:lstStyle/>
                    <a:p>
                      <a:r>
                        <a:rPr lang="en-GB" sz="1100" b="1" dirty="0">
                          <a:latin typeface="Comic Sans MS" panose="030F0702030302020204" pitchFamily="66" charset="0"/>
                        </a:rPr>
                        <a:t>Autumn </a:t>
                      </a:r>
                    </a:p>
                  </a:txBody>
                  <a:tcPr>
                    <a:solidFill>
                      <a:schemeClr val="accent1">
                        <a:lumMod val="40000"/>
                        <a:lumOff val="60000"/>
                      </a:schemeClr>
                    </a:solidFill>
                  </a:tcPr>
                </a:tc>
                <a:tc>
                  <a:txBody>
                    <a:bodyPr/>
                    <a:lstStyle/>
                    <a:p>
                      <a:r>
                        <a:rPr lang="en-GB" sz="1100" b="1" dirty="0">
                          <a:latin typeface="Comic Sans MS" panose="030F0702030302020204" pitchFamily="66" charset="0"/>
                        </a:rPr>
                        <a:t>Spring</a:t>
                      </a:r>
                    </a:p>
                  </a:txBody>
                  <a:tcPr>
                    <a:solidFill>
                      <a:schemeClr val="accent1">
                        <a:lumMod val="40000"/>
                        <a:lumOff val="60000"/>
                      </a:schemeClr>
                    </a:solidFill>
                  </a:tcPr>
                </a:tc>
                <a:tc>
                  <a:txBody>
                    <a:bodyPr/>
                    <a:lstStyle/>
                    <a:p>
                      <a:r>
                        <a:rPr lang="en-GB" sz="1100" b="1" dirty="0">
                          <a:latin typeface="Comic Sans MS" panose="030F0702030302020204" pitchFamily="66" charset="0"/>
                        </a:rPr>
                        <a:t>Summer </a:t>
                      </a:r>
                    </a:p>
                  </a:txBody>
                  <a:tcPr>
                    <a:solidFill>
                      <a:schemeClr val="accent1">
                        <a:lumMod val="40000"/>
                        <a:lumOff val="60000"/>
                      </a:schemeClr>
                    </a:solidFill>
                  </a:tcPr>
                </a:tc>
                <a:extLst>
                  <a:ext uri="{0D108BD9-81ED-4DB2-BD59-A6C34878D82A}">
                    <a16:rowId xmlns:a16="http://schemas.microsoft.com/office/drawing/2014/main" val="1409181477"/>
                  </a:ext>
                </a:extLst>
              </a:tr>
              <a:tr h="880367">
                <a:tc>
                  <a:txBody>
                    <a:bodyPr/>
                    <a:lstStyle/>
                    <a:p>
                      <a:r>
                        <a:rPr lang="en-GB" sz="1600" b="1" dirty="0">
                          <a:latin typeface="Comic Sans MS" panose="030F0702030302020204" pitchFamily="66" charset="0"/>
                        </a:rPr>
                        <a:t>EYFS/ Year 1</a:t>
                      </a:r>
                    </a:p>
                  </a:txBody>
                  <a:tcPr/>
                </a:tc>
                <a:tc>
                  <a:txBody>
                    <a:bodyPr/>
                    <a:lstStyle/>
                    <a:p>
                      <a:r>
                        <a:rPr lang="en-GB" sz="1000" dirty="0">
                          <a:latin typeface="Comic Sans MS" panose="030F0702030302020204" pitchFamily="66" charset="0"/>
                        </a:rPr>
                        <a:t>All about </a:t>
                      </a:r>
                      <a:r>
                        <a:rPr lang="en-GB" sz="1000" dirty="0">
                          <a:solidFill>
                            <a:schemeClr val="tx1"/>
                          </a:solidFill>
                          <a:latin typeface="Comic Sans MS" panose="030F0702030302020204" pitchFamily="66" charset="0"/>
                        </a:rPr>
                        <a:t>me - </a:t>
                      </a:r>
                      <a:r>
                        <a:rPr lang="en-GB" sz="1000" dirty="0">
                          <a:solidFill>
                            <a:schemeClr val="accent4">
                              <a:lumMod val="75000"/>
                            </a:schemeClr>
                          </a:solidFill>
                          <a:latin typeface="Comic Sans MS" panose="030F0702030302020204" pitchFamily="66" charset="0"/>
                        </a:rPr>
                        <a:t>Settlements  </a:t>
                      </a:r>
                      <a:r>
                        <a:rPr lang="en-GB" sz="1000" dirty="0">
                          <a:solidFill>
                            <a:srgbClr val="C00000"/>
                          </a:solidFill>
                          <a:latin typeface="Comic Sans MS" panose="030F0702030302020204" pitchFamily="66" charset="0"/>
                        </a:rPr>
                        <a:t>Migration/diversity </a:t>
                      </a:r>
                      <a:endParaRPr lang="en-GB" sz="1000" dirty="0">
                        <a:solidFill>
                          <a:schemeClr val="tx1"/>
                        </a:solidFill>
                        <a:latin typeface="Comic Sans MS" panose="030F0702030302020204" pitchFamily="66" charset="0"/>
                      </a:endParaRPr>
                    </a:p>
                    <a:p>
                      <a:endParaRPr lang="en-GB" sz="1000" dirty="0">
                        <a:solidFill>
                          <a:schemeClr val="tx1"/>
                        </a:solidFill>
                        <a:latin typeface="Comic Sans MS" panose="030F0702030302020204" pitchFamily="66" charset="0"/>
                      </a:endParaRPr>
                    </a:p>
                    <a:p>
                      <a:r>
                        <a:rPr lang="en-GB" sz="1000" dirty="0">
                          <a:solidFill>
                            <a:schemeClr val="tx1"/>
                          </a:solidFill>
                          <a:latin typeface="Comic Sans MS" panose="030F0702030302020204" pitchFamily="66" charset="0"/>
                        </a:rPr>
                        <a:t>Festivals - </a:t>
                      </a:r>
                      <a:r>
                        <a:rPr lang="en-GB" sz="1000" dirty="0">
                          <a:solidFill>
                            <a:srgbClr val="C00000"/>
                          </a:solidFill>
                          <a:latin typeface="Comic Sans MS" panose="030F0702030302020204" pitchFamily="66" charset="0"/>
                        </a:rPr>
                        <a:t>Migration/diversity </a:t>
                      </a:r>
                      <a:endParaRPr lang="en-GB" sz="1000" dirty="0">
                        <a:solidFill>
                          <a:schemeClr val="tx1"/>
                        </a:solidFill>
                        <a:latin typeface="Comic Sans MS" panose="030F0702030302020204" pitchFamily="66" charset="0"/>
                      </a:endParaRPr>
                    </a:p>
                  </a:txBody>
                  <a:tcPr/>
                </a:tc>
                <a:tc>
                  <a:txBody>
                    <a:bodyPr/>
                    <a:lstStyle/>
                    <a:p>
                      <a:r>
                        <a:rPr lang="en-GB" sz="1000" dirty="0">
                          <a:latin typeface="Comic Sans MS" panose="030F0702030302020204" pitchFamily="66" charset="0"/>
                        </a:rPr>
                        <a:t>Off we go - </a:t>
                      </a:r>
                      <a:r>
                        <a:rPr lang="en-GB" sz="1000" dirty="0">
                          <a:solidFill>
                            <a:schemeClr val="accent4">
                              <a:lumMod val="75000"/>
                            </a:schemeClr>
                          </a:solidFill>
                          <a:latin typeface="Comic Sans MS" panose="030F0702030302020204" pitchFamily="66" charset="0"/>
                        </a:rPr>
                        <a:t>Settlements </a:t>
                      </a:r>
                      <a:r>
                        <a:rPr lang="en-GB" sz="1000" dirty="0">
                          <a:solidFill>
                            <a:srgbClr val="C00000"/>
                          </a:solidFill>
                          <a:latin typeface="Comic Sans MS" panose="030F0702030302020204" pitchFamily="66" charset="0"/>
                        </a:rPr>
                        <a:t>Migration/diversity </a:t>
                      </a:r>
                      <a:endParaRPr lang="en-GB" sz="1000" dirty="0">
                        <a:latin typeface="Comic Sans MS" panose="030F0702030302020204" pitchFamily="66" charset="0"/>
                      </a:endParaRPr>
                    </a:p>
                    <a:p>
                      <a:endParaRPr lang="en-GB" sz="1000" dirty="0">
                        <a:latin typeface="Comic Sans MS" panose="030F0702030302020204" pitchFamily="66" charset="0"/>
                      </a:endParaRPr>
                    </a:p>
                    <a:p>
                      <a:r>
                        <a:rPr lang="en-GB" sz="1000" dirty="0">
                          <a:latin typeface="Comic Sans MS" panose="030F0702030302020204" pitchFamily="66" charset="0"/>
                        </a:rPr>
                        <a:t>Growing - </a:t>
                      </a:r>
                      <a:r>
                        <a:rPr lang="en-GB" sz="1000" dirty="0">
                          <a:solidFill>
                            <a:srgbClr val="00B050"/>
                          </a:solidFill>
                          <a:latin typeface="Comic Sans MS" panose="030F0702030302020204" pitchFamily="66" charset="0"/>
                        </a:rPr>
                        <a:t>Climate</a:t>
                      </a:r>
                      <a:endParaRPr lang="en-GB" sz="1000" dirty="0">
                        <a:latin typeface="Comic Sans MS" panose="030F0702030302020204" pitchFamily="66" charset="0"/>
                      </a:endParaRPr>
                    </a:p>
                  </a:txBody>
                  <a:tcPr/>
                </a:tc>
                <a:tc>
                  <a:txBody>
                    <a:bodyPr/>
                    <a:lstStyle/>
                    <a:p>
                      <a:r>
                        <a:rPr lang="en-GB" sz="1000" dirty="0">
                          <a:solidFill>
                            <a:schemeClr val="tx1"/>
                          </a:solidFill>
                          <a:latin typeface="Comic Sans MS" panose="030F0702030302020204" pitchFamily="66" charset="0"/>
                        </a:rPr>
                        <a:t>Animals - </a:t>
                      </a:r>
                      <a:r>
                        <a:rPr lang="en-GB" sz="1000" dirty="0">
                          <a:solidFill>
                            <a:srgbClr val="00B050"/>
                          </a:solidFill>
                          <a:latin typeface="Comic Sans MS" panose="030F0702030302020204" pitchFamily="66" charset="0"/>
                        </a:rPr>
                        <a:t>Climate</a:t>
                      </a:r>
                      <a:endParaRPr lang="en-GB" sz="1000" dirty="0">
                        <a:solidFill>
                          <a:schemeClr val="tx1"/>
                        </a:solidFill>
                        <a:latin typeface="Comic Sans MS" panose="030F0702030302020204" pitchFamily="66" charset="0"/>
                      </a:endParaRPr>
                    </a:p>
                    <a:p>
                      <a:endParaRPr lang="en-GB" sz="1000" dirty="0">
                        <a:solidFill>
                          <a:schemeClr val="tx1"/>
                        </a:solidFill>
                        <a:latin typeface="Comic Sans MS" panose="030F0702030302020204" pitchFamily="66" charset="0"/>
                      </a:endParaRPr>
                    </a:p>
                    <a:p>
                      <a:r>
                        <a:rPr lang="en-GB" sz="1000" dirty="0" err="1">
                          <a:solidFill>
                            <a:schemeClr val="tx1"/>
                          </a:solidFill>
                          <a:latin typeface="Comic Sans MS" panose="030F0702030302020204" pitchFamily="66" charset="0"/>
                        </a:rPr>
                        <a:t>Superheros</a:t>
                      </a:r>
                      <a:r>
                        <a:rPr lang="en-GB" sz="1000" dirty="0">
                          <a:solidFill>
                            <a:schemeClr val="tx1"/>
                          </a:solidFill>
                          <a:latin typeface="Comic Sans MS" panose="030F0702030302020204" pitchFamily="66" charset="0"/>
                        </a:rPr>
                        <a:t> </a:t>
                      </a:r>
                    </a:p>
                  </a:txBody>
                  <a:tcPr/>
                </a:tc>
                <a:extLst>
                  <a:ext uri="{0D108BD9-81ED-4DB2-BD59-A6C34878D82A}">
                    <a16:rowId xmlns:a16="http://schemas.microsoft.com/office/drawing/2014/main" val="4056320045"/>
                  </a:ext>
                </a:extLst>
              </a:tr>
              <a:tr h="880367">
                <a:tc>
                  <a:txBody>
                    <a:bodyPr/>
                    <a:lstStyle/>
                    <a:p>
                      <a:r>
                        <a:rPr lang="en-GB" sz="1600" b="1" dirty="0">
                          <a:latin typeface="Comic Sans MS" panose="030F0702030302020204" pitchFamily="66" charset="0"/>
                        </a:rPr>
                        <a:t>Year 1/2 </a:t>
                      </a:r>
                    </a:p>
                  </a:txBody>
                  <a:tcPr/>
                </a:tc>
                <a:tc>
                  <a:txBody>
                    <a:bodyPr/>
                    <a:lstStyle/>
                    <a:p>
                      <a:r>
                        <a:rPr lang="en-GB" sz="1000" dirty="0">
                          <a:latin typeface="Comic Sans MS" panose="030F0702030302020204" pitchFamily="66" charset="0"/>
                        </a:rPr>
                        <a:t>What is in our local area? (geography)</a:t>
                      </a:r>
                      <a:endParaRPr lang="en-GB" sz="1000" dirty="0">
                        <a:solidFill>
                          <a:srgbClr val="7030A0"/>
                        </a:solidFill>
                        <a:latin typeface="Comic Sans MS" panose="030F0702030302020204" pitchFamily="66" charset="0"/>
                      </a:endParaRPr>
                    </a:p>
                    <a:p>
                      <a:r>
                        <a:rPr lang="en-GB" sz="1000" dirty="0">
                          <a:solidFill>
                            <a:schemeClr val="accent4">
                              <a:lumMod val="75000"/>
                            </a:schemeClr>
                          </a:solidFill>
                          <a:latin typeface="Comic Sans MS" panose="030F0702030302020204" pitchFamily="66" charset="0"/>
                        </a:rPr>
                        <a:t>Settlements                 </a:t>
                      </a:r>
                      <a:r>
                        <a:rPr lang="en-GB" sz="1000" dirty="0">
                          <a:solidFill>
                            <a:srgbClr val="002060"/>
                          </a:solidFill>
                          <a:latin typeface="Comic Sans MS" panose="030F0702030302020204" pitchFamily="66" charset="0"/>
                        </a:rPr>
                        <a:t>Rivers</a:t>
                      </a:r>
                      <a:endParaRPr lang="en-GB" sz="1000" dirty="0">
                        <a:solidFill>
                          <a:srgbClr val="002060"/>
                        </a:solidFill>
                      </a:endParaRPr>
                    </a:p>
                  </a:txBody>
                  <a:tcPr/>
                </a:tc>
                <a:tc>
                  <a:txBody>
                    <a:bodyPr/>
                    <a:lstStyle/>
                    <a:p>
                      <a:r>
                        <a:rPr lang="en-GB" sz="1000" dirty="0">
                          <a:latin typeface="Comic Sans MS" panose="030F0702030302020204" pitchFamily="66" charset="0"/>
                        </a:rPr>
                        <a:t>How have shops and houses changed? (history) </a:t>
                      </a:r>
                    </a:p>
                    <a:p>
                      <a:r>
                        <a:rPr lang="en-GB" sz="1000" dirty="0">
                          <a:solidFill>
                            <a:schemeClr val="accent4">
                              <a:lumMod val="75000"/>
                            </a:schemeClr>
                          </a:solidFill>
                          <a:latin typeface="Comic Sans MS" panose="030F0702030302020204" pitchFamily="66" charset="0"/>
                        </a:rPr>
                        <a:t>Settlements</a:t>
                      </a:r>
                      <a:endParaRPr lang="en-GB" sz="1000" dirty="0">
                        <a:latin typeface="Comic Sans MS" panose="030F0702030302020204" pitchFamily="66" charset="0"/>
                      </a:endParaRPr>
                    </a:p>
                  </a:txBody>
                  <a:tcPr/>
                </a:tc>
                <a:tc>
                  <a:txBody>
                    <a:bodyPr/>
                    <a:lstStyle/>
                    <a:p>
                      <a:r>
                        <a:rPr lang="en-GB" sz="1000" dirty="0">
                          <a:latin typeface="Comic Sans MS" panose="030F0702030302020204" pitchFamily="66" charset="0"/>
                        </a:rPr>
                        <a:t>Sum 1 Is Northwich famous for anything? (history)</a:t>
                      </a:r>
                    </a:p>
                    <a:p>
                      <a:r>
                        <a:rPr lang="en-GB" sz="1000" dirty="0">
                          <a:solidFill>
                            <a:schemeClr val="accent4">
                              <a:lumMod val="75000"/>
                            </a:schemeClr>
                          </a:solidFill>
                          <a:latin typeface="Comic Sans MS" panose="030F0702030302020204" pitchFamily="66" charset="0"/>
                        </a:rPr>
                        <a:t>Settlements                   </a:t>
                      </a:r>
                      <a:r>
                        <a:rPr lang="en-GB" sz="1000" dirty="0">
                          <a:solidFill>
                            <a:srgbClr val="002060"/>
                          </a:solidFill>
                          <a:latin typeface="Comic Sans MS" panose="030F0702030302020204" pitchFamily="66" charset="0"/>
                        </a:rPr>
                        <a:t>Rivers</a:t>
                      </a:r>
                      <a:endParaRPr lang="en-GB" sz="1000" dirty="0">
                        <a:latin typeface="Comic Sans MS" panose="030F0702030302020204" pitchFamily="66" charset="0"/>
                      </a:endParaRPr>
                    </a:p>
                    <a:p>
                      <a:r>
                        <a:rPr lang="en-GB" sz="1000" dirty="0">
                          <a:latin typeface="Comic Sans MS" panose="030F0702030302020204" pitchFamily="66" charset="0"/>
                        </a:rPr>
                        <a:t>Is the weather the same all over the world? (geography) </a:t>
                      </a:r>
                    </a:p>
                    <a:p>
                      <a:r>
                        <a:rPr lang="en-GB" sz="1000" dirty="0">
                          <a:solidFill>
                            <a:srgbClr val="00B050"/>
                          </a:solidFill>
                          <a:latin typeface="Comic Sans MS" panose="030F0702030302020204" pitchFamily="66" charset="0"/>
                        </a:rPr>
                        <a:t>Climate</a:t>
                      </a:r>
                    </a:p>
                  </a:txBody>
                  <a:tcPr/>
                </a:tc>
                <a:extLst>
                  <a:ext uri="{0D108BD9-81ED-4DB2-BD59-A6C34878D82A}">
                    <a16:rowId xmlns:a16="http://schemas.microsoft.com/office/drawing/2014/main" val="2905943504"/>
                  </a:ext>
                </a:extLst>
              </a:tr>
              <a:tr h="723159">
                <a:tc>
                  <a:txBody>
                    <a:bodyPr/>
                    <a:lstStyle/>
                    <a:p>
                      <a:r>
                        <a:rPr lang="en-GB" sz="1600" b="1" dirty="0">
                          <a:latin typeface="Comic Sans MS" panose="030F0702030302020204" pitchFamily="66" charset="0"/>
                        </a:rPr>
                        <a:t>Year 3/4 </a:t>
                      </a:r>
                    </a:p>
                  </a:txBody>
                  <a:tcPr/>
                </a:tc>
                <a:tc>
                  <a:txBody>
                    <a:bodyPr/>
                    <a:lstStyle/>
                    <a:p>
                      <a:r>
                        <a:rPr lang="en-GB" sz="1000" dirty="0">
                          <a:latin typeface="Comic Sans MS" panose="030F0702030302020204" pitchFamily="66" charset="0"/>
                        </a:rPr>
                        <a:t>How did the Greeks influence us today? (History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C00000"/>
                          </a:solidFill>
                          <a:latin typeface="Comic Sans MS" panose="030F0702030302020204" pitchFamily="66" charset="0"/>
                        </a:rPr>
                        <a:t>Migration/diversity     </a:t>
                      </a:r>
                      <a:r>
                        <a:rPr lang="en-GB" sz="1000" dirty="0">
                          <a:solidFill>
                            <a:srgbClr val="7030A0"/>
                          </a:solidFill>
                          <a:latin typeface="Comic Sans MS" panose="030F0702030302020204" pitchFamily="66" charset="0"/>
                        </a:rPr>
                        <a:t>Trade </a:t>
                      </a:r>
                      <a:endParaRPr lang="en-GB" sz="1000" dirty="0">
                        <a:solidFill>
                          <a:srgbClr val="C00000"/>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accent4">
                              <a:lumMod val="75000"/>
                            </a:schemeClr>
                          </a:solidFill>
                          <a:latin typeface="Comic Sans MS" panose="030F0702030302020204" pitchFamily="66" charset="0"/>
                        </a:rPr>
                        <a:t>Settlements                 </a:t>
                      </a:r>
                      <a:r>
                        <a:rPr lang="en-GB" sz="1000" dirty="0">
                          <a:solidFill>
                            <a:srgbClr val="00B050"/>
                          </a:solidFill>
                          <a:latin typeface="Comic Sans MS" panose="030F0702030302020204" pitchFamily="66" charset="0"/>
                        </a:rPr>
                        <a:t>Climate</a:t>
                      </a:r>
                      <a:endParaRPr lang="en-GB" sz="1000" dirty="0">
                        <a:solidFill>
                          <a:schemeClr val="accent4">
                            <a:lumMod val="75000"/>
                          </a:schemeClr>
                        </a:solidFill>
                        <a:latin typeface="Comic Sans MS" panose="030F0702030302020204" pitchFamily="66" charset="0"/>
                      </a:endParaRPr>
                    </a:p>
                  </a:txBody>
                  <a:tcPr/>
                </a:tc>
                <a:tc>
                  <a:txBody>
                    <a:bodyPr/>
                    <a:lstStyle/>
                    <a:p>
                      <a:r>
                        <a:rPr lang="en-GB" sz="1000" dirty="0">
                          <a:latin typeface="Comic Sans MS" panose="030F0702030302020204" pitchFamily="66" charset="0"/>
                        </a:rPr>
                        <a:t>What impact did the Roman invasion have on Britain? (history) </a:t>
                      </a:r>
                    </a:p>
                  </a:txBody>
                  <a:tcPr/>
                </a:tc>
                <a:tc>
                  <a:txBody>
                    <a:bodyPr/>
                    <a:lstStyle/>
                    <a:p>
                      <a:r>
                        <a:rPr lang="en-GB" sz="1000" dirty="0">
                          <a:latin typeface="Comic Sans MS" panose="030F0702030302020204" pitchFamily="66" charset="0"/>
                        </a:rPr>
                        <a:t>Are Rivers important to the people of Northwich? (Geography) </a:t>
                      </a:r>
                      <a:r>
                        <a:rPr lang="en-GB" sz="1000" dirty="0">
                          <a:solidFill>
                            <a:srgbClr val="C00000"/>
                          </a:solidFill>
                          <a:latin typeface="Comic Sans MS" panose="030F0702030302020204" pitchFamily="66" charset="0"/>
                        </a:rPr>
                        <a:t> </a:t>
                      </a:r>
                      <a:r>
                        <a:rPr lang="en-GB" sz="1000" dirty="0">
                          <a:solidFill>
                            <a:srgbClr val="7030A0"/>
                          </a:solidFill>
                          <a:latin typeface="Comic Sans MS" panose="030F0702030302020204" pitchFamily="66" charset="0"/>
                        </a:rPr>
                        <a:t>Trade </a:t>
                      </a:r>
                      <a:endParaRPr lang="en-GB" sz="1000" dirty="0">
                        <a:solidFill>
                          <a:srgbClr val="C00000"/>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accent4">
                              <a:lumMod val="75000"/>
                            </a:schemeClr>
                          </a:solidFill>
                          <a:latin typeface="Comic Sans MS" panose="030F0702030302020204" pitchFamily="66" charset="0"/>
                        </a:rPr>
                        <a:t>Settlements               </a:t>
                      </a:r>
                    </a:p>
                    <a:p>
                      <a:r>
                        <a:rPr lang="en-GB" sz="1000" dirty="0">
                          <a:solidFill>
                            <a:srgbClr val="002060"/>
                          </a:solidFill>
                          <a:latin typeface="Comic Sans MS" panose="030F0702030302020204" pitchFamily="66" charset="0"/>
                        </a:rPr>
                        <a:t>Rivers</a:t>
                      </a:r>
                      <a:endParaRPr lang="en-GB" sz="1000" dirty="0">
                        <a:solidFill>
                          <a:srgbClr val="002060"/>
                        </a:solidFill>
                      </a:endParaRPr>
                    </a:p>
                  </a:txBody>
                  <a:tcPr/>
                </a:tc>
                <a:extLst>
                  <a:ext uri="{0D108BD9-81ED-4DB2-BD59-A6C34878D82A}">
                    <a16:rowId xmlns:a16="http://schemas.microsoft.com/office/drawing/2014/main" val="1741203187"/>
                  </a:ext>
                </a:extLst>
              </a:tr>
              <a:tr h="723159">
                <a:tc>
                  <a:txBody>
                    <a:bodyPr/>
                    <a:lstStyle/>
                    <a:p>
                      <a:r>
                        <a:rPr lang="en-GB" sz="1600" b="1" dirty="0">
                          <a:latin typeface="Comic Sans MS" panose="030F0702030302020204" pitchFamily="66" charset="0"/>
                        </a:rPr>
                        <a:t>Year 4/5 </a:t>
                      </a:r>
                    </a:p>
                  </a:txBody>
                  <a:tcPr/>
                </a:tc>
                <a:tc>
                  <a:txBody>
                    <a:bodyPr/>
                    <a:lstStyle/>
                    <a:p>
                      <a:r>
                        <a:rPr lang="en-GB" sz="1000" dirty="0">
                          <a:latin typeface="Comic Sans MS" panose="030F0702030302020204" pitchFamily="66" charset="0"/>
                        </a:rPr>
                        <a:t>Were the Saxons and Vikings the same, both invaders? (history)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accent4">
                              <a:lumMod val="75000"/>
                            </a:schemeClr>
                          </a:solidFill>
                          <a:latin typeface="Comic Sans MS" panose="030F0702030302020204" pitchFamily="66" charset="0"/>
                        </a:rPr>
                        <a:t>Settlements                 </a:t>
                      </a:r>
                      <a:r>
                        <a:rPr lang="en-GB" sz="1000" dirty="0">
                          <a:solidFill>
                            <a:srgbClr val="00B050"/>
                          </a:solidFill>
                          <a:latin typeface="Comic Sans MS" panose="030F0702030302020204" pitchFamily="66" charset="0"/>
                        </a:rPr>
                        <a:t>Climate</a:t>
                      </a:r>
                      <a:endParaRPr lang="en-GB" sz="1000" dirty="0">
                        <a:solidFill>
                          <a:schemeClr val="accent4">
                            <a:lumMod val="75000"/>
                          </a:schemeClr>
                        </a:solidFill>
                        <a:latin typeface="Comic Sans MS" panose="030F0702030302020204" pitchFamily="66" charset="0"/>
                      </a:endParaRPr>
                    </a:p>
                  </a:txBody>
                  <a:tcPr/>
                </a:tc>
                <a:tc>
                  <a:txBody>
                    <a:bodyPr/>
                    <a:lstStyle/>
                    <a:p>
                      <a:r>
                        <a:rPr lang="en-GB" sz="1000" dirty="0">
                          <a:latin typeface="Comic Sans MS" panose="030F0702030302020204" pitchFamily="66" charset="0"/>
                        </a:rPr>
                        <a:t>Is there more to North America than Disneyland? (Geography) </a:t>
                      </a:r>
                      <a:r>
                        <a:rPr lang="en-GB" sz="1000" dirty="0">
                          <a:solidFill>
                            <a:srgbClr val="C00000"/>
                          </a:solidFill>
                          <a:latin typeface="Comic Sans MS" panose="030F0702030302020204" pitchFamily="66" charset="0"/>
                        </a:rPr>
                        <a:t>    </a:t>
                      </a:r>
                      <a:r>
                        <a:rPr lang="en-GB" sz="1000" dirty="0">
                          <a:solidFill>
                            <a:srgbClr val="7030A0"/>
                          </a:solidFill>
                          <a:latin typeface="Comic Sans MS" panose="030F0702030302020204" pitchFamily="66" charset="0"/>
                        </a:rPr>
                        <a:t>Trade </a:t>
                      </a:r>
                      <a:r>
                        <a:rPr lang="en-GB" sz="1000" dirty="0">
                          <a:solidFill>
                            <a:schemeClr val="accent4">
                              <a:lumMod val="75000"/>
                            </a:schemeClr>
                          </a:solidFill>
                          <a:latin typeface="Comic Sans MS" panose="030F0702030302020204" pitchFamily="66" charset="0"/>
                        </a:rPr>
                        <a:t>                 </a:t>
                      </a:r>
                      <a:r>
                        <a:rPr lang="en-GB" sz="1000" dirty="0">
                          <a:solidFill>
                            <a:srgbClr val="00B050"/>
                          </a:solidFill>
                          <a:latin typeface="Comic Sans MS" panose="030F0702030302020204" pitchFamily="66" charset="0"/>
                        </a:rPr>
                        <a:t>Climate</a:t>
                      </a:r>
                      <a:endParaRPr lang="en-GB" sz="1000" dirty="0">
                        <a:solidFill>
                          <a:schemeClr val="accent4">
                            <a:lumMod val="75000"/>
                          </a:schemeClr>
                        </a:solidFill>
                        <a:latin typeface="Comic Sans MS" panose="030F0702030302020204" pitchFamily="66" charset="0"/>
                      </a:endParaRPr>
                    </a:p>
                    <a:p>
                      <a:r>
                        <a:rPr lang="en-GB" sz="1000" dirty="0">
                          <a:solidFill>
                            <a:srgbClr val="002060"/>
                          </a:solidFill>
                          <a:latin typeface="Comic Sans MS" panose="030F0702030302020204" pitchFamily="66" charset="0"/>
                        </a:rPr>
                        <a:t>Rivers</a:t>
                      </a:r>
                      <a:endParaRPr lang="en-GB" sz="1000" dirty="0">
                        <a:solidFill>
                          <a:srgbClr val="002060"/>
                        </a:solidFill>
                      </a:endParaRPr>
                    </a:p>
                  </a:txBody>
                  <a:tcPr/>
                </a:tc>
                <a:tc>
                  <a:txBody>
                    <a:bodyPr/>
                    <a:lstStyle/>
                    <a:p>
                      <a:r>
                        <a:rPr lang="en-GB" sz="1000" dirty="0">
                          <a:latin typeface="Comic Sans MS" panose="030F0702030302020204" pitchFamily="66" charset="0"/>
                        </a:rPr>
                        <a:t>Who achieved most, the Maya or the Vikings? (History/Geography)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00B050"/>
                          </a:solidFill>
                          <a:latin typeface="Comic Sans MS" panose="030F0702030302020204" pitchFamily="66" charset="0"/>
                        </a:rPr>
                        <a:t>Climate             </a:t>
                      </a:r>
                      <a:r>
                        <a:rPr lang="en-GB" sz="1000" dirty="0">
                          <a:solidFill>
                            <a:schemeClr val="accent4">
                              <a:lumMod val="75000"/>
                            </a:schemeClr>
                          </a:solidFill>
                          <a:latin typeface="Comic Sans MS" panose="030F0702030302020204" pitchFamily="66" charset="0"/>
                        </a:rPr>
                        <a:t>Settlements               </a:t>
                      </a:r>
                      <a:r>
                        <a:rPr lang="en-GB" sz="1000" dirty="0">
                          <a:solidFill>
                            <a:srgbClr val="002060"/>
                          </a:solidFill>
                          <a:latin typeface="Comic Sans MS" panose="030F0702030302020204" pitchFamily="66" charset="0"/>
                        </a:rPr>
                        <a:t>Rivers</a:t>
                      </a:r>
                      <a:endParaRPr lang="en-GB" sz="100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solidFill>
                          <a:schemeClr val="accent4">
                            <a:lumMod val="75000"/>
                          </a:schemeClr>
                        </a:solidFill>
                        <a:latin typeface="Comic Sans MS" panose="030F0702030302020204" pitchFamily="66" charset="0"/>
                      </a:endParaRPr>
                    </a:p>
                  </a:txBody>
                  <a:tcPr/>
                </a:tc>
                <a:extLst>
                  <a:ext uri="{0D108BD9-81ED-4DB2-BD59-A6C34878D82A}">
                    <a16:rowId xmlns:a16="http://schemas.microsoft.com/office/drawing/2014/main" val="3046168546"/>
                  </a:ext>
                </a:extLst>
              </a:tr>
              <a:tr h="1037576">
                <a:tc>
                  <a:txBody>
                    <a:bodyPr/>
                    <a:lstStyle/>
                    <a:p>
                      <a:r>
                        <a:rPr lang="en-GB" sz="1600" b="1" dirty="0">
                          <a:latin typeface="Comic Sans MS" panose="030F0702030302020204" pitchFamily="66" charset="0"/>
                        </a:rPr>
                        <a:t>Year 6 </a:t>
                      </a:r>
                    </a:p>
                  </a:txBody>
                  <a:tcPr/>
                </a:tc>
                <a:tc>
                  <a:txBody>
                    <a:bodyPr/>
                    <a:lstStyle/>
                    <a:p>
                      <a:r>
                        <a:rPr lang="en-GB" sz="1000" dirty="0">
                          <a:latin typeface="Comic Sans MS" panose="030F0702030302020204" pitchFamily="66" charset="0"/>
                        </a:rPr>
                        <a:t>What makes people come to Britain? (history and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C00000"/>
                          </a:solidFill>
                          <a:latin typeface="Comic Sans MS" panose="030F0702030302020204" pitchFamily="66" charset="0"/>
                        </a:rPr>
                        <a:t>Migration/diversity     </a:t>
                      </a:r>
                      <a:r>
                        <a:rPr lang="en-GB" sz="1000" dirty="0">
                          <a:solidFill>
                            <a:srgbClr val="7030A0"/>
                          </a:solidFill>
                          <a:latin typeface="Comic Sans MS" panose="030F0702030302020204" pitchFamily="66" charset="0"/>
                        </a:rPr>
                        <a:t>Trade </a:t>
                      </a:r>
                      <a:endParaRPr lang="en-GB" sz="1000" dirty="0">
                        <a:solidFill>
                          <a:srgbClr val="C00000"/>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accent4">
                              <a:lumMod val="75000"/>
                            </a:schemeClr>
                          </a:solidFill>
                          <a:latin typeface="Comic Sans MS" panose="030F0702030302020204" pitchFamily="66" charset="0"/>
                        </a:rPr>
                        <a:t>Settlements                 </a:t>
                      </a:r>
                      <a:r>
                        <a:rPr lang="en-GB" sz="1000" dirty="0">
                          <a:solidFill>
                            <a:srgbClr val="00B050"/>
                          </a:solidFill>
                          <a:latin typeface="Comic Sans MS" panose="030F0702030302020204" pitchFamily="66" charset="0"/>
                        </a:rPr>
                        <a:t>Climate</a:t>
                      </a:r>
                      <a:endParaRPr lang="en-GB" sz="1000" dirty="0">
                        <a:solidFill>
                          <a:schemeClr val="accent4">
                            <a:lumMod val="75000"/>
                          </a:schemeClr>
                        </a:solidFill>
                        <a:latin typeface="Comic Sans MS" panose="030F0702030302020204" pitchFamily="66" charset="0"/>
                      </a:endParaRPr>
                    </a:p>
                    <a:p>
                      <a:r>
                        <a:rPr lang="en-GB" sz="1000" dirty="0">
                          <a:solidFill>
                            <a:srgbClr val="002060"/>
                          </a:solidFill>
                          <a:latin typeface="Comic Sans MS" panose="030F0702030302020204" pitchFamily="66" charset="0"/>
                        </a:rPr>
                        <a:t>Rivers</a:t>
                      </a:r>
                      <a:endParaRPr lang="en-GB" sz="1000" dirty="0">
                        <a:solidFill>
                          <a:srgbClr val="002060"/>
                        </a:solidFill>
                      </a:endParaRPr>
                    </a:p>
                  </a:txBody>
                  <a:tcPr/>
                </a:tc>
                <a:tc>
                  <a:txBody>
                    <a:bodyPr/>
                    <a:lstStyle/>
                    <a:p>
                      <a:r>
                        <a:rPr lang="en-GB" sz="1000" dirty="0">
                          <a:latin typeface="Comic Sans MS" panose="030F0702030302020204" pitchFamily="66" charset="0"/>
                        </a:rPr>
                        <a:t>Would you like to live in Brazil? (Geography)</a:t>
                      </a:r>
                    </a:p>
                    <a:p>
                      <a:r>
                        <a:rPr lang="en-GB" sz="1000" dirty="0">
                          <a:latin typeface="Comic Sans MS" panose="030F0702030302020204" pitchFamily="66" charset="0"/>
                        </a:rPr>
                        <a:t>Is distribution the same around the world? (Geography)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C00000"/>
                          </a:solidFill>
                          <a:latin typeface="Comic Sans MS" panose="030F0702030302020204" pitchFamily="66" charset="0"/>
                        </a:rPr>
                        <a:t>Migration/diversity     </a:t>
                      </a:r>
                      <a:r>
                        <a:rPr lang="en-GB" sz="1000" dirty="0">
                          <a:solidFill>
                            <a:srgbClr val="7030A0"/>
                          </a:solidFill>
                          <a:latin typeface="Comic Sans MS" panose="030F0702030302020204" pitchFamily="66" charset="0"/>
                        </a:rPr>
                        <a:t>Trade </a:t>
                      </a:r>
                      <a:endParaRPr lang="en-GB" sz="1000" dirty="0">
                        <a:solidFill>
                          <a:srgbClr val="C00000"/>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chemeClr val="accent4">
                              <a:lumMod val="75000"/>
                            </a:schemeClr>
                          </a:solidFill>
                          <a:latin typeface="Comic Sans MS" panose="030F0702030302020204" pitchFamily="66" charset="0"/>
                        </a:rPr>
                        <a:t>Settlements                 </a:t>
                      </a:r>
                      <a:r>
                        <a:rPr lang="en-GB" sz="1000" dirty="0">
                          <a:solidFill>
                            <a:srgbClr val="00B050"/>
                          </a:solidFill>
                          <a:latin typeface="Comic Sans MS" panose="030F0702030302020204" pitchFamily="66" charset="0"/>
                        </a:rPr>
                        <a:t>Climate</a:t>
                      </a:r>
                      <a:endParaRPr lang="en-GB" sz="1000" dirty="0">
                        <a:solidFill>
                          <a:schemeClr val="accent4">
                            <a:lumMod val="75000"/>
                          </a:schemeClr>
                        </a:solidFill>
                        <a:latin typeface="Comic Sans MS" panose="030F0702030302020204" pitchFamily="66" charset="0"/>
                      </a:endParaRPr>
                    </a:p>
                    <a:p>
                      <a:r>
                        <a:rPr lang="en-GB" sz="1000" dirty="0">
                          <a:solidFill>
                            <a:srgbClr val="002060"/>
                          </a:solidFill>
                          <a:latin typeface="Comic Sans MS" panose="030F0702030302020204" pitchFamily="66" charset="0"/>
                        </a:rPr>
                        <a:t>Rivers</a:t>
                      </a:r>
                      <a:endParaRPr lang="en-GB" sz="1000" dirty="0">
                        <a:solidFill>
                          <a:srgbClr val="002060"/>
                        </a:solidFill>
                      </a:endParaRPr>
                    </a:p>
                  </a:txBody>
                  <a:tcPr/>
                </a:tc>
                <a:tc>
                  <a:txBody>
                    <a:bodyPr/>
                    <a:lstStyle/>
                    <a:p>
                      <a:r>
                        <a:rPr lang="en-GB" sz="1000" dirty="0">
                          <a:latin typeface="Comic Sans MS" panose="030F0702030302020204" pitchFamily="66" charset="0"/>
                        </a:rPr>
                        <a:t>Sum 1 - How has Northwich changed over time – family study (history)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Sum 2 -  Is there evidence of connections to other places in Northwich? (</a:t>
                      </a:r>
                      <a:r>
                        <a:rPr lang="en-GB" sz="1000" dirty="0" err="1">
                          <a:latin typeface="Comic Sans MS" panose="030F0702030302020204" pitchFamily="66" charset="0"/>
                        </a:rPr>
                        <a:t>hist</a:t>
                      </a:r>
                      <a:r>
                        <a:rPr lang="en-GB" sz="1000" dirty="0">
                          <a:latin typeface="Comic Sans MS" panose="030F0702030302020204" pitchFamily="66" charset="0"/>
                        </a:rPr>
                        <a:t>/geography)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solidFill>
                            <a:srgbClr val="C00000"/>
                          </a:solidFill>
                          <a:latin typeface="Comic Sans MS" panose="030F0702030302020204" pitchFamily="66" charset="0"/>
                        </a:rPr>
                        <a:t>Migration/diversity     </a:t>
                      </a:r>
                      <a:r>
                        <a:rPr lang="en-GB" sz="1000" dirty="0">
                          <a:solidFill>
                            <a:srgbClr val="7030A0"/>
                          </a:solidFill>
                          <a:latin typeface="Comic Sans MS" panose="030F0702030302020204" pitchFamily="66" charset="0"/>
                        </a:rPr>
                        <a:t>Trade </a:t>
                      </a:r>
                      <a:r>
                        <a:rPr lang="en-GB" sz="1000" dirty="0">
                          <a:solidFill>
                            <a:srgbClr val="C00000"/>
                          </a:solidFill>
                          <a:latin typeface="Comic Sans MS" panose="030F0702030302020204" pitchFamily="66" charset="0"/>
                        </a:rPr>
                        <a:t>       </a:t>
                      </a:r>
                      <a:r>
                        <a:rPr lang="en-GB" sz="1000" dirty="0">
                          <a:solidFill>
                            <a:schemeClr val="accent4">
                              <a:lumMod val="75000"/>
                            </a:schemeClr>
                          </a:solidFill>
                          <a:latin typeface="Comic Sans MS" panose="030F0702030302020204" pitchFamily="66" charset="0"/>
                        </a:rPr>
                        <a:t>Settlements                 </a:t>
                      </a:r>
                      <a:endParaRPr lang="en-GB" sz="1000" dirty="0">
                        <a:latin typeface="Comic Sans MS" panose="030F0702030302020204" pitchFamily="66" charset="0"/>
                      </a:endParaRPr>
                    </a:p>
                    <a:p>
                      <a:endParaRPr lang="en-GB" sz="1000" dirty="0">
                        <a:latin typeface="Comic Sans MS" panose="030F0702030302020204" pitchFamily="66" charset="0"/>
                      </a:endParaRPr>
                    </a:p>
                  </a:txBody>
                  <a:tcPr/>
                </a:tc>
                <a:extLst>
                  <a:ext uri="{0D108BD9-81ED-4DB2-BD59-A6C34878D82A}">
                    <a16:rowId xmlns:a16="http://schemas.microsoft.com/office/drawing/2014/main" val="1352890883"/>
                  </a:ext>
                </a:extLst>
              </a:tr>
            </a:tbl>
          </a:graphicData>
        </a:graphic>
      </p:graphicFrame>
    </p:spTree>
    <p:extLst>
      <p:ext uri="{BB962C8B-B14F-4D97-AF65-F5344CB8AC3E}">
        <p14:creationId xmlns:p14="http://schemas.microsoft.com/office/powerpoint/2010/main" val="136316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EYFS</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729995241"/>
              </p:ext>
            </p:extLst>
          </p:nvPr>
        </p:nvGraphicFramePr>
        <p:xfrm>
          <a:off x="298880" y="1941583"/>
          <a:ext cx="11594237" cy="3729455"/>
        </p:xfrm>
        <a:graphic>
          <a:graphicData uri="http://schemas.openxmlformats.org/drawingml/2006/table">
            <a:tbl>
              <a:tblPr firstRow="1" firstCol="1" bandRow="1"/>
              <a:tblGrid>
                <a:gridCol w="1953990">
                  <a:extLst>
                    <a:ext uri="{9D8B030D-6E8A-4147-A177-3AD203B41FA5}">
                      <a16:colId xmlns:a16="http://schemas.microsoft.com/office/drawing/2014/main" val="1427911813"/>
                    </a:ext>
                  </a:extLst>
                </a:gridCol>
                <a:gridCol w="2120347">
                  <a:extLst>
                    <a:ext uri="{9D8B030D-6E8A-4147-A177-3AD203B41FA5}">
                      <a16:colId xmlns:a16="http://schemas.microsoft.com/office/drawing/2014/main" val="1015357391"/>
                    </a:ext>
                  </a:extLst>
                </a:gridCol>
                <a:gridCol w="2173357">
                  <a:extLst>
                    <a:ext uri="{9D8B030D-6E8A-4147-A177-3AD203B41FA5}">
                      <a16:colId xmlns:a16="http://schemas.microsoft.com/office/drawing/2014/main" val="1216368660"/>
                    </a:ext>
                  </a:extLst>
                </a:gridCol>
                <a:gridCol w="1895061">
                  <a:extLst>
                    <a:ext uri="{9D8B030D-6E8A-4147-A177-3AD203B41FA5}">
                      <a16:colId xmlns:a16="http://schemas.microsoft.com/office/drawing/2014/main" val="1042764116"/>
                    </a:ext>
                  </a:extLst>
                </a:gridCol>
                <a:gridCol w="1855304">
                  <a:extLst>
                    <a:ext uri="{9D8B030D-6E8A-4147-A177-3AD203B41FA5}">
                      <a16:colId xmlns:a16="http://schemas.microsoft.com/office/drawing/2014/main" val="4261937495"/>
                    </a:ext>
                  </a:extLst>
                </a:gridCol>
                <a:gridCol w="1596178">
                  <a:extLst>
                    <a:ext uri="{9D8B030D-6E8A-4147-A177-3AD203B41FA5}">
                      <a16:colId xmlns:a16="http://schemas.microsoft.com/office/drawing/2014/main" val="728315657"/>
                    </a:ext>
                  </a:extLst>
                </a:gridCol>
              </a:tblGrid>
              <a:tr h="315695">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All about me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Festivals a2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Sp1 – off we go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Growing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Animals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dirty="0" err="1">
                          <a:effectLst/>
                          <a:latin typeface="Comic Sans MS" panose="030F0702030302020204" pitchFamily="66" charset="0"/>
                          <a:ea typeface="Calibri" panose="020F0502020204030204" pitchFamily="34" charset="0"/>
                          <a:cs typeface="Times New Roman" panose="02020603050405020304" pitchFamily="18" charset="0"/>
                        </a:rPr>
                        <a:t>Superheros</a:t>
                      </a: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marL="285750" indent="-285750">
                        <a:lnSpc>
                          <a:spcPct val="107000"/>
                        </a:lnSpc>
                        <a:spcAft>
                          <a:spcPts val="800"/>
                        </a:spcAft>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Journey to school – know where their school is and what they pass on the way to school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indent="-285750">
                        <a:lnSpc>
                          <a:spcPct val="107000"/>
                        </a:lnSpc>
                        <a:spcAft>
                          <a:spcPts val="800"/>
                        </a:spcAft>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How does a letter get to my home – write their basic address, that they live in Northwich which is a town in England </a:t>
                      </a:r>
                    </a:p>
                    <a:p>
                      <a:pPr marL="285750" indent="-285750">
                        <a:lnSpc>
                          <a:spcPct val="107000"/>
                        </a:lnSpc>
                        <a:spcAft>
                          <a:spcPts val="800"/>
                        </a:spcAft>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Transport walk – river/canal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Draw map of journey in local area or imaginary maps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Chinese new year – locating where China is and how they celebrate. How would we get there?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Seasons and  basic what’s the weather today</a:t>
                      </a:r>
                    </a:p>
                    <a:p>
                      <a:pPr marL="0" lvl="0" indent="0">
                        <a:buFont typeface="Arial" panose="020B0604020202020204" pitchFamily="34" charset="0"/>
                        <a:buNone/>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Locate other countries they know and discuss the weather in that country</a:t>
                      </a:r>
                    </a:p>
                    <a:p>
                      <a:pPr marL="0" lvl="0" indent="0">
                        <a:buFont typeface="Arial" panose="020B0604020202020204" pitchFamily="34" charset="0"/>
                        <a:buNone/>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School environment – where is the best place for habitats – map of field and locate where.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Local environments for animals – farm animals live on farms and fields, foxes may live in forests. </a:t>
                      </a:r>
                    </a:p>
                    <a:p>
                      <a:pPr marL="285750" lvl="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Sustainability </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Protecting our environment</a:t>
                      </a:r>
                    </a:p>
                    <a:p>
                      <a:pPr marL="285750" lvl="0" indent="-285750">
                        <a:buFont typeface="Arial" panose="020B0604020202020204" pitchFamily="34" charset="0"/>
                        <a:buChar char="•"/>
                      </a:pP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Visit local park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3527083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1/2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2955995418"/>
              </p:ext>
            </p:extLst>
          </p:nvPr>
        </p:nvGraphicFramePr>
        <p:xfrm>
          <a:off x="298881" y="2067754"/>
          <a:ext cx="11594236" cy="3840480"/>
        </p:xfrm>
        <a:graphic>
          <a:graphicData uri="http://schemas.openxmlformats.org/drawingml/2006/table">
            <a:tbl>
              <a:tblPr firstRow="1" firstCol="1" bandRow="1"/>
              <a:tblGrid>
                <a:gridCol w="1527832">
                  <a:extLst>
                    <a:ext uri="{9D8B030D-6E8A-4147-A177-3AD203B41FA5}">
                      <a16:colId xmlns:a16="http://schemas.microsoft.com/office/drawing/2014/main" val="1427911813"/>
                    </a:ext>
                  </a:extLst>
                </a:gridCol>
                <a:gridCol w="3354914">
                  <a:extLst>
                    <a:ext uri="{9D8B030D-6E8A-4147-A177-3AD203B41FA5}">
                      <a16:colId xmlns:a16="http://schemas.microsoft.com/office/drawing/2014/main" val="76359967"/>
                    </a:ext>
                  </a:extLst>
                </a:gridCol>
                <a:gridCol w="3355745">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315695">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0" i="1" kern="1200" dirty="0">
                          <a:solidFill>
                            <a:schemeClr val="tx1"/>
                          </a:solidFill>
                          <a:effectLst/>
                          <a:latin typeface="Comic Sans MS" panose="030F0702030302020204" pitchFamily="66" charset="0"/>
                          <a:ea typeface="+mn-ea"/>
                          <a:cs typeface="+mn-cs"/>
                        </a:rPr>
                        <a:t>What is in our local area? </a:t>
                      </a:r>
                    </a:p>
                    <a:p>
                      <a:pPr>
                        <a:lnSpc>
                          <a:spcPct val="107000"/>
                        </a:lnSpc>
                        <a:spcAft>
                          <a:spcPts val="800"/>
                        </a:spcAft>
                      </a:pPr>
                      <a:endParaRPr lang="en-GB" sz="1400" b="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How have houses and shops changed since 1950? (history unit)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1" kern="1200" dirty="0">
                          <a:solidFill>
                            <a:schemeClr val="tx1"/>
                          </a:solidFill>
                          <a:effectLst/>
                          <a:latin typeface="Comic Sans MS" panose="030F0702030302020204" pitchFamily="66" charset="0"/>
                          <a:ea typeface="+mn-ea"/>
                          <a:cs typeface="+mn-cs"/>
                        </a:rPr>
                        <a:t>Sum 1 Did Northwich have any famous people, places or events? (6 weeks) </a:t>
                      </a:r>
                    </a:p>
                    <a:p>
                      <a:r>
                        <a:rPr lang="en-GB" sz="1400" b="0" i="1" kern="1200" dirty="0">
                          <a:solidFill>
                            <a:schemeClr val="tx1"/>
                          </a:solidFill>
                          <a:effectLst/>
                          <a:latin typeface="Comic Sans MS" panose="030F0702030302020204" pitchFamily="66" charset="0"/>
                          <a:ea typeface="+mn-ea"/>
                          <a:cs typeface="+mn-cs"/>
                        </a:rPr>
                        <a:t>Sum 2 - </a:t>
                      </a:r>
                      <a:r>
                        <a:rPr lang="en-GB" sz="1400" dirty="0">
                          <a:latin typeface="Comic Sans MS" panose="030F0702030302020204" pitchFamily="66" charset="0"/>
                        </a:rPr>
                        <a:t>Is the weather the same all over the UK? (geography) </a:t>
                      </a:r>
                      <a:endParaRPr lang="en-GB" sz="1400" b="0" i="1" kern="1200" dirty="0">
                        <a:solidFill>
                          <a:schemeClr val="tx1"/>
                        </a:solidFill>
                        <a:effectLst/>
                        <a:latin typeface="Comic Sans MS" panose="030F0702030302020204" pitchFamily="66"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endParaRPr lang="en-GB" sz="16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Locate where in the world do we live - UK and Northwich 4 countries of the UK</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Locate our school on a map</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Use NSEW</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Find places in Northwich</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Locate human and physical features in the area </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Plan a route </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Find features on a range of maps and photos </a:t>
                      </a:r>
                    </a:p>
                    <a:p>
                      <a:pPr marL="28575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Create own maps and add symbols and pictures </a:t>
                      </a:r>
                    </a:p>
                    <a:p>
                      <a:pPr marL="28575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Use maps to locate key shops in local area </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Name and locate shops on the map and identify these on local walk </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Draw own sketch map and locate shops on the map using compass points </a:t>
                      </a:r>
                    </a:p>
                    <a:p>
                      <a:pPr marL="285750" lvl="0" indent="-285750">
                        <a:buFont typeface="Arial" panose="020B0604020202020204" pitchFamily="34" charset="0"/>
                        <a:buChar char="•"/>
                      </a:pPr>
                      <a:r>
                        <a:rPr lang="en-GB" sz="1400" b="0" kern="1200" dirty="0">
                          <a:solidFill>
                            <a:schemeClr val="tx1"/>
                          </a:solidFill>
                          <a:effectLst/>
                          <a:latin typeface="Comic Sans MS" panose="030F0702030302020204" pitchFamily="66" charset="0"/>
                          <a:ea typeface="+mn-ea"/>
                          <a:cs typeface="+mn-cs"/>
                        </a:rPr>
                        <a:t>Use maps to see how settlements have changed over time </a:t>
                      </a:r>
                    </a:p>
                    <a:p>
                      <a:pPr marL="285750" lvl="0" indent="-285750">
                        <a:buFont typeface="Arial" panose="020B0604020202020204" pitchFamily="34" charset="0"/>
                        <a:buChar char="•"/>
                      </a:pPr>
                      <a:endParaRPr lang="en-GB" sz="1400" b="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Calibri" panose="020F0502020204030204" pitchFamily="34" charset="0"/>
                        </a:rPr>
                        <a:t>Identify key weather of the UK and how it varies.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Calibri" panose="020F0502020204030204" pitchFamily="34" charset="0"/>
                        </a:rPr>
                        <a:t>Identify the 4 countries of the UK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Calibri" panose="020F0502020204030204" pitchFamily="34" charset="0"/>
                        </a:rPr>
                        <a:t>Look at weather symbols and how to read a weather map</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Calibri" panose="020F0502020204030204" pitchFamily="34" charset="0"/>
                        </a:rPr>
                        <a:t>How are we effected by extreme weather in Northwich?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Calibri" panose="020F0502020204030204" pitchFamily="34" charset="0"/>
                        </a:rPr>
                        <a:t>Fieldwork – local weather study for local area data collection </a:t>
                      </a:r>
                      <a:endParaRPr lang="en-GB"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1582187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3/4</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824009854"/>
              </p:ext>
            </p:extLst>
          </p:nvPr>
        </p:nvGraphicFramePr>
        <p:xfrm>
          <a:off x="298882" y="1913359"/>
          <a:ext cx="11594236" cy="4177983"/>
        </p:xfrm>
        <a:graphic>
          <a:graphicData uri="http://schemas.openxmlformats.org/drawingml/2006/table">
            <a:tbl>
              <a:tblPr firstRow="1" firstCol="1" bandRow="1"/>
              <a:tblGrid>
                <a:gridCol w="1107887">
                  <a:extLst>
                    <a:ext uri="{9D8B030D-6E8A-4147-A177-3AD203B41FA5}">
                      <a16:colId xmlns:a16="http://schemas.microsoft.com/office/drawing/2014/main" val="1427911813"/>
                    </a:ext>
                  </a:extLst>
                </a:gridCol>
                <a:gridCol w="3305908">
                  <a:extLst>
                    <a:ext uri="{9D8B030D-6E8A-4147-A177-3AD203B41FA5}">
                      <a16:colId xmlns:a16="http://schemas.microsoft.com/office/drawing/2014/main" val="76359967"/>
                    </a:ext>
                  </a:extLst>
                </a:gridCol>
                <a:gridCol w="3824696">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427166">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How did the Greeks influence us today? (History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What impact did the Roman invasion have on Britain? (history)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Are Rivers important to the people of Northwich?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endParaRPr lang="en-GB" sz="16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Ancient Greece and locate Greece today – how has it changed?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Use compass points to locate other countries in Europe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key physical features of Greece and the impact this would have had on the people living there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Use maps, atlases and globes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Where is Northwest (year 3)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OS maps – (year 3)</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Contour lines – what do they show?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4 countries of the UK, capital cities and surrounding seas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countries in Europe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the physical and human features why the Romans came to Britain </a:t>
                      </a:r>
                    </a:p>
                    <a:p>
                      <a:pPr marL="342900" lvl="0" indent="-342900">
                        <a:spcAft>
                          <a:spcPts val="0"/>
                        </a:spcAft>
                        <a:buFont typeface="Symbol" panose="05050102010706020507" pitchFamily="18" charset="2"/>
                        <a:buChar char=""/>
                      </a:pPr>
                      <a:r>
                        <a:rPr lang="en-GB" sz="1200" i="1"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4 countries of the UK, capital cities and surrounding seas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Discuss how water effects our lives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a river and features of a river environment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Discuss where does water come from – is the NW the wettest place in the UK?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key environmental regions of Europe and how latitude effects this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key rivers in the UK and why they are important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Rivers in Europe – name countries and capital cities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River Rhine and its importance to Europe – compare to River Thames and/  Or River Weaver and River Danube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Calibri" panose="020F0502020204030204" pitchFamily="34" charset="0"/>
                        </a:rPr>
                        <a:t>Use maps, atlases and globes </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en-GB" sz="1200" i="1"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287758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E868F-10A3-92CB-0410-AD2EB636A0E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AFB563-70CE-4C57-5951-382C40352F8D}"/>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E5B985D4-5562-2F2B-B8B1-BA43AEF00635}"/>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51794F2B-0781-2A55-44F1-A7F4F6CEC6FD}"/>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EC971733-7A75-A9E5-F88D-AA8ADF56CDAF}"/>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A47BA799-FB4E-3D51-86EF-0A9976C1B14B}"/>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242B84AA-6842-B0CB-CFD8-240C0737A76D}"/>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811A8A8A-D41F-3FF8-D568-BC8601C2A118}"/>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DDC40056-0A12-003A-2E35-059D01C7E0B9}"/>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041EC35D-05D0-0B38-8982-9829DF575C9A}"/>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64A89395-BFF3-B66F-EC01-F373C5BFC7F9}"/>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654770E2-49ED-CDD8-46B6-B4D7D78CC4D7}"/>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CB38DE41-2A6E-F3FC-5376-7FB663967447}"/>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4/5</a:t>
            </a:r>
          </a:p>
        </p:txBody>
      </p:sp>
      <p:pic>
        <p:nvPicPr>
          <p:cNvPr id="1030" name="Picture 6" descr="Victoria Road PS (@VictoriaRoadPS) / Twitter">
            <a:extLst>
              <a:ext uri="{FF2B5EF4-FFF2-40B4-BE49-F238E27FC236}">
                <a16:creationId xmlns:a16="http://schemas.microsoft.com/office/drawing/2014/main" id="{3D31A0ED-1FFD-F869-7B1B-483EE702C4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230136A-5D2E-D8C3-BE1E-46FB9FA65485}"/>
              </a:ext>
            </a:extLst>
          </p:cNvPr>
          <p:cNvGraphicFramePr>
            <a:graphicFrameLocks noGrp="1"/>
          </p:cNvGraphicFramePr>
          <p:nvPr/>
        </p:nvGraphicFramePr>
        <p:xfrm>
          <a:off x="298882" y="1913359"/>
          <a:ext cx="11594236" cy="4177983"/>
        </p:xfrm>
        <a:graphic>
          <a:graphicData uri="http://schemas.openxmlformats.org/drawingml/2006/table">
            <a:tbl>
              <a:tblPr firstRow="1" firstCol="1" bandRow="1"/>
              <a:tblGrid>
                <a:gridCol w="1107887">
                  <a:extLst>
                    <a:ext uri="{9D8B030D-6E8A-4147-A177-3AD203B41FA5}">
                      <a16:colId xmlns:a16="http://schemas.microsoft.com/office/drawing/2014/main" val="1427911813"/>
                    </a:ext>
                  </a:extLst>
                </a:gridCol>
                <a:gridCol w="3305908">
                  <a:extLst>
                    <a:ext uri="{9D8B030D-6E8A-4147-A177-3AD203B41FA5}">
                      <a16:colId xmlns:a16="http://schemas.microsoft.com/office/drawing/2014/main" val="76359967"/>
                    </a:ext>
                  </a:extLst>
                </a:gridCol>
                <a:gridCol w="3824696">
                  <a:extLst>
                    <a:ext uri="{9D8B030D-6E8A-4147-A177-3AD203B41FA5}">
                      <a16:colId xmlns:a16="http://schemas.microsoft.com/office/drawing/2014/main" val="1216368660"/>
                    </a:ext>
                  </a:extLst>
                </a:gridCol>
                <a:gridCol w="3355745">
                  <a:extLst>
                    <a:ext uri="{9D8B030D-6E8A-4147-A177-3AD203B41FA5}">
                      <a16:colId xmlns:a16="http://schemas.microsoft.com/office/drawing/2014/main" val="1042764116"/>
                    </a:ext>
                  </a:extLst>
                </a:gridCol>
              </a:tblGrid>
              <a:tr h="427166">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How did the Greeks influence us today? (History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What impact did the Roman invasion have on Britain? (history)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dirty="0">
                          <a:latin typeface="Comic Sans MS" panose="030F0702030302020204" pitchFamily="66" charset="0"/>
                        </a:rPr>
                        <a:t>Are Rivers important to the people of Northwich? (Geography)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2235587">
                <a:tc>
                  <a:txBody>
                    <a:bodyPr/>
                    <a:lstStyle/>
                    <a:p>
                      <a:pPr>
                        <a:lnSpc>
                          <a:spcPct val="107000"/>
                        </a:lnSpc>
                        <a:spcAft>
                          <a:spcPts val="800"/>
                        </a:spcAft>
                      </a:pPr>
                      <a:endParaRPr lang="en-GB" sz="16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Ancient Greece and locate Greece today – how has it changed?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Use compass points to locate other countries in Europe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key physical features of Greece and the impact this would have had on the people living there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Use maps, atlases and globes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Where is Northwest (year 3)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OS maps – (year 3)</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Contour lines – what do they show?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4 countries of the UK, capital cities and surrounding seas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countries in Europe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the physical and human features why the Romans came to Britain </a:t>
                      </a:r>
                    </a:p>
                    <a:p>
                      <a:pPr marL="342900" lvl="0" indent="-342900">
                        <a:spcAft>
                          <a:spcPts val="0"/>
                        </a:spcAft>
                        <a:buFont typeface="Symbol" panose="05050102010706020507" pitchFamily="18" charset="2"/>
                        <a:buChar char=""/>
                      </a:pPr>
                      <a:r>
                        <a:rPr lang="en-GB" sz="1200" i="1"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Name and locate continents and oceans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4 countries of the UK, capital cities and surrounding seas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Discuss how water effects our lives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a river and features of a river environment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Discuss where does water come from – is the NW the wettest place in the UK?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Identify key environmental regions of Europe and how latitude effects this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key rivers in the UK and why they are important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Locate Rivers in Europe – name countries and capital cities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Times New Roman" panose="02020603050405020304" pitchFamily="18" charset="0"/>
                        </a:rPr>
                        <a:t>Look at River Rhine and its importance to Europe – compare to River Thames and/  Or River Weaver and River Danube </a:t>
                      </a:r>
                    </a:p>
                    <a:p>
                      <a:pPr marL="342900" lvl="0" indent="-342900">
                        <a:spcAft>
                          <a:spcPts val="0"/>
                        </a:spcAft>
                        <a:buFont typeface="Symbol" panose="05050102010706020507" pitchFamily="18" charset="2"/>
                        <a:buChar char=""/>
                      </a:pPr>
                      <a:r>
                        <a:rPr lang="en-GB" sz="1200" dirty="0">
                          <a:effectLst/>
                          <a:latin typeface="Comic Sans MS" panose="030F0702030302020204" pitchFamily="66" charset="0"/>
                          <a:ea typeface="Times New Roman" panose="02020603050405020304" pitchFamily="18" charset="0"/>
                          <a:cs typeface="Calibri" panose="020F0502020204030204" pitchFamily="34" charset="0"/>
                        </a:rPr>
                        <a:t>Use maps, atlases and globes </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en-GB" sz="1200" i="1"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185760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6</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733957239"/>
              </p:ext>
            </p:extLst>
          </p:nvPr>
        </p:nvGraphicFramePr>
        <p:xfrm>
          <a:off x="319547" y="2086406"/>
          <a:ext cx="11594238" cy="4540068"/>
        </p:xfrm>
        <a:graphic>
          <a:graphicData uri="http://schemas.openxmlformats.org/drawingml/2006/table">
            <a:tbl>
              <a:tblPr firstRow="1" firstCol="1" bandRow="1"/>
              <a:tblGrid>
                <a:gridCol w="1151394">
                  <a:extLst>
                    <a:ext uri="{9D8B030D-6E8A-4147-A177-3AD203B41FA5}">
                      <a16:colId xmlns:a16="http://schemas.microsoft.com/office/drawing/2014/main" val="1427911813"/>
                    </a:ext>
                  </a:extLst>
                </a:gridCol>
                <a:gridCol w="3304605">
                  <a:extLst>
                    <a:ext uri="{9D8B030D-6E8A-4147-A177-3AD203B41FA5}">
                      <a16:colId xmlns:a16="http://schemas.microsoft.com/office/drawing/2014/main" val="76359967"/>
                    </a:ext>
                  </a:extLst>
                </a:gridCol>
                <a:gridCol w="3685735">
                  <a:extLst>
                    <a:ext uri="{9D8B030D-6E8A-4147-A177-3AD203B41FA5}">
                      <a16:colId xmlns:a16="http://schemas.microsoft.com/office/drawing/2014/main" val="1216368660"/>
                    </a:ext>
                  </a:extLst>
                </a:gridCol>
                <a:gridCol w="3452504">
                  <a:extLst>
                    <a:ext uri="{9D8B030D-6E8A-4147-A177-3AD203B41FA5}">
                      <a16:colId xmlns:a16="http://schemas.microsoft.com/office/drawing/2014/main" val="1767761394"/>
                    </a:ext>
                  </a:extLst>
                </a:gridCol>
              </a:tblGrid>
              <a:tr h="679862">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Why is Britain so diverse? (History and geography)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1" dirty="0">
                          <a:effectLst/>
                          <a:latin typeface="Comic Sans MS" panose="030F0702030302020204" pitchFamily="66" charset="0"/>
                          <a:ea typeface="Calibri" panose="020F0502020204030204" pitchFamily="34" charset="0"/>
                          <a:cs typeface="Times New Roman" panose="02020603050405020304" pitchFamily="18" charset="0"/>
                        </a:rPr>
                        <a:t>Would you live in South America? (geography) </a:t>
                      </a:r>
                    </a:p>
                    <a:p>
                      <a:pPr>
                        <a:lnSpc>
                          <a:spcPct val="107000"/>
                        </a:lnSpc>
                        <a:spcAft>
                          <a:spcPts val="800"/>
                        </a:spcAft>
                      </a:pPr>
                      <a:endParaRPr lang="en-GB" sz="1400" b="0" i="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600" b="0" i="0" dirty="0">
                          <a:effectLst/>
                          <a:latin typeface="Comic Sans MS" panose="030F0702030302020204" pitchFamily="66" charset="0"/>
                          <a:ea typeface="Calibri" panose="020F0502020204030204" pitchFamily="34" charset="0"/>
                          <a:cs typeface="Times New Roman" panose="02020603050405020304" pitchFamily="18" charset="0"/>
                        </a:rPr>
                        <a:t>Why do we trade? (Geography and history)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3766003">
                <a:tc>
                  <a:txBody>
                    <a:bodyPr/>
                    <a:lstStyle/>
                    <a:p>
                      <a:pPr>
                        <a:lnSpc>
                          <a:spcPct val="107000"/>
                        </a:lnSpc>
                        <a:spcAft>
                          <a:spcPts val="800"/>
                        </a:spcAft>
                      </a:pPr>
                      <a:endParaRPr lang="en-GB" sz="16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Migration, what is it and why did people come to Britain</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Push and pull factors for people coming to Britain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Explore if the Romans, Saxons and Vikings pulled or pushed to Britain</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How has migration impacted the people e.g. food we eat, racism, discrimination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Locate South America/Brazil on digit mapping and create a route from Northwich </a:t>
                      </a:r>
                    </a:p>
                    <a:p>
                      <a:pPr marL="171450" lvl="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Identify the human and physical features of Brazil </a:t>
                      </a:r>
                    </a:p>
                    <a:p>
                      <a:pPr marL="171450" lvl="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Bridge back to climates/biomes from year 5 and identify climate zone/biomes for South America how does this differ to North America and UK – look deeper in to the climate of Brazil</a:t>
                      </a:r>
                    </a:p>
                    <a:p>
                      <a:pPr marL="171450" lvl="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Discuss urbanisation and the push/pull factors </a:t>
                      </a:r>
                    </a:p>
                    <a:p>
                      <a:pPr marL="171450" lvl="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Human features of Brazil and the difference between rich and poor </a:t>
                      </a:r>
                    </a:p>
                    <a:p>
                      <a:pPr marL="171450" indent="-171450">
                        <a:buFont typeface="Arial" panose="020B0604020202020204" pitchFamily="34" charset="0"/>
                        <a:buChar char="•"/>
                      </a:pPr>
                      <a:r>
                        <a:rPr lang="en-GB" sz="1200" kern="1200" dirty="0">
                          <a:solidFill>
                            <a:schemeClr val="tx1"/>
                          </a:solidFill>
                          <a:effectLst/>
                          <a:latin typeface="Comic Sans MS" panose="030F0702030302020204" pitchFamily="66" charset="0"/>
                          <a:ea typeface="+mn-ea"/>
                          <a:cs typeface="+mn-cs"/>
                        </a:rPr>
                        <a:t>Using ICT to identify what life is like in Brazil </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Look at what Trade is and the scale at which it can be carried out. Explore the developments that have come with trade.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Explore food trade and how in the UK we won’t have a lot of foods without trade (bridge back to A)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Identify key stages of trade and the importance of each stage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Identify the patterns of </a:t>
                      </a:r>
                      <a:r>
                        <a:rPr lang="en-GB" sz="1400" dirty="0" err="1">
                          <a:effectLst/>
                          <a:latin typeface="Comic Sans MS" panose="030F0702030302020204" pitchFamily="66" charset="0"/>
                          <a:ea typeface="Calibri" panose="020F0502020204030204" pitchFamily="34" charset="0"/>
                          <a:cs typeface="Times New Roman" panose="02020603050405020304" pitchFamily="18" charset="0"/>
                        </a:rPr>
                        <a:t>glabal</a:t>
                      </a:r>
                      <a:r>
                        <a:rPr lang="en-GB" sz="1400" dirty="0">
                          <a:effectLst/>
                          <a:latin typeface="Comic Sans MS" panose="030F0702030302020204" pitchFamily="66" charset="0"/>
                          <a:ea typeface="Calibri" panose="020F0502020204030204" pitchFamily="34" charset="0"/>
                          <a:cs typeface="Times New Roman" panose="02020603050405020304" pitchFamily="18" charset="0"/>
                        </a:rPr>
                        <a:t> trade and how and where UK exports to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Fairtrade, what is it and who does it affect? </a:t>
                      </a:r>
                    </a:p>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Highest value exports linking with human and physical features of places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1439024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Medium term overview – Year 6 </a:t>
            </a:r>
            <a:r>
              <a:rPr lang="en-GB" sz="3200" dirty="0" err="1">
                <a:solidFill>
                  <a:schemeClr val="bg1"/>
                </a:solidFill>
                <a:latin typeface="Comic Sans MS" panose="030F0702030302020204" pitchFamily="66" charset="0"/>
              </a:rPr>
              <a:t>cont</a:t>
            </a:r>
            <a:r>
              <a:rPr lang="en-GB" sz="3200" dirty="0">
                <a:solidFill>
                  <a:schemeClr val="bg1"/>
                </a:solidFill>
                <a:latin typeface="Comic Sans MS" panose="030F0702030302020204" pitchFamily="66" charset="0"/>
              </a:rPr>
              <a: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926879211"/>
              </p:ext>
            </p:extLst>
          </p:nvPr>
        </p:nvGraphicFramePr>
        <p:xfrm>
          <a:off x="298881" y="1934492"/>
          <a:ext cx="8238491" cy="4833613"/>
        </p:xfrm>
        <a:graphic>
          <a:graphicData uri="http://schemas.openxmlformats.org/drawingml/2006/table">
            <a:tbl>
              <a:tblPr firstRow="1" firstCol="1" bandRow="1"/>
              <a:tblGrid>
                <a:gridCol w="1051617">
                  <a:extLst>
                    <a:ext uri="{9D8B030D-6E8A-4147-A177-3AD203B41FA5}">
                      <a16:colId xmlns:a16="http://schemas.microsoft.com/office/drawing/2014/main" val="1427911813"/>
                    </a:ext>
                  </a:extLst>
                </a:gridCol>
                <a:gridCol w="3404382">
                  <a:extLst>
                    <a:ext uri="{9D8B030D-6E8A-4147-A177-3AD203B41FA5}">
                      <a16:colId xmlns:a16="http://schemas.microsoft.com/office/drawing/2014/main" val="76359967"/>
                    </a:ext>
                  </a:extLst>
                </a:gridCol>
                <a:gridCol w="3782492">
                  <a:extLst>
                    <a:ext uri="{9D8B030D-6E8A-4147-A177-3AD203B41FA5}">
                      <a16:colId xmlns:a16="http://schemas.microsoft.com/office/drawing/2014/main" val="1216368660"/>
                    </a:ext>
                  </a:extLst>
                </a:gridCol>
              </a:tblGrid>
              <a:tr h="502035">
                <a:tc>
                  <a:txBody>
                    <a:bodyPr/>
                    <a:lstStyle/>
                    <a:p>
                      <a:pPr>
                        <a:lnSpc>
                          <a:spcPct val="107000"/>
                        </a:lnSpc>
                        <a:spcAft>
                          <a:spcPts val="800"/>
                        </a:spcAft>
                      </a:pPr>
                      <a:r>
                        <a:rPr lang="en-GB" sz="1600" b="1" dirty="0">
                          <a:effectLst/>
                          <a:latin typeface="Comic Sans MS" panose="030F0702030302020204" pitchFamily="66" charset="0"/>
                          <a:ea typeface="Calibri" panose="020F0502020204030204" pitchFamily="34" charset="0"/>
                          <a:cs typeface="Times New Roman" panose="02020603050405020304" pitchFamily="18" charset="0"/>
                        </a:rPr>
                        <a:t>Enquiry Question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What is the Heritage of Northwich?</a:t>
                      </a:r>
                    </a:p>
                    <a:p>
                      <a:pPr>
                        <a:lnSpc>
                          <a:spcPct val="107000"/>
                        </a:lnSpc>
                        <a:spcAft>
                          <a:spcPts val="800"/>
                        </a:spcAft>
                      </a:pPr>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(History)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0" i="0" dirty="0">
                          <a:effectLst/>
                          <a:latin typeface="Comic Sans MS" panose="030F0702030302020204" pitchFamily="66" charset="0"/>
                          <a:ea typeface="Calibri" panose="020F0502020204030204" pitchFamily="34" charset="0"/>
                          <a:cs typeface="Times New Roman" panose="02020603050405020304" pitchFamily="18" charset="0"/>
                        </a:rPr>
                        <a:t>What evidence is there in Northwich of connections to other places?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4287830">
                <a:tc>
                  <a:txBody>
                    <a:bodyPr/>
                    <a:lstStyle/>
                    <a:p>
                      <a:pPr>
                        <a:lnSpc>
                          <a:spcPct val="107000"/>
                        </a:lnSpc>
                        <a:spcAft>
                          <a:spcPts val="800"/>
                        </a:spcAft>
                      </a:pPr>
                      <a:endParaRPr lang="en-GB" sz="16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panose="05050102010706020507" pitchFamily="18" charset="2"/>
                        <a:buChar char=""/>
                      </a:pPr>
                      <a:r>
                        <a:rPr lang="en-GB" sz="1400" dirty="0">
                          <a:effectLst/>
                          <a:latin typeface="Comic Sans MS" panose="030F0702030302020204" pitchFamily="66" charset="0"/>
                          <a:ea typeface="Times New Roman" panose="02020603050405020304" pitchFamily="18" charset="0"/>
                          <a:cs typeface="Times New Roman" panose="02020603050405020304" pitchFamily="18" charset="0"/>
                        </a:rPr>
                        <a:t>Locate places on a range of maps and plan routes to walk in the local area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buFont typeface="Arial" panose="020B0604020202020204" pitchFamily="34" charset="0"/>
                        <a:buChar char="•"/>
                      </a:pPr>
                      <a:r>
                        <a:rPr lang="en-GB" sz="1400" baseline="0" dirty="0">
                          <a:latin typeface="Comic Sans MS" panose="030F0702030302020204" pitchFamily="66" charset="0"/>
                        </a:rPr>
                        <a:t>Use 6 figure gird references to locate key settlements in and around Northwich </a:t>
                      </a:r>
                    </a:p>
                    <a:p>
                      <a:pPr marL="171450" indent="-171450">
                        <a:buFont typeface="Arial" panose="020B0604020202020204" pitchFamily="34" charset="0"/>
                        <a:buChar char="•"/>
                      </a:pPr>
                      <a:r>
                        <a:rPr lang="en-GB" sz="1400" baseline="0" dirty="0">
                          <a:latin typeface="Comic Sans MS" panose="030F0702030302020204" pitchFamily="66" charset="0"/>
                        </a:rPr>
                        <a:t>Use symbols and keys on maps to identify key features </a:t>
                      </a:r>
                    </a:p>
                    <a:p>
                      <a:pPr marL="171450" indent="-171450">
                        <a:buFont typeface="Arial" panose="020B0604020202020204" pitchFamily="34" charset="0"/>
                        <a:buChar char="•"/>
                      </a:pPr>
                      <a:r>
                        <a:rPr lang="en-GB" sz="1400" baseline="0" dirty="0">
                          <a:latin typeface="Comic Sans MS" panose="030F0702030302020204" pitchFamily="66" charset="0"/>
                        </a:rPr>
                        <a:t>Think abut why people may have been pulled/pushed to Northwich </a:t>
                      </a:r>
                    </a:p>
                    <a:p>
                      <a:pPr marL="171450" indent="-171450">
                        <a:buFont typeface="Arial" panose="020B0604020202020204" pitchFamily="34" charset="0"/>
                        <a:buChar char="•"/>
                      </a:pPr>
                      <a:r>
                        <a:rPr lang="en-GB" sz="1400" baseline="0" dirty="0">
                          <a:latin typeface="Comic Sans MS" panose="030F0702030302020204" pitchFamily="66" charset="0"/>
                        </a:rPr>
                        <a:t>Speciality shops/restaurants discuss why they are here, who uses them, have they always been here? </a:t>
                      </a:r>
                    </a:p>
                    <a:p>
                      <a:pPr marL="171450" indent="-171450">
                        <a:buFont typeface="Arial" panose="020B0604020202020204" pitchFamily="34" charset="0"/>
                        <a:buChar char="•"/>
                      </a:pPr>
                      <a:r>
                        <a:rPr lang="en-GB" sz="1400" baseline="0" dirty="0">
                          <a:latin typeface="Comic Sans MS" panose="030F0702030302020204" pitchFamily="66" charset="0"/>
                        </a:rPr>
                        <a:t>Carry out survey for those people using the shops/restaurants</a:t>
                      </a:r>
                    </a:p>
                    <a:p>
                      <a:pPr marL="171450" indent="-171450">
                        <a:buFont typeface="Arial" panose="020B0604020202020204" pitchFamily="34" charset="0"/>
                        <a:buChar char="•"/>
                      </a:pPr>
                      <a:r>
                        <a:rPr lang="en-GB" sz="1400" baseline="0" dirty="0">
                          <a:latin typeface="Comic Sans MS" panose="030F0702030302020204" pitchFamily="66" charset="0"/>
                        </a:rPr>
                        <a:t>Present findings  </a:t>
                      </a:r>
                    </a:p>
                    <a:p>
                      <a:pPr marL="171450" indent="-171450">
                        <a:buFont typeface="Arial" panose="020B0604020202020204" pitchFamily="34" charset="0"/>
                        <a:buChar char="•"/>
                      </a:pPr>
                      <a:endParaRPr lang="en-GB" sz="1400" baseline="0" dirty="0"/>
                    </a:p>
                    <a:p>
                      <a:pPr marL="171450" indent="-171450">
                        <a:buFont typeface="Arial" panose="020B0604020202020204" pitchFamily="34" charset="0"/>
                        <a:buChar char="•"/>
                      </a:pPr>
                      <a:endParaRPr lang="en-GB" sz="1400" baseline="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bl>
          </a:graphicData>
        </a:graphic>
      </p:graphicFrame>
    </p:spTree>
    <p:extLst>
      <p:ext uri="{BB962C8B-B14F-4D97-AF65-F5344CB8AC3E}">
        <p14:creationId xmlns:p14="http://schemas.microsoft.com/office/powerpoint/2010/main" val="3883831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EYFS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260501223"/>
              </p:ext>
            </p:extLst>
          </p:nvPr>
        </p:nvGraphicFramePr>
        <p:xfrm>
          <a:off x="298881" y="1941583"/>
          <a:ext cx="11594237" cy="4902712"/>
        </p:xfrm>
        <a:graphic>
          <a:graphicData uri="http://schemas.openxmlformats.org/drawingml/2006/table">
            <a:tbl>
              <a:tblPr firstRow="1" firstCol="1" bandRow="1"/>
              <a:tblGrid>
                <a:gridCol w="853649">
                  <a:extLst>
                    <a:ext uri="{9D8B030D-6E8A-4147-A177-3AD203B41FA5}">
                      <a16:colId xmlns:a16="http://schemas.microsoft.com/office/drawing/2014/main" val="1427911813"/>
                    </a:ext>
                  </a:extLst>
                </a:gridCol>
                <a:gridCol w="1913804">
                  <a:extLst>
                    <a:ext uri="{9D8B030D-6E8A-4147-A177-3AD203B41FA5}">
                      <a16:colId xmlns:a16="http://schemas.microsoft.com/office/drawing/2014/main" val="76359967"/>
                    </a:ext>
                  </a:extLst>
                </a:gridCol>
                <a:gridCol w="2262730">
                  <a:extLst>
                    <a:ext uri="{9D8B030D-6E8A-4147-A177-3AD203B41FA5}">
                      <a16:colId xmlns:a16="http://schemas.microsoft.com/office/drawing/2014/main" val="402860594"/>
                    </a:ext>
                  </a:extLst>
                </a:gridCol>
                <a:gridCol w="3282027">
                  <a:extLst>
                    <a:ext uri="{9D8B030D-6E8A-4147-A177-3AD203B41FA5}">
                      <a16:colId xmlns:a16="http://schemas.microsoft.com/office/drawing/2014/main" val="2754101452"/>
                    </a:ext>
                  </a:extLst>
                </a:gridCol>
                <a:gridCol w="3282027">
                  <a:extLst>
                    <a:ext uri="{9D8B030D-6E8A-4147-A177-3AD203B41FA5}">
                      <a16:colId xmlns:a16="http://schemas.microsoft.com/office/drawing/2014/main" val="1435092319"/>
                    </a:ext>
                  </a:extLst>
                </a:gridCol>
              </a:tblGrid>
              <a:tr h="859404">
                <a:tc>
                  <a:txBody>
                    <a:bodyPr/>
                    <a:lstStyle/>
                    <a:p>
                      <a:pP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6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Locational Knowledge</a:t>
                      </a: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6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Place knowledge</a:t>
                      </a: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6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Human and Physical Geography</a:t>
                      </a: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6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Skills and fieldwork</a:t>
                      </a:r>
                      <a:endPar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3252221">
                <a:tc>
                  <a:txBody>
                    <a:bodyPr/>
                    <a:lstStyle/>
                    <a:p>
                      <a:pPr>
                        <a:lnSpc>
                          <a:spcPct val="107000"/>
                        </a:lnSpc>
                        <a:spcAft>
                          <a:spcPts val="800"/>
                        </a:spcAft>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EYFS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indent="-285750">
                        <a:buFont typeface="Arial" panose="020B0604020202020204" pitchFamily="34" charset="0"/>
                        <a:buChar char="•"/>
                      </a:pPr>
                      <a:r>
                        <a:rPr lang="en-GB" sz="1200" b="0" i="0" kern="1200" dirty="0">
                          <a:solidFill>
                            <a:schemeClr val="tx1"/>
                          </a:solidFill>
                          <a:effectLst/>
                          <a:latin typeface="Comic Sans MS" panose="030F0702030302020204" pitchFamily="66" charset="0"/>
                          <a:ea typeface="+mn-ea"/>
                          <a:cs typeface="+mn-cs"/>
                        </a:rPr>
                        <a:t>To know how they are part of their own locality, which is part of a bigger world</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r>
                        <a:rPr lang="en-GB" sz="1200" dirty="0">
                          <a:latin typeface="Comic Sans MS" panose="030F0702030302020204" pitchFamily="66" charset="0"/>
                        </a:rPr>
                        <a:t>Know we live in England. Know our school is in Northwich. Know their journey to school </a:t>
                      </a:r>
                    </a:p>
                    <a:p>
                      <a:pPr marL="285750" lvl="0" indent="-285750">
                        <a:buFont typeface="Arial" panose="020B0604020202020204" pitchFamily="34" charset="0"/>
                        <a:buChar char="•"/>
                      </a:pPr>
                      <a:r>
                        <a:rPr lang="en-GB" sz="1200" dirty="0">
                          <a:latin typeface="Comic Sans MS" panose="030F0702030302020204" pitchFamily="66" charset="0"/>
                        </a:rPr>
                        <a:t>Know there are other places continents/ countries in the world and name some of them. (depending on </a:t>
                      </a:r>
                      <a:r>
                        <a:rPr lang="en-GB" sz="1200" dirty="0" err="1">
                          <a:latin typeface="Comic Sans MS" panose="030F0702030302020204" pitchFamily="66" charset="0"/>
                        </a:rPr>
                        <a:t>chns</a:t>
                      </a:r>
                      <a:r>
                        <a:rPr lang="en-GB" sz="1200" dirty="0">
                          <a:latin typeface="Comic Sans MS" panose="030F0702030302020204" pitchFamily="66" charset="0"/>
                        </a:rPr>
                        <a:t> family links) </a:t>
                      </a:r>
                    </a:p>
                    <a:p>
                      <a:pPr marL="285750" lvl="0" indent="-285750">
                        <a:buFont typeface="Arial" panose="020B0604020202020204" pitchFamily="34" charset="0"/>
                        <a:buChar char="•"/>
                      </a:pPr>
                      <a:endParaRPr lang="en-GB" sz="1400" dirty="0">
                        <a:latin typeface="Comic Sans MS" panose="030F0702030302020204"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Comic Sans MS" panose="030F0702030302020204" pitchFamily="66" charset="0"/>
                        </a:rPr>
                        <a:t>Describe their immediate environment using knowledge from observation and discussion, </a:t>
                      </a:r>
                      <a:r>
                        <a:rPr lang="en-GB" sz="1200" i="1" dirty="0">
                          <a:latin typeface="Comic Sans MS" panose="030F0702030302020204" pitchFamily="66" charset="0"/>
                        </a:rPr>
                        <a:t>River, road, tree, field, playground, shop, house.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i="1" dirty="0">
                        <a:effectLst/>
                        <a:latin typeface="Comic Sans MS" panose="030F0702030302020204" pitchFamily="66"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latin typeface="Comic Sans MS" panose="030F0702030302020204" pitchFamily="66" charset="0"/>
                        </a:rPr>
                        <a:t>To know about 1 similarity and1 difference between myself and others, and among families, communities, cultures and traditions. </a:t>
                      </a:r>
                    </a:p>
                    <a:p>
                      <a:pPr marL="285750" lvl="0" indent="-285750">
                        <a:buFont typeface="Arial" panose="020B0604020202020204" pitchFamily="34" charset="0"/>
                        <a:buChar char="•"/>
                      </a:pPr>
                      <a:endParaRPr lang="en-GB" sz="1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lvl="0" indent="-285750">
                        <a:buFont typeface="Arial" panose="020B0604020202020204" pitchFamily="34" charset="0"/>
                        <a:buChar char="•"/>
                      </a:pPr>
                      <a:r>
                        <a:rPr lang="en-GB" sz="1400" dirty="0">
                          <a:latin typeface="Comic Sans MS" panose="030F0702030302020204" pitchFamily="66" charset="0"/>
                        </a:rPr>
                        <a:t>To know and talk about places they have visited or been to on holiday including </a:t>
                      </a:r>
                      <a:r>
                        <a:rPr lang="en-GB" sz="1400" i="1" dirty="0">
                          <a:latin typeface="Comic Sans MS" panose="030F0702030302020204" pitchFamily="66" charset="0"/>
                        </a:rPr>
                        <a:t>beach</a:t>
                      </a:r>
                      <a:r>
                        <a:rPr lang="en-GB" sz="1400" dirty="0">
                          <a:latin typeface="Comic Sans MS" panose="030F0702030302020204" pitchFamily="66" charset="0"/>
                        </a:rPr>
                        <a:t>, </a:t>
                      </a:r>
                      <a:r>
                        <a:rPr lang="en-GB" sz="1400" i="1" dirty="0">
                          <a:latin typeface="Comic Sans MS" panose="030F0702030302020204" pitchFamily="66" charset="0"/>
                        </a:rPr>
                        <a:t>farm</a:t>
                      </a:r>
                      <a:r>
                        <a:rPr lang="en-GB" sz="1400" dirty="0">
                          <a:latin typeface="Comic Sans MS" panose="030F0702030302020204" pitchFamily="66" charset="0"/>
                        </a:rPr>
                        <a:t> (trip) </a:t>
                      </a:r>
                    </a:p>
                    <a:p>
                      <a:pPr marL="0" lvl="0" indent="0">
                        <a:buFont typeface="Arial" panose="020B0604020202020204" pitchFamily="34" charset="0"/>
                        <a:buNone/>
                      </a:pPr>
                      <a:endParaRPr lang="en-GB" sz="1400" dirty="0">
                        <a:latin typeface="Comic Sans MS" panose="030F0702030302020204" pitchFamily="66" charset="0"/>
                      </a:endParaRPr>
                    </a:p>
                    <a:p>
                      <a:pPr marL="285750" lvl="0" indent="-285750">
                        <a:buFont typeface="Arial" panose="020B0604020202020204" pitchFamily="34" charset="0"/>
                        <a:buChar char="•"/>
                      </a:pPr>
                      <a:r>
                        <a:rPr lang="en-GB" sz="1400" dirty="0">
                          <a:latin typeface="Comic Sans MS" panose="030F0702030302020204" pitchFamily="66" charset="0"/>
                        </a:rPr>
                        <a:t>To know some key aspects of hot and cold countries and the wildlife there. </a:t>
                      </a:r>
                    </a:p>
                    <a:p>
                      <a:pPr marL="285750" lvl="0" indent="-285750">
                        <a:buFont typeface="Arial" panose="020B0604020202020204" pitchFamily="34" charset="0"/>
                        <a:buChar char="•"/>
                      </a:pPr>
                      <a:endParaRPr lang="en-GB" sz="1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Draw maps of real or imaginary places </a:t>
                      </a:r>
                    </a:p>
                    <a:p>
                      <a:pPr marL="285750" lvl="0" indent="-285750">
                        <a:buFont typeface="Arial" panose="020B0604020202020204" pitchFamily="34" charset="0"/>
                        <a:buChar char="•"/>
                      </a:pPr>
                      <a:endParaRPr lang="en-GB" sz="14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524768">
                <a:tc gridSpan="2">
                  <a:txBody>
                    <a:bodyPr/>
                    <a:lstStyle/>
                    <a:p>
                      <a:pPr>
                        <a:lnSpc>
                          <a:spcPct val="107000"/>
                        </a:lnSpc>
                        <a:spcAft>
                          <a:spcPts val="800"/>
                        </a:spcAft>
                      </a:pPr>
                      <a:r>
                        <a:rPr lang="en-GB" sz="1200" dirty="0">
                          <a:effectLst/>
                          <a:latin typeface="Comic Sans MS" panose="030F0702030302020204" pitchFamily="66" charset="0"/>
                          <a:cs typeface="Times New Roman" panose="02020603050405020304" pitchFamily="18" charset="0"/>
                        </a:rPr>
                        <a:t>KS1 sustainability week </a:t>
                      </a:r>
                      <a:endParaRPr lang="en-GB" sz="12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800"/>
                        </a:spcAft>
                      </a:pPr>
                      <a:r>
                        <a:rPr lang="en-GB" sz="900" dirty="0">
                          <a:effectLst/>
                          <a:latin typeface="Comic Sans MS" panose="030F0702030302020204" pitchFamily="66" charset="0"/>
                          <a:ea typeface="Calibri" panose="020F0502020204030204" pitchFamily="34" charset="0"/>
                          <a:cs typeface="Times New Roman" panose="02020603050405020304" pitchFamily="18" charset="0"/>
                        </a:rPr>
                        <a:t>KS1 sustainability week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dirty="0">
                          <a:latin typeface="Comic Sans MS" panose="030F0702030302020204" pitchFamily="66" charset="0"/>
                        </a:rPr>
                        <a:t>To understand the effect my behaviour can have on the environment</a:t>
                      </a: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04947198"/>
                  </a:ext>
                </a:extLst>
              </a:tr>
            </a:tbl>
          </a:graphicData>
        </a:graphic>
      </p:graphicFrame>
    </p:spTree>
    <p:extLst>
      <p:ext uri="{BB962C8B-B14F-4D97-AF65-F5344CB8AC3E}">
        <p14:creationId xmlns:p14="http://schemas.microsoft.com/office/powerpoint/2010/main" val="2240711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Year 1/2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4017285032"/>
              </p:ext>
            </p:extLst>
          </p:nvPr>
        </p:nvGraphicFramePr>
        <p:xfrm>
          <a:off x="298880" y="1920273"/>
          <a:ext cx="10952985" cy="5069270"/>
        </p:xfrm>
        <a:graphic>
          <a:graphicData uri="http://schemas.openxmlformats.org/drawingml/2006/table">
            <a:tbl>
              <a:tblPr firstRow="1" firstCol="1" bandRow="1"/>
              <a:tblGrid>
                <a:gridCol w="1013726">
                  <a:extLst>
                    <a:ext uri="{9D8B030D-6E8A-4147-A177-3AD203B41FA5}">
                      <a16:colId xmlns:a16="http://schemas.microsoft.com/office/drawing/2014/main" val="1427911813"/>
                    </a:ext>
                  </a:extLst>
                </a:gridCol>
                <a:gridCol w="2563579">
                  <a:extLst>
                    <a:ext uri="{9D8B030D-6E8A-4147-A177-3AD203B41FA5}">
                      <a16:colId xmlns:a16="http://schemas.microsoft.com/office/drawing/2014/main" val="76359967"/>
                    </a:ext>
                  </a:extLst>
                </a:gridCol>
                <a:gridCol w="2458560">
                  <a:extLst>
                    <a:ext uri="{9D8B030D-6E8A-4147-A177-3AD203B41FA5}">
                      <a16:colId xmlns:a16="http://schemas.microsoft.com/office/drawing/2014/main" val="1216368660"/>
                    </a:ext>
                  </a:extLst>
                </a:gridCol>
                <a:gridCol w="2458560">
                  <a:extLst>
                    <a:ext uri="{9D8B030D-6E8A-4147-A177-3AD203B41FA5}">
                      <a16:colId xmlns:a16="http://schemas.microsoft.com/office/drawing/2014/main" val="2151960494"/>
                    </a:ext>
                  </a:extLst>
                </a:gridCol>
                <a:gridCol w="2458560">
                  <a:extLst>
                    <a:ext uri="{9D8B030D-6E8A-4147-A177-3AD203B41FA5}">
                      <a16:colId xmlns:a16="http://schemas.microsoft.com/office/drawing/2014/main" val="1042764116"/>
                    </a:ext>
                  </a:extLst>
                </a:gridCol>
              </a:tblGrid>
              <a:tr h="616450">
                <a:tc>
                  <a:txBody>
                    <a:bodyPr/>
                    <a:lstStyle/>
                    <a:p>
                      <a:pPr>
                        <a:lnSpc>
                          <a:spcPct val="107000"/>
                        </a:lnSpc>
                        <a:spcAft>
                          <a:spcPts val="80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Locational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Place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Human and Physical Geography</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Skills and fieldwork</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2542452">
                <a:tc>
                  <a:txBody>
                    <a:bodyPr/>
                    <a:lstStyle/>
                    <a:p>
                      <a:pPr>
                        <a:lnSpc>
                          <a:spcPct val="107000"/>
                        </a:lnSpc>
                        <a:spcAft>
                          <a:spcPts val="800"/>
                        </a:spcAft>
                      </a:pPr>
                      <a:r>
                        <a:rPr lang="en-GB" sz="1400" dirty="0">
                          <a:effectLst/>
                          <a:latin typeface="Comic Sans MS" panose="030F0702030302020204" pitchFamily="66" charset="0"/>
                          <a:ea typeface="Calibri" panose="020F0502020204030204" pitchFamily="34" charset="0"/>
                          <a:cs typeface="Times New Roman" panose="02020603050405020304" pitchFamily="18" charset="0"/>
                        </a:rPr>
                        <a:t>Year 1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Children can name and locate two rivers of Northwich (A) </a:t>
                      </a: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Children can locate where they live on a map of the UK  (A)  </a:t>
                      </a:r>
                    </a:p>
                    <a:p>
                      <a:pPr marL="228600" indent="0">
                        <a:lnSpc>
                          <a:spcPct val="107000"/>
                        </a:lnSpc>
                        <a:spcAft>
                          <a:spcPts val="800"/>
                        </a:spcAft>
                        <a:buFont typeface="Arial" panose="020B0604020202020204" pitchFamily="34" charset="0"/>
                        <a:buNone/>
                      </a:pP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Children understand and can name some of the difference between physical and human features within the local area (A)</a:t>
                      </a:r>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000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Know the difference between city, town and village and recognise Northwich as a town, Chester as a City and some our surrounding villages (A)</a:t>
                      </a: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To identify key human features of Northwich including shops, factory and houses and physical features including field, tree (</a:t>
                      </a:r>
                      <a:r>
                        <a:rPr lang="en-GB" sz="1200" dirty="0" err="1">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Sp</a:t>
                      </a:r>
                      <a:r>
                        <a:rPr lang="en-GB" sz="1200" dirty="0">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0" indent="0">
                        <a:lnSpc>
                          <a:spcPct val="107000"/>
                        </a:lnSpc>
                        <a:spcAft>
                          <a:spcPts val="800"/>
                        </a:spcAft>
                        <a:buFont typeface="Arial" panose="020B0604020202020204" pitchFamily="34" charset="0"/>
                        <a:buNone/>
                      </a:pP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p>
                      <a:pPr marL="400050" indent="-171450">
                        <a:lnSpc>
                          <a:spcPct val="107000"/>
                        </a:lnSpc>
                        <a:spcAft>
                          <a:spcPts val="800"/>
                        </a:spcAft>
                        <a:buFont typeface="Arial" panose="020B0604020202020204" pitchFamily="34" charset="0"/>
                        <a:buChar char="•"/>
                      </a:pP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Children can draw and label a simple sketch map of Northwich adding a simple key (</a:t>
                      </a:r>
                      <a:r>
                        <a:rPr lang="en-GB" sz="1200" dirty="0" err="1">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Sp</a:t>
                      </a:r>
                      <a:r>
                        <a:rPr lang="en-GB" sz="1200" dirty="0">
                          <a:solidFill>
                            <a:schemeClr val="tx1"/>
                          </a:solidFill>
                          <a:effectLst/>
                          <a:latin typeface="Comic Sans MS" panose="030F0702030302020204" pitchFamily="66" charset="0"/>
                          <a:ea typeface="Times New Roman" panose="02020603050405020304" pitchFamily="18" charset="0"/>
                          <a:cs typeface="Comic Sans MS" panose="030F0702030302020204" pitchFamily="66" charset="0"/>
                        </a:rPr>
                        <a:t>)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seasonal and daily weather patterns of the UK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Children can identify </a:t>
                      </a:r>
                      <a:r>
                        <a:rPr lang="en-GB" sz="1200" b="1"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and use</a:t>
                      </a: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 the 4 points on a compass (A)</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Chn</a:t>
                      </a:r>
                      <a:r>
                        <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 can collect data for fieldwork enquiry using simple weather equipment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474576">
                <a:tc>
                  <a:txBody>
                    <a:bodyPr/>
                    <a:lstStyle/>
                    <a:p>
                      <a:pPr>
                        <a:lnSpc>
                          <a:spcPct val="107000"/>
                        </a:lnSpc>
                        <a:spcAft>
                          <a:spcPts val="800"/>
                        </a:spcAft>
                      </a:pPr>
                      <a:r>
                        <a:rPr lang="en-GB" sz="1050" b="1" dirty="0">
                          <a:effectLst/>
                          <a:latin typeface="Comic Sans MS" panose="030F0702030302020204" pitchFamily="66" charset="0"/>
                          <a:ea typeface="Calibri" panose="020F0502020204030204" pitchFamily="34" charset="0"/>
                          <a:cs typeface="Times New Roman" panose="02020603050405020304" pitchFamily="18" charset="0"/>
                        </a:rPr>
                        <a:t>Field work week</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can use maps, photos to carry out field work within the school locality (A)</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use observational skills to study the geography of their school and its grounds (A)</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5639335"/>
                  </a:ext>
                </a:extLst>
              </a:tr>
              <a:tr h="757746">
                <a:tc>
                  <a:txBody>
                    <a:bodyPr/>
                    <a:lstStyle/>
                    <a:p>
                      <a:pPr>
                        <a:lnSpc>
                          <a:spcPct val="107000"/>
                        </a:lnSpc>
                        <a:spcAft>
                          <a:spcPts val="800"/>
                        </a:spcAft>
                      </a:pPr>
                      <a:r>
                        <a:rPr lang="en-GB" sz="1050" b="1" dirty="0">
                          <a:effectLst/>
                          <a:latin typeface="Comic Sans MS" panose="030F0702030302020204" pitchFamily="66" charset="0"/>
                          <a:ea typeface="Calibri" panose="020F0502020204030204" pitchFamily="34" charset="0"/>
                          <a:cs typeface="Times New Roman" panose="02020603050405020304" pitchFamily="18" charset="0"/>
                        </a:rPr>
                        <a:t>KS1 sustainability week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can say how we can protect and improve our school for the future. (</a:t>
                      </a: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Su</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Chn</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can identify ways to reduce waste and save energy within school (</a:t>
                      </a:r>
                      <a:r>
                        <a:rPr lang="en-GB" sz="1200" dirty="0" err="1">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Su</a:t>
                      </a:r>
                      <a:r>
                        <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623406"/>
                  </a:ext>
                </a:extLst>
              </a:tr>
            </a:tbl>
          </a:graphicData>
        </a:graphic>
      </p:graphicFrame>
    </p:spTree>
    <p:extLst>
      <p:ext uri="{BB962C8B-B14F-4D97-AF65-F5344CB8AC3E}">
        <p14:creationId xmlns:p14="http://schemas.microsoft.com/office/powerpoint/2010/main" val="1549379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Year 3/4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146841276"/>
              </p:ext>
            </p:extLst>
          </p:nvPr>
        </p:nvGraphicFramePr>
        <p:xfrm>
          <a:off x="298881" y="1941583"/>
          <a:ext cx="11594235" cy="5160029"/>
        </p:xfrm>
        <a:graphic>
          <a:graphicData uri="http://schemas.openxmlformats.org/drawingml/2006/table">
            <a:tbl>
              <a:tblPr firstRow="1" firstCol="1" bandRow="1"/>
              <a:tblGrid>
                <a:gridCol w="1184887">
                  <a:extLst>
                    <a:ext uri="{9D8B030D-6E8A-4147-A177-3AD203B41FA5}">
                      <a16:colId xmlns:a16="http://schemas.microsoft.com/office/drawing/2014/main" val="1427911813"/>
                    </a:ext>
                  </a:extLst>
                </a:gridCol>
                <a:gridCol w="2601854">
                  <a:extLst>
                    <a:ext uri="{9D8B030D-6E8A-4147-A177-3AD203B41FA5}">
                      <a16:colId xmlns:a16="http://schemas.microsoft.com/office/drawing/2014/main" val="76359967"/>
                    </a:ext>
                  </a:extLst>
                </a:gridCol>
                <a:gridCol w="2450645">
                  <a:extLst>
                    <a:ext uri="{9D8B030D-6E8A-4147-A177-3AD203B41FA5}">
                      <a16:colId xmlns:a16="http://schemas.microsoft.com/office/drawing/2014/main" val="1216368660"/>
                    </a:ext>
                  </a:extLst>
                </a:gridCol>
                <a:gridCol w="3776133">
                  <a:extLst>
                    <a:ext uri="{9D8B030D-6E8A-4147-A177-3AD203B41FA5}">
                      <a16:colId xmlns:a16="http://schemas.microsoft.com/office/drawing/2014/main" val="1042764116"/>
                    </a:ext>
                  </a:extLst>
                </a:gridCol>
                <a:gridCol w="1580716">
                  <a:extLst>
                    <a:ext uri="{9D8B030D-6E8A-4147-A177-3AD203B41FA5}">
                      <a16:colId xmlns:a16="http://schemas.microsoft.com/office/drawing/2014/main" val="1168769153"/>
                    </a:ext>
                  </a:extLst>
                </a:gridCol>
              </a:tblGrid>
              <a:tr h="595476">
                <a:tc>
                  <a:txBody>
                    <a:bodyPr/>
                    <a:lstStyle/>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Locational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Place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Human and Physical Geography</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Skills and fieldwork</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3338808">
                <a:tc>
                  <a:txBody>
                    <a:bodyPr/>
                    <a:lstStyle/>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Year 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Know the names and location of at least 8 European countries  and their capital cities using maps  </a:t>
                      </a:r>
                      <a:r>
                        <a:rPr lang="en-GB" sz="1200" i="1"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Greece, France, Spain, Italy</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( 4 others based on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chns</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links) (A/Su)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name and locate 2 significant rivers in the UK (River Weaver and Thames)  and significant  rivers in the world including, Nile, Amazon, Yangtze, Danube and Rhine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228600">
                        <a:lnSpc>
                          <a:spcPct val="107000"/>
                        </a:lnSpc>
                        <a:spcAft>
                          <a:spcPts val="800"/>
                        </a:spcAft>
                      </a:pP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key human and physical characteristics of Greece including key European landmarks (A)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and label features of a river and its environment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trade and reasons/examples why countries trade and understand the term fair trade and its implications on the lives of many people(</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Know why ports are important for world trade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compare 2 similarities and differences between living in the UK and contrasting locality in Greece  (A)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Explain the features of the water cycle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begin to know that the distribution of water is not equal across the world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the natural resources of the UK *taught within history curriculum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how settlements have changed in the UK since stone age  *taught within history curriculum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Use google maps to follow journey of a river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561113">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LKS2 Fieldwork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identify on maps features in the local environment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use fieldwork skills to collect data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3117779"/>
                  </a:ext>
                </a:extLst>
              </a:tr>
              <a:tr h="649228">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LKS2 Sustainability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effectLst/>
                          <a:latin typeface="Comic Sans MS" panose="030F0702030302020204" pitchFamily="66" charset="0"/>
                          <a:ea typeface="Calibri" panose="020F0502020204030204" pitchFamily="34" charset="0"/>
                          <a:cs typeface="Calibri" panose="020F0502020204030204" pitchFamily="34" charset="0"/>
                        </a:rPr>
                        <a:t>Chn</a:t>
                      </a:r>
                      <a:r>
                        <a:rPr lang="en-GB" sz="1200" dirty="0">
                          <a:effectLst/>
                          <a:latin typeface="Comic Sans MS" panose="030F0702030302020204" pitchFamily="66" charset="0"/>
                          <a:ea typeface="Calibri" panose="020F0502020204030204" pitchFamily="34" charset="0"/>
                          <a:cs typeface="Calibri" panose="020F0502020204030204" pitchFamily="34" charset="0"/>
                        </a:rPr>
                        <a:t> can understand the term fair trade and its implications on the lives of so many people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err="1">
                          <a:effectLst/>
                          <a:latin typeface="Comic Sans MS" panose="030F0702030302020204" pitchFamily="66" charset="0"/>
                          <a:ea typeface="Calibri" panose="020F0502020204030204" pitchFamily="34" charset="0"/>
                          <a:cs typeface="Calibri" panose="020F0502020204030204" pitchFamily="34" charset="0"/>
                        </a:rPr>
                        <a:t>Chn</a:t>
                      </a:r>
                      <a:r>
                        <a:rPr lang="en-GB" sz="1200" dirty="0">
                          <a:effectLst/>
                          <a:latin typeface="Comic Sans MS" panose="030F0702030302020204" pitchFamily="66" charset="0"/>
                          <a:ea typeface="Calibri" panose="020F0502020204030204" pitchFamily="34" charset="0"/>
                          <a:cs typeface="Calibri" panose="020F0502020204030204" pitchFamily="34" charset="0"/>
                        </a:rPr>
                        <a:t> know the main physical and human differences between developed and third world countries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0728511"/>
                  </a:ext>
                </a:extLst>
              </a:tr>
            </a:tbl>
          </a:graphicData>
        </a:graphic>
      </p:graphicFrame>
    </p:spTree>
    <p:extLst>
      <p:ext uri="{BB962C8B-B14F-4D97-AF65-F5344CB8AC3E}">
        <p14:creationId xmlns:p14="http://schemas.microsoft.com/office/powerpoint/2010/main" val="85070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 Intent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4">
            <a:extLst>
              <a:ext uri="{FF2B5EF4-FFF2-40B4-BE49-F238E27FC236}">
                <a16:creationId xmlns:a16="http://schemas.microsoft.com/office/drawing/2014/main" id="{825D39FD-A704-86CF-CE90-D0EA97F5460C}"/>
              </a:ext>
            </a:extLst>
          </p:cNvPr>
          <p:cNvGraphicFramePr>
            <a:graphicFrameLocks noGrp="1"/>
          </p:cNvGraphicFramePr>
          <p:nvPr>
            <p:extLst>
              <p:ext uri="{D42A27DB-BD31-4B8C-83A1-F6EECF244321}">
                <p14:modId xmlns:p14="http://schemas.microsoft.com/office/powerpoint/2010/main" val="1222805267"/>
              </p:ext>
            </p:extLst>
          </p:nvPr>
        </p:nvGraphicFramePr>
        <p:xfrm>
          <a:off x="298881" y="2051532"/>
          <a:ext cx="11373244" cy="4290273"/>
        </p:xfrm>
        <a:graphic>
          <a:graphicData uri="http://schemas.openxmlformats.org/drawingml/2006/table">
            <a:tbl>
              <a:tblPr firstRow="1" bandRow="1">
                <a:tableStyleId>{7DF18680-E054-41AD-8BC1-D1AEF772440D}</a:tableStyleId>
              </a:tblPr>
              <a:tblGrid>
                <a:gridCol w="2090359">
                  <a:extLst>
                    <a:ext uri="{9D8B030D-6E8A-4147-A177-3AD203B41FA5}">
                      <a16:colId xmlns:a16="http://schemas.microsoft.com/office/drawing/2014/main" val="2675307249"/>
                    </a:ext>
                  </a:extLst>
                </a:gridCol>
                <a:gridCol w="9282885">
                  <a:extLst>
                    <a:ext uri="{9D8B030D-6E8A-4147-A177-3AD203B41FA5}">
                      <a16:colId xmlns:a16="http://schemas.microsoft.com/office/drawing/2014/main" val="4108960006"/>
                    </a:ext>
                  </a:extLst>
                </a:gridCol>
              </a:tblGrid>
              <a:tr h="42902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effectLst/>
                          <a:latin typeface="Comic Sans MS" panose="030F0702030302020204" pitchFamily="66" charset="0"/>
                          <a:ea typeface="+mn-ea"/>
                          <a:cs typeface="+mn-cs"/>
                        </a:rPr>
                        <a:t>Intent:</a:t>
                      </a:r>
                    </a:p>
                    <a:p>
                      <a:endParaRPr lang="en-GB" sz="1400" dirty="0">
                        <a:latin typeface="Comic Sans MS" panose="030F0702030302020204" pitchFamily="66" charset="0"/>
                      </a:endParaRPr>
                    </a:p>
                  </a:txBody>
                  <a:tcPr>
                    <a:solidFill>
                      <a:schemeClr val="accent1">
                        <a:lumMod val="20000"/>
                        <a:lumOff val="80000"/>
                      </a:schemeClr>
                    </a:solidFill>
                  </a:tcPr>
                </a:tc>
                <a:tc>
                  <a:txBody>
                    <a:bodyPr/>
                    <a:lstStyle/>
                    <a:p>
                      <a:pPr fontAlgn="t"/>
                      <a:r>
                        <a:rPr lang="en-GB" sz="1800" b="0" kern="1200" dirty="0">
                          <a:solidFill>
                            <a:schemeClr val="tx1"/>
                          </a:solidFill>
                          <a:effectLst/>
                          <a:latin typeface="Comic Sans MS" panose="030F0702030302020204" pitchFamily="66" charset="0"/>
                          <a:ea typeface="+mn-ea"/>
                          <a:cs typeface="+mn-cs"/>
                        </a:rPr>
                        <a:t>At Victoria Road primary school it is our intent for our Geography curriculum to inspire pupils with a curiosity and fascination about the world and its inhabitants that will remain with them for the rest of their lives. Teaching will aim to equip pupils with knowledge about diverse places, people, resources and natural and human environments, together with a deep understanding of the Earth’s key physical and human processes. As pupils progress, their growing knowledge about the world should help them to deepen their understanding of the interaction between physical and human processes, and of the formation and use of landscapes and environments. Through teaching and fieldwork we want our children to gain confidence and practical experiences of geographical knowledge, understanding and skills that explain how the Earth’s features at different scales are shaped, interconnected and change over time. </a:t>
                      </a:r>
                    </a:p>
                    <a:p>
                      <a:endParaRPr lang="en-GB" sz="1400" dirty="0">
                        <a:latin typeface="Comic Sans MS" panose="030F0702030302020204" pitchFamily="66" charset="0"/>
                      </a:endParaRPr>
                    </a:p>
                  </a:txBody>
                  <a:tcPr>
                    <a:solidFill>
                      <a:schemeClr val="accent1">
                        <a:lumMod val="20000"/>
                        <a:lumOff val="80000"/>
                      </a:schemeClr>
                    </a:solidFill>
                  </a:tcPr>
                </a:tc>
                <a:extLst>
                  <a:ext uri="{0D108BD9-81ED-4DB2-BD59-A6C34878D82A}">
                    <a16:rowId xmlns:a16="http://schemas.microsoft.com/office/drawing/2014/main" val="3643382157"/>
                  </a:ext>
                </a:extLst>
              </a:tr>
            </a:tbl>
          </a:graphicData>
        </a:graphic>
      </p:graphicFrame>
    </p:spTree>
    <p:extLst>
      <p:ext uri="{BB962C8B-B14F-4D97-AF65-F5344CB8AC3E}">
        <p14:creationId xmlns:p14="http://schemas.microsoft.com/office/powerpoint/2010/main" val="1588244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487CB-EEBD-9A1A-C664-1E0AFC7215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92B344-956C-5203-0B09-4BD7FF66A358}"/>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A06B5BF1-1E1D-2DCB-8B14-171B9290C9B2}"/>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F90AB246-E963-CB7F-F79F-78E5C65C4FF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B20CA23D-A635-45E2-6130-E4369D5C52D0}"/>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0DCB3DC6-3D62-5F7E-1CBF-4CC109BAB28A}"/>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A9AC5C58-130C-A817-F942-6145606C3801}"/>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CEF3A119-5F5D-4113-75B0-7D8A7DDB4E68}"/>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0C9E4212-4E74-AF64-5B87-51C005D95B10}"/>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AC2BF62A-FD57-C38F-D6D7-A76F7E5DEF82}"/>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B746839C-0CD8-8467-2EF8-2166C43233E7}"/>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7ED4F16-5289-F473-65E3-26D7CC51D770}"/>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0BCA979C-7C4A-1A5C-6BFA-7FE5CD8512DB}"/>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Year 4/5 </a:t>
            </a:r>
          </a:p>
        </p:txBody>
      </p:sp>
      <p:pic>
        <p:nvPicPr>
          <p:cNvPr id="1030" name="Picture 6" descr="Victoria Road PS (@VictoriaRoadPS) / Twitter">
            <a:extLst>
              <a:ext uri="{FF2B5EF4-FFF2-40B4-BE49-F238E27FC236}">
                <a16:creationId xmlns:a16="http://schemas.microsoft.com/office/drawing/2014/main" id="{C69FE8EF-6843-1E84-97F3-42705476205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31051803-0595-D14C-FB78-0FF4BE5B2047}"/>
              </a:ext>
            </a:extLst>
          </p:cNvPr>
          <p:cNvGraphicFramePr>
            <a:graphicFrameLocks noGrp="1"/>
          </p:cNvGraphicFramePr>
          <p:nvPr/>
        </p:nvGraphicFramePr>
        <p:xfrm>
          <a:off x="298881" y="1941583"/>
          <a:ext cx="11594235" cy="5160029"/>
        </p:xfrm>
        <a:graphic>
          <a:graphicData uri="http://schemas.openxmlformats.org/drawingml/2006/table">
            <a:tbl>
              <a:tblPr firstRow="1" firstCol="1" bandRow="1"/>
              <a:tblGrid>
                <a:gridCol w="1184887">
                  <a:extLst>
                    <a:ext uri="{9D8B030D-6E8A-4147-A177-3AD203B41FA5}">
                      <a16:colId xmlns:a16="http://schemas.microsoft.com/office/drawing/2014/main" val="1427911813"/>
                    </a:ext>
                  </a:extLst>
                </a:gridCol>
                <a:gridCol w="2601854">
                  <a:extLst>
                    <a:ext uri="{9D8B030D-6E8A-4147-A177-3AD203B41FA5}">
                      <a16:colId xmlns:a16="http://schemas.microsoft.com/office/drawing/2014/main" val="76359967"/>
                    </a:ext>
                  </a:extLst>
                </a:gridCol>
                <a:gridCol w="2450645">
                  <a:extLst>
                    <a:ext uri="{9D8B030D-6E8A-4147-A177-3AD203B41FA5}">
                      <a16:colId xmlns:a16="http://schemas.microsoft.com/office/drawing/2014/main" val="1216368660"/>
                    </a:ext>
                  </a:extLst>
                </a:gridCol>
                <a:gridCol w="3776133">
                  <a:extLst>
                    <a:ext uri="{9D8B030D-6E8A-4147-A177-3AD203B41FA5}">
                      <a16:colId xmlns:a16="http://schemas.microsoft.com/office/drawing/2014/main" val="1042764116"/>
                    </a:ext>
                  </a:extLst>
                </a:gridCol>
                <a:gridCol w="1580716">
                  <a:extLst>
                    <a:ext uri="{9D8B030D-6E8A-4147-A177-3AD203B41FA5}">
                      <a16:colId xmlns:a16="http://schemas.microsoft.com/office/drawing/2014/main" val="1168769153"/>
                    </a:ext>
                  </a:extLst>
                </a:gridCol>
              </a:tblGrid>
              <a:tr h="595476">
                <a:tc>
                  <a:txBody>
                    <a:bodyPr/>
                    <a:lstStyle/>
                    <a:p>
                      <a:pPr>
                        <a:lnSpc>
                          <a:spcPct val="107000"/>
                        </a:lnSpc>
                        <a:spcAft>
                          <a:spcPts val="8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Locational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Place knowledge</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Human and Physical Geography</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Skills and fieldwork</a:t>
                      </a:r>
                      <a:endParaRPr lang="en-GB"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5756009"/>
                  </a:ext>
                </a:extLst>
              </a:tr>
              <a:tr h="3338808">
                <a:tc>
                  <a:txBody>
                    <a:bodyPr/>
                    <a:lstStyle/>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Year 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Know the names and location of at least 8 European countries  and their capital cities using maps  </a:t>
                      </a:r>
                      <a:r>
                        <a:rPr lang="en-GB" sz="1200" i="1"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Greece, France, Spain, Italy</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( 4 others based on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chns</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links) (A/Su)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name and locate 2 significant rivers in the UK (River Weaver and Thames)  and significant  rivers in the world including, Nile, Amazon, Yangtze, Danube and Rhine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228600">
                        <a:lnSpc>
                          <a:spcPct val="107000"/>
                        </a:lnSpc>
                        <a:spcAft>
                          <a:spcPts val="800"/>
                        </a:spcAft>
                      </a:pP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key human and physical characteristics of Greece including key European landmarks (A)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and label features of a river and its environment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trade and reasons/examples why countries trade and understand the term fair trade and its implications on the lives of many people(</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Know why ports are important for world trade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compare 2 similarities and differences between living in the UK and contrasting locality in Greece  (A)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Explain the features of the water cycle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begin to know that the distribution of water is not equal across the world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the natural resources of the UK *taught within history curriculum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identify how settlements have changed in the UK since stone age  *taught within history curriculum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Use google maps to follow journey of a river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endParaRPr lang="en-GB" sz="11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561113">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LKS2 Fieldwork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identify on maps features in the local environment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use fieldwork skills to collect data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3117779"/>
                  </a:ext>
                </a:extLst>
              </a:tr>
              <a:tr h="649228">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LKS2 Sustainability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200" dirty="0" err="1">
                          <a:effectLst/>
                          <a:latin typeface="Comic Sans MS" panose="030F0702030302020204" pitchFamily="66" charset="0"/>
                          <a:ea typeface="Calibri" panose="020F0502020204030204" pitchFamily="34" charset="0"/>
                          <a:cs typeface="Calibri" panose="020F0502020204030204" pitchFamily="34" charset="0"/>
                        </a:rPr>
                        <a:t>Chn</a:t>
                      </a:r>
                      <a:r>
                        <a:rPr lang="en-GB" sz="1200" dirty="0">
                          <a:effectLst/>
                          <a:latin typeface="Comic Sans MS" panose="030F0702030302020204" pitchFamily="66" charset="0"/>
                          <a:ea typeface="Calibri" panose="020F0502020204030204" pitchFamily="34" charset="0"/>
                          <a:cs typeface="Calibri" panose="020F0502020204030204" pitchFamily="34" charset="0"/>
                        </a:rPr>
                        <a:t> can understand the term fair trade and its implications on the lives of so many people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err="1">
                          <a:effectLst/>
                          <a:latin typeface="Comic Sans MS" panose="030F0702030302020204" pitchFamily="66" charset="0"/>
                          <a:ea typeface="Calibri" panose="020F0502020204030204" pitchFamily="34" charset="0"/>
                          <a:cs typeface="Calibri" panose="020F0502020204030204" pitchFamily="34" charset="0"/>
                        </a:rPr>
                        <a:t>Chn</a:t>
                      </a:r>
                      <a:r>
                        <a:rPr lang="en-GB" sz="1200" dirty="0">
                          <a:effectLst/>
                          <a:latin typeface="Comic Sans MS" panose="030F0702030302020204" pitchFamily="66" charset="0"/>
                          <a:ea typeface="Calibri" panose="020F0502020204030204" pitchFamily="34" charset="0"/>
                          <a:cs typeface="Calibri" panose="020F0502020204030204" pitchFamily="34" charset="0"/>
                        </a:rPr>
                        <a:t> know the main physical and human differences between developed and third world countries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0728511"/>
                  </a:ext>
                </a:extLst>
              </a:tr>
            </a:tbl>
          </a:graphicData>
        </a:graphic>
      </p:graphicFrame>
    </p:spTree>
    <p:extLst>
      <p:ext uri="{BB962C8B-B14F-4D97-AF65-F5344CB8AC3E}">
        <p14:creationId xmlns:p14="http://schemas.microsoft.com/office/powerpoint/2010/main" val="1582479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End points – Year 6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E2384D84-A32F-3480-1AD0-D7AB0F5C07A5}"/>
              </a:ext>
            </a:extLst>
          </p:cNvPr>
          <p:cNvGraphicFramePr>
            <a:graphicFrameLocks noGrp="1"/>
          </p:cNvGraphicFramePr>
          <p:nvPr>
            <p:extLst>
              <p:ext uri="{D42A27DB-BD31-4B8C-83A1-F6EECF244321}">
                <p14:modId xmlns:p14="http://schemas.microsoft.com/office/powerpoint/2010/main" val="1667425952"/>
              </p:ext>
            </p:extLst>
          </p:nvPr>
        </p:nvGraphicFramePr>
        <p:xfrm>
          <a:off x="298881" y="1941583"/>
          <a:ext cx="11594235" cy="4891254"/>
        </p:xfrm>
        <a:graphic>
          <a:graphicData uri="http://schemas.openxmlformats.org/drawingml/2006/table">
            <a:tbl>
              <a:tblPr firstRow="1" firstCol="1" bandRow="1"/>
              <a:tblGrid>
                <a:gridCol w="1184887">
                  <a:extLst>
                    <a:ext uri="{9D8B030D-6E8A-4147-A177-3AD203B41FA5}">
                      <a16:colId xmlns:a16="http://schemas.microsoft.com/office/drawing/2014/main" val="1427911813"/>
                    </a:ext>
                  </a:extLst>
                </a:gridCol>
                <a:gridCol w="2601854">
                  <a:extLst>
                    <a:ext uri="{9D8B030D-6E8A-4147-A177-3AD203B41FA5}">
                      <a16:colId xmlns:a16="http://schemas.microsoft.com/office/drawing/2014/main" val="76359967"/>
                    </a:ext>
                  </a:extLst>
                </a:gridCol>
                <a:gridCol w="2602498">
                  <a:extLst>
                    <a:ext uri="{9D8B030D-6E8A-4147-A177-3AD203B41FA5}">
                      <a16:colId xmlns:a16="http://schemas.microsoft.com/office/drawing/2014/main" val="1216368660"/>
                    </a:ext>
                  </a:extLst>
                </a:gridCol>
                <a:gridCol w="2602498">
                  <a:extLst>
                    <a:ext uri="{9D8B030D-6E8A-4147-A177-3AD203B41FA5}">
                      <a16:colId xmlns:a16="http://schemas.microsoft.com/office/drawing/2014/main" val="3268475026"/>
                    </a:ext>
                  </a:extLst>
                </a:gridCol>
                <a:gridCol w="2602498">
                  <a:extLst>
                    <a:ext uri="{9D8B030D-6E8A-4147-A177-3AD203B41FA5}">
                      <a16:colId xmlns:a16="http://schemas.microsoft.com/office/drawing/2014/main" val="1042764116"/>
                    </a:ext>
                  </a:extLst>
                </a:gridCol>
              </a:tblGrid>
              <a:tr h="536154">
                <a:tc>
                  <a:txBody>
                    <a:bodyPr/>
                    <a:lstStyle/>
                    <a:p>
                      <a:pPr>
                        <a:lnSpc>
                          <a:spcPct val="107000"/>
                        </a:lnSpc>
                        <a:spcAft>
                          <a:spcPts val="80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Locational Knowledge</a:t>
                      </a:r>
                    </a:p>
                    <a:p>
                      <a:pPr>
                        <a:lnSpc>
                          <a:spcPct val="107000"/>
                        </a:lnSpc>
                        <a:spcAft>
                          <a:spcPts val="800"/>
                        </a:spcAft>
                      </a:pPr>
                      <a:endPar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Place knowledge</a:t>
                      </a:r>
                    </a:p>
                    <a:p>
                      <a:pPr>
                        <a:lnSpc>
                          <a:spcPct val="107000"/>
                        </a:lnSpc>
                        <a:spcAft>
                          <a:spcPts val="800"/>
                        </a:spcAft>
                      </a:pPr>
                      <a:endPar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Human and Physical Geography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Skills and fieldwork</a:t>
                      </a:r>
                    </a:p>
                    <a:p>
                      <a:pPr>
                        <a:lnSpc>
                          <a:spcPct val="107000"/>
                        </a:lnSpc>
                        <a:spcAft>
                          <a:spcPts val="800"/>
                        </a:spcAft>
                      </a:pPr>
                      <a:endParaRPr lang="en-GB" sz="1400" b="1"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05756009"/>
                  </a:ext>
                </a:extLst>
              </a:tr>
              <a:tr h="2694802">
                <a:tc>
                  <a:txBody>
                    <a:bodyPr/>
                    <a:lstStyle/>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Year 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name some countries of South America, their capitals and environmental region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relate location to trade links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800"/>
                        </a:spcAft>
                      </a:pP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Contrast the main features found in two different biomes, rainforest and desert</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Appreciate that climate and physical features has an important part to play when considering how people live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228600">
                        <a:lnSpc>
                          <a:spcPct val="107000"/>
                        </a:lnSpc>
                        <a:spcAft>
                          <a:spcPts val="800"/>
                        </a:spcAft>
                      </a:pPr>
                      <a:r>
                        <a:rPr lang="en-GB" sz="12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name 2 push and 2 pull factors (A/</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understand that the distribution of energy, minerals, water and food has an impact on migration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begin to understand Fairtrade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buFont typeface="Symbol" panose="05050102010706020507" pitchFamily="18" charset="2"/>
                        <a:buChar char=""/>
                      </a:pP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Chn</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can draw, annotate, create key on a sketch map of the local area. Including their route of their local heritage walk  using scale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Su</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Using graphs to record temperature and rainfall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endParaRPr lang="en-GB" sz="12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342900" lvl="0" indent="-342900">
                        <a:buFont typeface="Symbol" panose="05050102010706020507" pitchFamily="18" charset="2"/>
                        <a:buChar char=""/>
                      </a:pP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Know what is meant by latitude and longitude (</a:t>
                      </a:r>
                      <a:r>
                        <a:rPr lang="en-GB" sz="1200" dirty="0" err="1">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Sp</a:t>
                      </a:r>
                      <a:r>
                        <a:rPr lang="en-GB" sz="1200" dirty="0">
                          <a:solidFill>
                            <a:schemeClr val="tx1"/>
                          </a:solidFill>
                          <a:effectLst/>
                          <a:latin typeface="Comic Sans MS" panose="030F0702030302020204" pitchFamily="66" charset="0"/>
                          <a:ea typeface="Times New Roman" panose="02020603050405020304" pitchFamily="18" charset="0"/>
                          <a:cs typeface="Calibri" panose="020F0502020204030204" pitchFamily="34" charset="0"/>
                        </a:rPr>
                        <a:t>) </a:t>
                      </a:r>
                    </a:p>
                    <a:p>
                      <a:pPr marL="342900" lvl="0" indent="-342900">
                        <a:buFont typeface="Symbol" panose="05050102010706020507" pitchFamily="18" charset="2"/>
                        <a:buChar char=""/>
                      </a:pPr>
                      <a:r>
                        <a:rPr lang="en-GB" sz="1200" b="0" i="0" kern="1200" dirty="0">
                          <a:solidFill>
                            <a:schemeClr val="tx1"/>
                          </a:solidFill>
                          <a:effectLst/>
                          <a:latin typeface="Comic Sans MS" panose="030F0702030302020204" pitchFamily="66" charset="0"/>
                          <a:ea typeface="+mn-ea"/>
                          <a:cs typeface="+mn-cs"/>
                        </a:rPr>
                        <a:t>Pupils can collect, analyse and communicate with a range of data gathered through experiences of fieldwork (</a:t>
                      </a:r>
                      <a:r>
                        <a:rPr lang="en-GB" sz="1200" b="0" i="0" kern="1200" dirty="0" err="1">
                          <a:solidFill>
                            <a:schemeClr val="tx1"/>
                          </a:solidFill>
                          <a:effectLst/>
                          <a:latin typeface="Comic Sans MS" panose="030F0702030302020204" pitchFamily="66" charset="0"/>
                          <a:ea typeface="+mn-ea"/>
                          <a:cs typeface="+mn-cs"/>
                        </a:rPr>
                        <a:t>Su</a:t>
                      </a:r>
                      <a:r>
                        <a:rPr lang="en-GB" sz="1200" b="0" i="0" kern="1200" dirty="0">
                          <a:solidFill>
                            <a:schemeClr val="tx1"/>
                          </a:solidFill>
                          <a:effectLst/>
                          <a:latin typeface="Comic Sans MS" panose="030F0702030302020204" pitchFamily="66" charset="0"/>
                          <a:ea typeface="+mn-ea"/>
                          <a:cs typeface="+mn-cs"/>
                        </a:rPr>
                        <a:t>) </a:t>
                      </a:r>
                      <a:endParaRPr lang="en-GB" sz="105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117304"/>
                  </a:ext>
                </a:extLst>
              </a:tr>
              <a:tr h="757913">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UKS2 Fieldwork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plan a route within the local area </a:t>
                      </a:r>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use appropriate language when giving directions </a:t>
                      </a:r>
                      <a:r>
                        <a:rPr lang="en-GB" sz="1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rPr>
                        <a:t> </a:t>
                      </a:r>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use sketch maps and plans to describe features in the local area (A) </a:t>
                      </a:r>
                      <a:endParaRPr lang="en-GB" sz="1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p>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can recognise the positive and negative impacts of plastic (A) </a:t>
                      </a:r>
                      <a:endParaRPr lang="en-GB" sz="1400" dirty="0">
                        <a:solidFill>
                          <a:schemeClr val="tx1"/>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4371223"/>
                  </a:ext>
                </a:extLst>
              </a:tr>
              <a:tr h="830746">
                <a:tc>
                  <a:txBody>
                    <a:bodyPr/>
                    <a:lstStyle/>
                    <a:p>
                      <a:pPr>
                        <a:lnSpc>
                          <a:spcPct val="107000"/>
                        </a:lnSpc>
                        <a:spcAft>
                          <a:spcPts val="80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UKS2 Sustainability week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nSpc>
                          <a:spcPct val="107000"/>
                        </a:lnSpc>
                        <a:spcAft>
                          <a:spcPts val="800"/>
                        </a:spcAft>
                      </a:pPr>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Chn</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have an understanding of climate change and it’s potential impact on our lives (</a:t>
                      </a:r>
                      <a:r>
                        <a:rPr lang="en-GB" sz="1400" dirty="0" err="1">
                          <a:solidFill>
                            <a:schemeClr val="tx1"/>
                          </a:solidFill>
                          <a:effectLst/>
                          <a:latin typeface="Comic Sans MS" panose="030F0702030302020204" pitchFamily="66" charset="0"/>
                          <a:ea typeface="Calibri" panose="020F0502020204030204" pitchFamily="34" charset="0"/>
                          <a:cs typeface="Calibri" panose="020F0502020204030204" pitchFamily="34" charset="0"/>
                        </a:rPr>
                        <a:t>Su</a:t>
                      </a:r>
                      <a:r>
                        <a:rPr lang="en-GB" sz="1400" dirty="0">
                          <a:solidFill>
                            <a:schemeClr val="tx1"/>
                          </a:solidFill>
                          <a:effectLst/>
                          <a:latin typeface="Comic Sans MS" panose="030F0702030302020204" pitchFamily="66" charset="0"/>
                          <a:ea typeface="Calibri" panose="020F0502020204030204" pitchFamily="34" charset="0"/>
                          <a:cs typeface="Calibri" panose="020F0502020204030204" pitchFamily="34" charset="0"/>
                        </a:rPr>
                        <a:t>)  </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2484056"/>
                  </a:ext>
                </a:extLst>
              </a:tr>
            </a:tbl>
          </a:graphicData>
        </a:graphic>
      </p:graphicFrame>
    </p:spTree>
    <p:extLst>
      <p:ext uri="{BB962C8B-B14F-4D97-AF65-F5344CB8AC3E}">
        <p14:creationId xmlns:p14="http://schemas.microsoft.com/office/powerpoint/2010/main" val="1824264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Key concepts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6BDE7623-15F4-657A-D8A1-AE0E5FFC45C7}"/>
              </a:ext>
            </a:extLst>
          </p:cNvPr>
          <p:cNvGraphicFramePr>
            <a:graphicFrameLocks noGrp="1"/>
          </p:cNvGraphicFramePr>
          <p:nvPr>
            <p:extLst>
              <p:ext uri="{D42A27DB-BD31-4B8C-83A1-F6EECF244321}">
                <p14:modId xmlns:p14="http://schemas.microsoft.com/office/powerpoint/2010/main" val="1361249031"/>
              </p:ext>
            </p:extLst>
          </p:nvPr>
        </p:nvGraphicFramePr>
        <p:xfrm>
          <a:off x="298881" y="1843522"/>
          <a:ext cx="11594237" cy="4892129"/>
        </p:xfrm>
        <a:graphic>
          <a:graphicData uri="http://schemas.openxmlformats.org/drawingml/2006/table">
            <a:tbl>
              <a:tblPr firstRow="1" firstCol="1" bandRow="1">
                <a:tableStyleId>{5C22544A-7EE6-4342-B048-85BDC9FD1C3A}</a:tableStyleId>
              </a:tblPr>
              <a:tblGrid>
                <a:gridCol w="631561">
                  <a:extLst>
                    <a:ext uri="{9D8B030D-6E8A-4147-A177-3AD203B41FA5}">
                      <a16:colId xmlns:a16="http://schemas.microsoft.com/office/drawing/2014/main" val="4016197887"/>
                    </a:ext>
                  </a:extLst>
                </a:gridCol>
                <a:gridCol w="2982797">
                  <a:extLst>
                    <a:ext uri="{9D8B030D-6E8A-4147-A177-3AD203B41FA5}">
                      <a16:colId xmlns:a16="http://schemas.microsoft.com/office/drawing/2014/main" val="3081526547"/>
                    </a:ext>
                  </a:extLst>
                </a:gridCol>
                <a:gridCol w="2822247">
                  <a:extLst>
                    <a:ext uri="{9D8B030D-6E8A-4147-A177-3AD203B41FA5}">
                      <a16:colId xmlns:a16="http://schemas.microsoft.com/office/drawing/2014/main" val="3960505036"/>
                    </a:ext>
                  </a:extLst>
                </a:gridCol>
                <a:gridCol w="2578816">
                  <a:extLst>
                    <a:ext uri="{9D8B030D-6E8A-4147-A177-3AD203B41FA5}">
                      <a16:colId xmlns:a16="http://schemas.microsoft.com/office/drawing/2014/main" val="2290948274"/>
                    </a:ext>
                  </a:extLst>
                </a:gridCol>
                <a:gridCol w="2578816">
                  <a:extLst>
                    <a:ext uri="{9D8B030D-6E8A-4147-A177-3AD203B41FA5}">
                      <a16:colId xmlns:a16="http://schemas.microsoft.com/office/drawing/2014/main" val="4216408107"/>
                    </a:ext>
                  </a:extLst>
                </a:gridCol>
              </a:tblGrid>
              <a:tr h="410017">
                <a:tc rowSpan="2">
                  <a:txBody>
                    <a:bodyPr/>
                    <a:lstStyle/>
                    <a:p>
                      <a:pPr algn="ctr">
                        <a:lnSpc>
                          <a:spcPct val="107000"/>
                        </a:lnSpc>
                        <a:spcAft>
                          <a:spcPts val="800"/>
                        </a:spcAft>
                      </a:pPr>
                      <a:r>
                        <a:rPr lang="en-GB" sz="800">
                          <a:effectLst/>
                        </a:rPr>
                        <a:t>Progression of Key Knowledge Concepts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1050" dirty="0">
                          <a:effectLst/>
                        </a:rPr>
                        <a:t>Interdependence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1050" dirty="0">
                          <a:effectLst/>
                        </a:rPr>
                        <a:t>Space</a:t>
                      </a:r>
                    </a:p>
                    <a:p>
                      <a:pPr algn="ctr">
                        <a:lnSpc>
                          <a:spcPct val="107000"/>
                        </a:lnSpc>
                        <a:spcAft>
                          <a:spcPts val="800"/>
                        </a:spcAft>
                      </a:pPr>
                      <a:r>
                        <a:rPr lang="en-GB" sz="1050" dirty="0">
                          <a:effectLst/>
                        </a:rPr>
                        <a:t>Scale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1050" dirty="0">
                          <a:effectLst/>
                        </a:rPr>
                        <a:t>Human Features</a:t>
                      </a:r>
                    </a:p>
                    <a:p>
                      <a:pPr algn="ctr">
                        <a:lnSpc>
                          <a:spcPct val="107000"/>
                        </a:lnSpc>
                        <a:spcAft>
                          <a:spcPts val="800"/>
                        </a:spcAft>
                      </a:pPr>
                      <a:r>
                        <a:rPr lang="en-GB" sz="1050" dirty="0">
                          <a:effectLst/>
                        </a:rPr>
                        <a:t>Cultural Diversity</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1050" dirty="0">
                          <a:effectLst/>
                        </a:rPr>
                        <a:t>Physical Features</a:t>
                      </a:r>
                    </a:p>
                    <a:p>
                      <a:pPr algn="ctr">
                        <a:lnSpc>
                          <a:spcPct val="107000"/>
                        </a:lnSpc>
                        <a:spcAft>
                          <a:spcPts val="800"/>
                        </a:spcAft>
                      </a:pPr>
                      <a:r>
                        <a:rPr lang="en-GB" sz="1050" dirty="0">
                          <a:effectLst/>
                        </a:rPr>
                        <a:t>Environmental Impact</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2169305907"/>
                  </a:ext>
                </a:extLst>
              </a:tr>
              <a:tr h="330102">
                <a:tc vMerge="1">
                  <a:txBody>
                    <a:bodyPr/>
                    <a:lstStyle/>
                    <a:p>
                      <a:endParaRPr lang="en-GB"/>
                    </a:p>
                  </a:txBody>
                  <a:tcPr/>
                </a:tc>
                <a:tc gridSpan="4">
                  <a:txBody>
                    <a:bodyPr/>
                    <a:lstStyle/>
                    <a:p>
                      <a:pPr algn="ctr">
                        <a:lnSpc>
                          <a:spcPct val="107000"/>
                        </a:lnSpc>
                        <a:spcAft>
                          <a:spcPts val="800"/>
                        </a:spcAft>
                      </a:pPr>
                      <a:r>
                        <a:rPr lang="en-GB" sz="800">
                          <a:effectLst/>
                        </a:rPr>
                        <a:t>Developing a sense of place runs through all the key concepts above.</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75539546"/>
                  </a:ext>
                </a:extLst>
              </a:tr>
              <a:tr h="370574">
                <a:tc>
                  <a:txBody>
                    <a:bodyPr/>
                    <a:lstStyle/>
                    <a:p>
                      <a:pPr algn="ctr">
                        <a:lnSpc>
                          <a:spcPct val="107000"/>
                        </a:lnSpc>
                        <a:spcAft>
                          <a:spcPts val="80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EYFS</a:t>
                      </a: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their own lives and the lives of people in different countries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they live in a town.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human features around them</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physical features around them</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776879098"/>
                  </a:ext>
                </a:extLst>
              </a:tr>
              <a:tr h="370574">
                <a:tc>
                  <a:txBody>
                    <a:bodyPr/>
                    <a:lstStyle/>
                    <a:p>
                      <a:pPr algn="ctr">
                        <a:lnSpc>
                          <a:spcPct val="107000"/>
                        </a:lnSpc>
                        <a:spcAft>
                          <a:spcPts val="800"/>
                        </a:spcAft>
                      </a:pPr>
                      <a:r>
                        <a:rPr lang="en-GB" sz="800">
                          <a:effectLst/>
                        </a:rPr>
                        <a:t>Year 1</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Kenya, Africa and their own lives in the UK</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their town is part of England and England is part of the United Kingdom.</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human features and culture of their local area and Africa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physical features of their local area and Africa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1934580588"/>
                  </a:ext>
                </a:extLst>
              </a:tr>
              <a:tr h="370574">
                <a:tc>
                  <a:txBody>
                    <a:bodyPr/>
                    <a:lstStyle/>
                    <a:p>
                      <a:pPr algn="ctr">
                        <a:lnSpc>
                          <a:spcPct val="107000"/>
                        </a:lnSpc>
                        <a:spcAft>
                          <a:spcPts val="800"/>
                        </a:spcAft>
                      </a:pPr>
                      <a:r>
                        <a:rPr lang="en-GB" sz="800">
                          <a:effectLst/>
                        </a:rPr>
                        <a:t>Year 2</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countries of the UK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four countries of The UK and the UK is part of Europe, one of the continents that make up the world.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human features and culture of countries of The UK and hot and cold places around the world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physical features of the countries of The UK and hot and cold places around the world. They are introduced to the concept of weather.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3514469605"/>
                  </a:ext>
                </a:extLst>
              </a:tr>
              <a:tr h="495936">
                <a:tc>
                  <a:txBody>
                    <a:bodyPr/>
                    <a:lstStyle/>
                    <a:p>
                      <a:pPr algn="ctr">
                        <a:lnSpc>
                          <a:spcPct val="107000"/>
                        </a:lnSpc>
                        <a:spcAft>
                          <a:spcPts val="800"/>
                        </a:spcAft>
                      </a:pPr>
                      <a:r>
                        <a:rPr lang="en-GB" sz="800">
                          <a:effectLst/>
                        </a:rPr>
                        <a:t>Year 3</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a:t>
                      </a:r>
                    </a:p>
                    <a:p>
                      <a:pPr algn="ctr">
                        <a:lnSpc>
                          <a:spcPct val="107000"/>
                        </a:lnSpc>
                        <a:spcAft>
                          <a:spcPts val="800"/>
                        </a:spcAft>
                      </a:pPr>
                      <a:r>
                        <a:rPr lang="en-GB" sz="900" dirty="0">
                          <a:effectLst/>
                        </a:rPr>
                        <a:t>regions in the UK. They also explore Mount Everest region in minor detail.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effectLst/>
                        </a:rPr>
                        <a:t>Children discover counties in The UK and Europe in more detail.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human features and culture of counties of the UK and mountainous regions. They are introduced to the concepts of  settlements and land use.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physical features of counties of the UK and mountainous regions. They are introduced to the concept of mountains and their environmental impact.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2482772345"/>
                  </a:ext>
                </a:extLst>
              </a:tr>
              <a:tr h="621297">
                <a:tc>
                  <a:txBody>
                    <a:bodyPr/>
                    <a:lstStyle/>
                    <a:p>
                      <a:pPr algn="ctr">
                        <a:lnSpc>
                          <a:spcPct val="107000"/>
                        </a:lnSpc>
                        <a:spcAft>
                          <a:spcPts val="800"/>
                        </a:spcAft>
                      </a:pPr>
                      <a:r>
                        <a:rPr lang="en-GB" sz="800">
                          <a:effectLst/>
                        </a:rPr>
                        <a:t>Year 4</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an area in Greece and their own lives in the UK.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effectLst/>
                        </a:rPr>
                        <a:t>Children discover Europe in more detail.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i="0" u="none" strike="noStrike" kern="1200" dirty="0">
                          <a:effectLst/>
                          <a:latin typeface="Calibri" panose="020F0502020204030204" pitchFamily="34" charset="0"/>
                        </a:rPr>
                        <a:t>Children discover the human features and culture of Greece. They consider the differences in lives between people who live near rivers and those who don’t. They are introduced to the concept of trade.</a:t>
                      </a:r>
                      <a:endParaRPr lang="en-GB" sz="900" i="0" u="none" strike="noStrike" dirty="0">
                        <a:effectLst/>
                        <a:latin typeface="Arial" panose="020B0604020202020204" pitchFamily="34" charset="0"/>
                      </a:endParaRPr>
                    </a:p>
                  </a:txBody>
                  <a:tcPr marL="51539" marR="51539" marT="0" marB="0" anchor="ctr"/>
                </a:tc>
                <a:tc>
                  <a:txBody>
                    <a:bodyPr/>
                    <a:lstStyle/>
                    <a:p>
                      <a:pPr algn="ctr">
                        <a:lnSpc>
                          <a:spcPct val="107000"/>
                        </a:lnSpc>
                        <a:spcAft>
                          <a:spcPts val="800"/>
                        </a:spcAft>
                      </a:pPr>
                      <a:r>
                        <a:rPr lang="en-GB" sz="800" dirty="0">
                          <a:effectLst/>
                        </a:rPr>
                        <a:t>.</a:t>
                      </a:r>
                      <a:r>
                        <a:rPr lang="en-GB" sz="900" dirty="0">
                          <a:effectLst/>
                        </a:rPr>
                        <a:t> Children discover the physical features of Greece. They are introduced to the concept of rivers and flooding, and their environmental impact.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1883326154"/>
                  </a:ext>
                </a:extLst>
              </a:tr>
              <a:tr h="621297">
                <a:tc>
                  <a:txBody>
                    <a:bodyPr/>
                    <a:lstStyle/>
                    <a:p>
                      <a:pPr algn="ctr">
                        <a:lnSpc>
                          <a:spcPct val="107000"/>
                        </a:lnSpc>
                        <a:spcAft>
                          <a:spcPts val="800"/>
                        </a:spcAft>
                      </a:pPr>
                      <a:r>
                        <a:rPr lang="en-GB" sz="800">
                          <a:effectLst/>
                        </a:rPr>
                        <a:t>Year 5</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North America and their own lives in UK. They also explore South East England in small detail.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effectLst/>
                        </a:rPr>
                        <a:t>Children discover North America in more detail.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kern="1200" dirty="0">
                          <a:solidFill>
                            <a:schemeClr val="dk1"/>
                          </a:solidFill>
                          <a:effectLst/>
                          <a:latin typeface="+mn-lt"/>
                          <a:ea typeface="+mn-ea"/>
                          <a:cs typeface="+mn-cs"/>
                        </a:rPr>
                        <a:t>Children discover the human features and culture of </a:t>
                      </a:r>
                      <a:r>
                        <a:rPr lang="en-GB" sz="900" b="1" kern="1200" dirty="0">
                          <a:solidFill>
                            <a:schemeClr val="dk1"/>
                          </a:solidFill>
                          <a:effectLst/>
                          <a:latin typeface="+mn-lt"/>
                          <a:ea typeface="+mn-ea"/>
                          <a:cs typeface="+mn-cs"/>
                        </a:rPr>
                        <a:t>the</a:t>
                      </a:r>
                      <a:r>
                        <a:rPr lang="en-GB" sz="900" kern="1200" dirty="0">
                          <a:solidFill>
                            <a:schemeClr val="dk1"/>
                          </a:solidFill>
                          <a:effectLst/>
                          <a:latin typeface="+mn-lt"/>
                          <a:ea typeface="+mn-ea"/>
                          <a:cs typeface="+mn-cs"/>
                        </a:rPr>
                        <a:t> </a:t>
                      </a:r>
                      <a:r>
                        <a:rPr lang="en-GB" sz="900" b="1" kern="1200" dirty="0">
                          <a:solidFill>
                            <a:schemeClr val="dk1"/>
                          </a:solidFill>
                          <a:effectLst/>
                          <a:latin typeface="+mn-lt"/>
                          <a:ea typeface="+mn-ea"/>
                          <a:cs typeface="+mn-cs"/>
                        </a:rPr>
                        <a:t>USA</a:t>
                      </a:r>
                      <a:r>
                        <a:rPr lang="en-GB" sz="900" kern="1200" dirty="0">
                          <a:solidFill>
                            <a:schemeClr val="dk1"/>
                          </a:solidFill>
                          <a:effectLst/>
                          <a:latin typeface="+mn-lt"/>
                          <a:ea typeface="+mn-ea"/>
                          <a:cs typeface="+mn-cs"/>
                        </a:rPr>
                        <a:t>. They consider the differences in lives between people who live  in a </a:t>
                      </a:r>
                      <a:r>
                        <a:rPr lang="en-GB" sz="900" b="1" kern="1200" dirty="0">
                          <a:solidFill>
                            <a:schemeClr val="dk1"/>
                          </a:solidFill>
                          <a:effectLst/>
                          <a:latin typeface="+mn-lt"/>
                          <a:ea typeface="+mn-ea"/>
                          <a:cs typeface="+mn-cs"/>
                        </a:rPr>
                        <a:t>rainforest</a:t>
                      </a:r>
                      <a:r>
                        <a:rPr lang="en-GB" sz="900" kern="1200" dirty="0">
                          <a:solidFill>
                            <a:schemeClr val="dk1"/>
                          </a:solidFill>
                          <a:effectLst/>
                          <a:latin typeface="+mn-lt"/>
                          <a:ea typeface="+mn-ea"/>
                          <a:cs typeface="+mn-cs"/>
                        </a:rPr>
                        <a:t> and their own lives.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physical features of the USA. They are introduced to the concept of vegetation belts, biomes, and rainforests, volcanoes and earthquakes and their environmental impact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4099199661"/>
                  </a:ext>
                </a:extLst>
              </a:tr>
              <a:tr h="980879">
                <a:tc>
                  <a:txBody>
                    <a:bodyPr/>
                    <a:lstStyle/>
                    <a:p>
                      <a:pPr algn="ctr">
                        <a:lnSpc>
                          <a:spcPct val="107000"/>
                        </a:lnSpc>
                        <a:spcAft>
                          <a:spcPts val="800"/>
                        </a:spcAft>
                      </a:pPr>
                      <a:r>
                        <a:rPr lang="en-GB" sz="800">
                          <a:effectLst/>
                        </a:rPr>
                        <a:t>Year 6</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algn="ctr">
                        <a:lnSpc>
                          <a:spcPct val="107000"/>
                        </a:lnSpc>
                        <a:spcAft>
                          <a:spcPts val="800"/>
                        </a:spcAft>
                      </a:pPr>
                      <a:r>
                        <a:rPr lang="en-GB" sz="900" dirty="0">
                          <a:effectLst/>
                        </a:rPr>
                        <a:t>Children discover the similarities and differences between South America and their lives in the United Kingdom. The children look at how Northwich has links to other countries.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effectLst/>
                        </a:rPr>
                        <a:t>Children discover South America in more detail.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900" dirty="0">
                          <a:effectLst/>
                        </a:rPr>
                        <a:t>Children discover UK and its relationship with other countries. </a:t>
                      </a:r>
                    </a:p>
                  </a:txBody>
                  <a:tcPr marL="51539" marR="51539" marT="0" marB="0" anchor="ctr"/>
                </a:tc>
                <a:tc>
                  <a:txBody>
                    <a:bodyPr/>
                    <a:lstStyle/>
                    <a:p>
                      <a:pPr algn="ctr">
                        <a:lnSpc>
                          <a:spcPct val="107000"/>
                        </a:lnSpc>
                        <a:spcAft>
                          <a:spcPts val="800"/>
                        </a:spcAft>
                      </a:pPr>
                      <a:r>
                        <a:rPr lang="en-GB" sz="900" kern="1200" dirty="0">
                          <a:solidFill>
                            <a:schemeClr val="dk1"/>
                          </a:solidFill>
                          <a:effectLst/>
                          <a:latin typeface="+mn-lt"/>
                          <a:ea typeface="+mn-ea"/>
                          <a:cs typeface="+mn-cs"/>
                        </a:rPr>
                        <a:t>Children discover the human features and culture of </a:t>
                      </a:r>
                      <a:r>
                        <a:rPr lang="en-GB" sz="900" b="1" kern="1200" dirty="0">
                          <a:solidFill>
                            <a:schemeClr val="dk1"/>
                          </a:solidFill>
                          <a:effectLst/>
                          <a:latin typeface="+mn-lt"/>
                          <a:ea typeface="+mn-ea"/>
                          <a:cs typeface="+mn-cs"/>
                        </a:rPr>
                        <a:t>Brazil and other areas of South America</a:t>
                      </a:r>
                      <a:r>
                        <a:rPr lang="en-GB" sz="900" kern="1200" dirty="0">
                          <a:solidFill>
                            <a:schemeClr val="dk1"/>
                          </a:solidFill>
                          <a:effectLst/>
                          <a:latin typeface="+mn-lt"/>
                          <a:ea typeface="+mn-ea"/>
                          <a:cs typeface="+mn-cs"/>
                        </a:rPr>
                        <a:t>. They are look further in to </a:t>
                      </a:r>
                      <a:r>
                        <a:rPr lang="en-GB" sz="900" b="1" kern="1200" dirty="0">
                          <a:solidFill>
                            <a:schemeClr val="dk1"/>
                          </a:solidFill>
                          <a:effectLst/>
                          <a:latin typeface="+mn-lt"/>
                          <a:ea typeface="+mn-ea"/>
                          <a:cs typeface="+mn-cs"/>
                        </a:rPr>
                        <a:t>trade links, settlements and land use</a:t>
                      </a:r>
                      <a:r>
                        <a:rPr lang="en-GB" sz="900" kern="1200" dirty="0">
                          <a:solidFill>
                            <a:schemeClr val="dk1"/>
                          </a:solidFill>
                          <a:effectLst/>
                          <a:latin typeface="+mn-lt"/>
                          <a:ea typeface="+mn-ea"/>
                          <a:cs typeface="+mn-cs"/>
                        </a:rPr>
                        <a:t>. The look at the distribution of natural resources and its positive and negative impact on humans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900" dirty="0">
                          <a:effectLst/>
                        </a:rPr>
                        <a:t>Children discover the physical features of South America. They look at the distribution of natural resources and its impact on the environment.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539" marR="51539" marT="0" marB="0" anchor="ctr"/>
                </a:tc>
                <a:extLst>
                  <a:ext uri="{0D108BD9-81ED-4DB2-BD59-A6C34878D82A}">
                    <a16:rowId xmlns:a16="http://schemas.microsoft.com/office/drawing/2014/main" val="801414410"/>
                  </a:ext>
                </a:extLst>
              </a:tr>
            </a:tbl>
          </a:graphicData>
        </a:graphic>
      </p:graphicFrame>
    </p:spTree>
    <p:extLst>
      <p:ext uri="{BB962C8B-B14F-4D97-AF65-F5344CB8AC3E}">
        <p14:creationId xmlns:p14="http://schemas.microsoft.com/office/powerpoint/2010/main" val="4114675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Fieldwork skills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3125A478-5012-3838-0434-566F28857938}"/>
              </a:ext>
            </a:extLst>
          </p:cNvPr>
          <p:cNvGraphicFramePr>
            <a:graphicFrameLocks noGrp="1"/>
          </p:cNvGraphicFramePr>
          <p:nvPr>
            <p:extLst>
              <p:ext uri="{D42A27DB-BD31-4B8C-83A1-F6EECF244321}">
                <p14:modId xmlns:p14="http://schemas.microsoft.com/office/powerpoint/2010/main" val="331110189"/>
              </p:ext>
            </p:extLst>
          </p:nvPr>
        </p:nvGraphicFramePr>
        <p:xfrm>
          <a:off x="298880" y="1941583"/>
          <a:ext cx="11594237" cy="4684891"/>
        </p:xfrm>
        <a:graphic>
          <a:graphicData uri="http://schemas.openxmlformats.org/drawingml/2006/table">
            <a:tbl>
              <a:tblPr firstRow="1" firstCol="1" bandRow="1">
                <a:tableStyleId>{5C22544A-7EE6-4342-B048-85BDC9FD1C3A}</a:tableStyleId>
              </a:tblPr>
              <a:tblGrid>
                <a:gridCol w="1207947">
                  <a:extLst>
                    <a:ext uri="{9D8B030D-6E8A-4147-A177-3AD203B41FA5}">
                      <a16:colId xmlns:a16="http://schemas.microsoft.com/office/drawing/2014/main" val="1472781510"/>
                    </a:ext>
                  </a:extLst>
                </a:gridCol>
                <a:gridCol w="1606696">
                  <a:extLst>
                    <a:ext uri="{9D8B030D-6E8A-4147-A177-3AD203B41FA5}">
                      <a16:colId xmlns:a16="http://schemas.microsoft.com/office/drawing/2014/main" val="731721935"/>
                    </a:ext>
                  </a:extLst>
                </a:gridCol>
                <a:gridCol w="1450883">
                  <a:extLst>
                    <a:ext uri="{9D8B030D-6E8A-4147-A177-3AD203B41FA5}">
                      <a16:colId xmlns:a16="http://schemas.microsoft.com/office/drawing/2014/main" val="3630273430"/>
                    </a:ext>
                  </a:extLst>
                </a:gridCol>
                <a:gridCol w="1456388">
                  <a:extLst>
                    <a:ext uri="{9D8B030D-6E8A-4147-A177-3AD203B41FA5}">
                      <a16:colId xmlns:a16="http://schemas.microsoft.com/office/drawing/2014/main" val="2926779731"/>
                    </a:ext>
                  </a:extLst>
                </a:gridCol>
                <a:gridCol w="1456388">
                  <a:extLst>
                    <a:ext uri="{9D8B030D-6E8A-4147-A177-3AD203B41FA5}">
                      <a16:colId xmlns:a16="http://schemas.microsoft.com/office/drawing/2014/main" val="410878721"/>
                    </a:ext>
                  </a:extLst>
                </a:gridCol>
                <a:gridCol w="1460056">
                  <a:extLst>
                    <a:ext uri="{9D8B030D-6E8A-4147-A177-3AD203B41FA5}">
                      <a16:colId xmlns:a16="http://schemas.microsoft.com/office/drawing/2014/main" val="1815361549"/>
                    </a:ext>
                  </a:extLst>
                </a:gridCol>
                <a:gridCol w="1466476">
                  <a:extLst>
                    <a:ext uri="{9D8B030D-6E8A-4147-A177-3AD203B41FA5}">
                      <a16:colId xmlns:a16="http://schemas.microsoft.com/office/drawing/2014/main" val="2700208488"/>
                    </a:ext>
                  </a:extLst>
                </a:gridCol>
                <a:gridCol w="1489403">
                  <a:extLst>
                    <a:ext uri="{9D8B030D-6E8A-4147-A177-3AD203B41FA5}">
                      <a16:colId xmlns:a16="http://schemas.microsoft.com/office/drawing/2014/main" val="3978589058"/>
                    </a:ext>
                  </a:extLst>
                </a:gridCol>
              </a:tblGrid>
              <a:tr h="425803">
                <a:tc>
                  <a:txBody>
                    <a:bodyPr/>
                    <a:lstStyle/>
                    <a:p>
                      <a:pPr algn="ctr">
                        <a:lnSpc>
                          <a:spcPct val="107000"/>
                        </a:lnSpc>
                        <a:spcAft>
                          <a:spcPts val="800"/>
                        </a:spcAft>
                      </a:pPr>
                      <a:r>
                        <a:rPr lang="en-GB" sz="900" dirty="0">
                          <a:effectLst/>
                        </a:rPr>
                        <a:t>Progression of Fieldwork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dirty="0">
                          <a:effectLst/>
                        </a:rPr>
                        <a:t>Reception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dirty="0">
                          <a:effectLst/>
                        </a:rPr>
                        <a:t>Year 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a:effectLst/>
                        </a:rPr>
                        <a:t>Year 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a:effectLst/>
                        </a:rPr>
                        <a:t>Year 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a:effectLst/>
                        </a:rPr>
                        <a:t>Year 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a:effectLst/>
                        </a:rPr>
                        <a:t>Year 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900">
                          <a:effectLst/>
                        </a:rPr>
                        <a:t>Year 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extLst>
                  <a:ext uri="{0D108BD9-81ED-4DB2-BD59-A6C34878D82A}">
                    <a16:rowId xmlns:a16="http://schemas.microsoft.com/office/drawing/2014/main" val="97572255"/>
                  </a:ext>
                </a:extLst>
              </a:tr>
              <a:tr h="478874">
                <a:tc>
                  <a:txBody>
                    <a:bodyPr/>
                    <a:lstStyle/>
                    <a:p>
                      <a:pPr algn="ctr">
                        <a:lnSpc>
                          <a:spcPct val="107000"/>
                        </a:lnSpc>
                        <a:spcAft>
                          <a:spcPts val="800"/>
                        </a:spcAft>
                      </a:pP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gridSpan="7">
                  <a:txBody>
                    <a:bodyPr/>
                    <a:lstStyle/>
                    <a:p>
                      <a:pPr algn="ctr">
                        <a:lnSpc>
                          <a:spcPct val="107000"/>
                        </a:lnSpc>
                        <a:spcAft>
                          <a:spcPts val="800"/>
                        </a:spcAft>
                      </a:pPr>
                      <a:r>
                        <a:rPr lang="en-GB" sz="1050" dirty="0">
                          <a:effectLst/>
                          <a:latin typeface="Calibri" panose="020F0502020204030204" pitchFamily="34" charset="0"/>
                          <a:ea typeface="Calibri" panose="020F0502020204030204" pitchFamily="34" charset="0"/>
                          <a:cs typeface="Times New Roman" panose="02020603050405020304" pitchFamily="18" charset="0"/>
                        </a:rPr>
                        <a:t>Fieldwork is undertaken at the start of each year in KS1, LKS2, UKS2. Fieldwork is then carried out throughout the year with some year groups having support from the local high school</a:t>
                      </a: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hMerge="1">
                  <a:txBody>
                    <a:bodyPr/>
                    <a:lstStyle/>
                    <a:p>
                      <a:pPr algn="ctr">
                        <a:lnSpc>
                          <a:spcPct val="107000"/>
                        </a:lnSpc>
                        <a:spcAft>
                          <a:spcPts val="800"/>
                        </a:spcAft>
                      </a:pP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extLst>
                  <a:ext uri="{0D108BD9-81ED-4DB2-BD59-A6C34878D82A}">
                    <a16:rowId xmlns:a16="http://schemas.microsoft.com/office/drawing/2014/main" val="2448030857"/>
                  </a:ext>
                </a:extLst>
              </a:tr>
              <a:tr h="1041816">
                <a:tc>
                  <a:txBody>
                    <a:bodyPr/>
                    <a:lstStyle/>
                    <a:p>
                      <a:pPr algn="ctr">
                        <a:lnSpc>
                          <a:spcPct val="107000"/>
                        </a:lnSpc>
                        <a:spcAft>
                          <a:spcPts val="800"/>
                        </a:spcAft>
                      </a:pPr>
                      <a:r>
                        <a:rPr lang="en-GB" sz="900">
                          <a:effectLst/>
                        </a:rPr>
                        <a:t>Posing and Planning</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Ask who, what, where, when and why questions to find out more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Suggest simple geographical questions before taking part in teacher-led enquiries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Suggest simple geographical questions before deciding on a whole-class enquiry, planned by the teacher</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Suggest geographical questions before deciding on a whole-class enquiry, that they help to plan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Suggest geographical questions before deciding on a whole-class enquiry, that they plan individually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Suggest geographical questions before deciding on an enquiry as a group, planned with guidance from the teacher</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Suggest geographical questions before deciding on an enquiry individually or in a group, planned independently</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extLst>
                  <a:ext uri="{0D108BD9-81ED-4DB2-BD59-A6C34878D82A}">
                    <a16:rowId xmlns:a16="http://schemas.microsoft.com/office/drawing/2014/main" val="2485888482"/>
                  </a:ext>
                </a:extLst>
              </a:tr>
              <a:tr h="1041816">
                <a:tc>
                  <a:txBody>
                    <a:bodyPr/>
                    <a:lstStyle/>
                    <a:p>
                      <a:pPr algn="ctr">
                        <a:lnSpc>
                          <a:spcPct val="107000"/>
                        </a:lnSpc>
                        <a:spcAft>
                          <a:spcPts val="800"/>
                        </a:spcAft>
                      </a:pPr>
                      <a:r>
                        <a:rPr lang="en-GB" sz="900">
                          <a:effectLst/>
                        </a:rPr>
                        <a:t>Collecting Data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Data is collected by speaking to an adult and through self-discovery play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Data is collected as a whole class using a method chosen by the teacher</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Data is collected in groups using a method chosen by the teacher</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Data is collected individually using a method chosen by the teacher</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Data is collected using a method chosen by the children with guidance from the teacher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Data is collected using a range of methods chosen by the children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Data is collected with increasing accuracy using a range of methods chosen by the children</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extLst>
                  <a:ext uri="{0D108BD9-81ED-4DB2-BD59-A6C34878D82A}">
                    <a16:rowId xmlns:a16="http://schemas.microsoft.com/office/drawing/2014/main" val="1983481162"/>
                  </a:ext>
                </a:extLst>
              </a:tr>
              <a:tr h="1696582">
                <a:tc>
                  <a:txBody>
                    <a:bodyPr/>
                    <a:lstStyle/>
                    <a:p>
                      <a:pPr algn="ctr">
                        <a:lnSpc>
                          <a:spcPct val="107000"/>
                        </a:lnSpc>
                        <a:spcAft>
                          <a:spcPts val="800"/>
                        </a:spcAft>
                      </a:pPr>
                      <a:r>
                        <a:rPr lang="en-GB" sz="900">
                          <a:effectLst/>
                        </a:rPr>
                        <a:t>Reflecting and Evaluating</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Discuss their answers with their friends and family</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Discuss their fieldwork findings as a class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Discuss their fieldwork findings in groups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Begin to formally present their findings with a question they would like to find out next time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Formally present their findings with some consideration to what they would do differently next time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a:effectLst/>
                        </a:rPr>
                        <a:t>Formally present their findings with some consideration to what they could do next time and a whole-class discussion on whether the evidence and method of collection was reliable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tc>
                  <a:txBody>
                    <a:bodyPr/>
                    <a:lstStyle/>
                    <a:p>
                      <a:pPr algn="ctr">
                        <a:lnSpc>
                          <a:spcPct val="107000"/>
                        </a:lnSpc>
                        <a:spcAft>
                          <a:spcPts val="800"/>
                        </a:spcAft>
                      </a:pPr>
                      <a:r>
                        <a:rPr lang="en-GB" sz="1000" dirty="0">
                          <a:effectLst/>
                        </a:rPr>
                        <a:t>Formally present their findings with consideration to what they could do next time and whether their evidence and method of collection was reliable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6977" marR="56977" marT="0" marB="0" anchor="ctr"/>
                </a:tc>
                <a:extLst>
                  <a:ext uri="{0D108BD9-81ED-4DB2-BD59-A6C34878D82A}">
                    <a16:rowId xmlns:a16="http://schemas.microsoft.com/office/drawing/2014/main" val="3147429377"/>
                  </a:ext>
                </a:extLst>
              </a:tr>
            </a:tbl>
          </a:graphicData>
        </a:graphic>
      </p:graphicFrame>
    </p:spTree>
    <p:extLst>
      <p:ext uri="{BB962C8B-B14F-4D97-AF65-F5344CB8AC3E}">
        <p14:creationId xmlns:p14="http://schemas.microsoft.com/office/powerpoint/2010/main" val="25192596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Map Skills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BF63F772-2C59-F49C-D0B8-095F4AC773FF}"/>
              </a:ext>
            </a:extLst>
          </p:cNvPr>
          <p:cNvGraphicFramePr>
            <a:graphicFrameLocks noGrp="1"/>
          </p:cNvGraphicFramePr>
          <p:nvPr>
            <p:extLst>
              <p:ext uri="{D42A27DB-BD31-4B8C-83A1-F6EECF244321}">
                <p14:modId xmlns:p14="http://schemas.microsoft.com/office/powerpoint/2010/main" val="3985350285"/>
              </p:ext>
            </p:extLst>
          </p:nvPr>
        </p:nvGraphicFramePr>
        <p:xfrm>
          <a:off x="319796" y="1934492"/>
          <a:ext cx="11352329" cy="4376156"/>
        </p:xfrm>
        <a:graphic>
          <a:graphicData uri="http://schemas.openxmlformats.org/drawingml/2006/table">
            <a:tbl>
              <a:tblPr firstRow="1" firstCol="1" bandRow="1">
                <a:tableStyleId>{5C22544A-7EE6-4342-B048-85BDC9FD1C3A}</a:tableStyleId>
              </a:tblPr>
              <a:tblGrid>
                <a:gridCol w="1647681">
                  <a:extLst>
                    <a:ext uri="{9D8B030D-6E8A-4147-A177-3AD203B41FA5}">
                      <a16:colId xmlns:a16="http://schemas.microsoft.com/office/drawing/2014/main" val="2367762980"/>
                    </a:ext>
                  </a:extLst>
                </a:gridCol>
                <a:gridCol w="1415588">
                  <a:extLst>
                    <a:ext uri="{9D8B030D-6E8A-4147-A177-3AD203B41FA5}">
                      <a16:colId xmlns:a16="http://schemas.microsoft.com/office/drawing/2014/main" val="2742097281"/>
                    </a:ext>
                  </a:extLst>
                </a:gridCol>
                <a:gridCol w="1384273">
                  <a:extLst>
                    <a:ext uri="{9D8B030D-6E8A-4147-A177-3AD203B41FA5}">
                      <a16:colId xmlns:a16="http://schemas.microsoft.com/office/drawing/2014/main" val="646662354"/>
                    </a:ext>
                  </a:extLst>
                </a:gridCol>
                <a:gridCol w="1434007">
                  <a:extLst>
                    <a:ext uri="{9D8B030D-6E8A-4147-A177-3AD203B41FA5}">
                      <a16:colId xmlns:a16="http://schemas.microsoft.com/office/drawing/2014/main" val="3907182186"/>
                    </a:ext>
                  </a:extLst>
                </a:gridCol>
                <a:gridCol w="1377827">
                  <a:extLst>
                    <a:ext uri="{9D8B030D-6E8A-4147-A177-3AD203B41FA5}">
                      <a16:colId xmlns:a16="http://schemas.microsoft.com/office/drawing/2014/main" val="1200283465"/>
                    </a:ext>
                  </a:extLst>
                </a:gridCol>
                <a:gridCol w="1318881">
                  <a:extLst>
                    <a:ext uri="{9D8B030D-6E8A-4147-A177-3AD203B41FA5}">
                      <a16:colId xmlns:a16="http://schemas.microsoft.com/office/drawing/2014/main" val="3422905588"/>
                    </a:ext>
                  </a:extLst>
                </a:gridCol>
                <a:gridCol w="1373220">
                  <a:extLst>
                    <a:ext uri="{9D8B030D-6E8A-4147-A177-3AD203B41FA5}">
                      <a16:colId xmlns:a16="http://schemas.microsoft.com/office/drawing/2014/main" val="139411309"/>
                    </a:ext>
                  </a:extLst>
                </a:gridCol>
                <a:gridCol w="1400852">
                  <a:extLst>
                    <a:ext uri="{9D8B030D-6E8A-4147-A177-3AD203B41FA5}">
                      <a16:colId xmlns:a16="http://schemas.microsoft.com/office/drawing/2014/main" val="2701309198"/>
                    </a:ext>
                  </a:extLst>
                </a:gridCol>
              </a:tblGrid>
              <a:tr h="429557">
                <a:tc>
                  <a:txBody>
                    <a:bodyPr/>
                    <a:lstStyle/>
                    <a:p>
                      <a:pPr algn="ctr">
                        <a:lnSpc>
                          <a:spcPct val="107000"/>
                        </a:lnSpc>
                        <a:spcAft>
                          <a:spcPts val="800"/>
                        </a:spcAft>
                      </a:pPr>
                      <a:r>
                        <a:rPr lang="en-GB" sz="1000">
                          <a:effectLst/>
                        </a:rPr>
                        <a:t>Progression of Skills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EYFS</a:t>
                      </a:r>
                    </a:p>
                  </a:txBody>
                  <a:tcPr marL="61605" marR="61605" marT="0" marB="0" anchor="ctr"/>
                </a:tc>
                <a:tc>
                  <a:txBody>
                    <a:bodyPr/>
                    <a:lstStyle/>
                    <a:p>
                      <a:pPr algn="ctr">
                        <a:lnSpc>
                          <a:spcPct val="107000"/>
                        </a:lnSpc>
                        <a:spcAft>
                          <a:spcPts val="800"/>
                        </a:spcAft>
                      </a:pPr>
                      <a:r>
                        <a:rPr lang="en-GB" sz="1000">
                          <a:effectLst/>
                        </a:rPr>
                        <a:t>Year 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Year 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Year 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Year 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Year 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Year 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extLst>
                  <a:ext uri="{0D108BD9-81ED-4DB2-BD59-A6C34878D82A}">
                    <a16:rowId xmlns:a16="http://schemas.microsoft.com/office/drawing/2014/main" val="3379876242"/>
                  </a:ext>
                </a:extLst>
              </a:tr>
              <a:tr h="1020849">
                <a:tc>
                  <a:txBody>
                    <a:bodyPr/>
                    <a:lstStyle/>
                    <a:p>
                      <a:pPr algn="ctr">
                        <a:lnSpc>
                          <a:spcPct val="107000"/>
                        </a:lnSpc>
                        <a:spcAft>
                          <a:spcPts val="800"/>
                        </a:spcAft>
                      </a:pPr>
                      <a:r>
                        <a:rPr lang="en-GB" sz="1000">
                          <a:effectLst/>
                        </a:rPr>
                        <a:t>Positional Language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simple directional language (forwards, backwards, move towards) to move around a space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directional language (up, down, left, right, forwards, backwards) to navigate around a map begin to use four compass points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a mix of directional language and the four points of a compass to navigate around a map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the four points of a compass to navigate around a map confidently and begin to use four – figure grid references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the eight points of a compass and fur figure grid references  to navigate around a map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000" dirty="0">
                          <a:effectLst/>
                        </a:rPr>
                        <a:t>Use the eight points of a compass to navigate around a map and  four-figure grid references to navigate around a map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the eight points of a compass to navigate around a map and use six-figure grid references to navigate around a map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extLst>
                  <a:ext uri="{0D108BD9-81ED-4DB2-BD59-A6C34878D82A}">
                    <a16:rowId xmlns:a16="http://schemas.microsoft.com/office/drawing/2014/main" val="1860274458"/>
                  </a:ext>
                </a:extLst>
              </a:tr>
              <a:tr h="1224066">
                <a:tc>
                  <a:txBody>
                    <a:bodyPr/>
                    <a:lstStyle/>
                    <a:p>
                      <a:pPr algn="ctr">
                        <a:lnSpc>
                          <a:spcPct val="107000"/>
                        </a:lnSpc>
                        <a:spcAft>
                          <a:spcPts val="800"/>
                        </a:spcAft>
                      </a:pPr>
                      <a:r>
                        <a:rPr lang="en-GB" sz="1000">
                          <a:effectLst/>
                        </a:rPr>
                        <a:t>Drawing Maps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Begin to draw places they know and maps from stories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Draw places they know are close to one another to form a basic map of school and local area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Draw a map of a real place with some drawn features, using aerial photographs for support</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Draw or make a map of a real location that includes a range of human and physical features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Draw a map based on a fieldwork sketch with symbols and a key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Draw a map with positioning of key features located accurately in relation to one another and use OS Symbols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Draw a map that begins to show appropriate distance between places or features based on a given scale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extLst>
                  <a:ext uri="{0D108BD9-81ED-4DB2-BD59-A6C34878D82A}">
                    <a16:rowId xmlns:a16="http://schemas.microsoft.com/office/drawing/2014/main" val="3105527924"/>
                  </a:ext>
                </a:extLst>
              </a:tr>
              <a:tr h="917871">
                <a:tc>
                  <a:txBody>
                    <a:bodyPr/>
                    <a:lstStyle/>
                    <a:p>
                      <a:pPr algn="ctr">
                        <a:lnSpc>
                          <a:spcPct val="107000"/>
                        </a:lnSpc>
                        <a:spcAft>
                          <a:spcPts val="800"/>
                        </a:spcAft>
                      </a:pPr>
                      <a:r>
                        <a:rPr lang="en-GB" sz="1000">
                          <a:effectLst/>
                        </a:rPr>
                        <a:t>Representation on Maps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Begin to recognise represented features on a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Use own symbols on a basic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agreed symbols and begin to understand the need for a key</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Use standard symbols and a key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Begin to recognise basic symbols on an OS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Use most OS symbols on a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atlas symbols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extLst>
                  <a:ext uri="{0D108BD9-81ED-4DB2-BD59-A6C34878D82A}">
                    <a16:rowId xmlns:a16="http://schemas.microsoft.com/office/drawing/2014/main" val="2476450256"/>
                  </a:ext>
                </a:extLst>
              </a:tr>
              <a:tr h="783813">
                <a:tc>
                  <a:txBody>
                    <a:bodyPr/>
                    <a:lstStyle/>
                    <a:p>
                      <a:pPr algn="ctr">
                        <a:lnSpc>
                          <a:spcPct val="107000"/>
                        </a:lnSpc>
                        <a:spcAft>
                          <a:spcPts val="800"/>
                        </a:spcAft>
                      </a:pPr>
                      <a:r>
                        <a:rPr lang="en-GB" sz="1000">
                          <a:effectLst/>
                        </a:rPr>
                        <a:t>Using Maps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Pick out information from a simple map</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Use a simple picture map to move around the school</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Follow a short route on a small-scale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Follow a longer route on a small-scale map with increasing accuracy</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Follow a route on a large-scale map</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a:effectLst/>
                        </a:rPr>
                        <a:t>Select a type of map for a specific purpose and follow a route</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tc>
                  <a:txBody>
                    <a:bodyPr/>
                    <a:lstStyle/>
                    <a:p>
                      <a:pPr algn="ctr">
                        <a:lnSpc>
                          <a:spcPct val="107000"/>
                        </a:lnSpc>
                        <a:spcAft>
                          <a:spcPts val="800"/>
                        </a:spcAft>
                      </a:pPr>
                      <a:r>
                        <a:rPr lang="en-GB" sz="1000" dirty="0">
                          <a:effectLst/>
                        </a:rPr>
                        <a:t>Select an appropriate map at an appropriate scale and follow a route.</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61605" marR="61605" marT="0" marB="0" anchor="ctr"/>
                </a:tc>
                <a:extLst>
                  <a:ext uri="{0D108BD9-81ED-4DB2-BD59-A6C34878D82A}">
                    <a16:rowId xmlns:a16="http://schemas.microsoft.com/office/drawing/2014/main" val="2790612700"/>
                  </a:ext>
                </a:extLst>
              </a:tr>
            </a:tbl>
          </a:graphicData>
        </a:graphic>
      </p:graphicFrame>
    </p:spTree>
    <p:extLst>
      <p:ext uri="{BB962C8B-B14F-4D97-AF65-F5344CB8AC3E}">
        <p14:creationId xmlns:p14="http://schemas.microsoft.com/office/powerpoint/2010/main" val="2126028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Vocabulary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011A212-577E-41AB-F13F-14138F7B3DFC}"/>
              </a:ext>
            </a:extLst>
          </p:cNvPr>
          <p:cNvGraphicFramePr>
            <a:graphicFrameLocks noGrp="1"/>
          </p:cNvGraphicFramePr>
          <p:nvPr>
            <p:extLst>
              <p:ext uri="{D42A27DB-BD31-4B8C-83A1-F6EECF244321}">
                <p14:modId xmlns:p14="http://schemas.microsoft.com/office/powerpoint/2010/main" val="2212197611"/>
              </p:ext>
            </p:extLst>
          </p:nvPr>
        </p:nvGraphicFramePr>
        <p:xfrm>
          <a:off x="578316" y="1913359"/>
          <a:ext cx="11314800" cy="3466211"/>
        </p:xfrm>
        <a:graphic>
          <a:graphicData uri="http://schemas.openxmlformats.org/drawingml/2006/table">
            <a:tbl>
              <a:tblPr>
                <a:tableStyleId>{5C22544A-7EE6-4342-B048-85BDC9FD1C3A}</a:tableStyleId>
              </a:tblPr>
              <a:tblGrid>
                <a:gridCol w="1005785">
                  <a:extLst>
                    <a:ext uri="{9D8B030D-6E8A-4147-A177-3AD203B41FA5}">
                      <a16:colId xmlns:a16="http://schemas.microsoft.com/office/drawing/2014/main" val="1912448065"/>
                    </a:ext>
                  </a:extLst>
                </a:gridCol>
                <a:gridCol w="2112136">
                  <a:extLst>
                    <a:ext uri="{9D8B030D-6E8A-4147-A177-3AD203B41FA5}">
                      <a16:colId xmlns:a16="http://schemas.microsoft.com/office/drawing/2014/main" val="144705709"/>
                    </a:ext>
                  </a:extLst>
                </a:gridCol>
                <a:gridCol w="1712890">
                  <a:extLst>
                    <a:ext uri="{9D8B030D-6E8A-4147-A177-3AD203B41FA5}">
                      <a16:colId xmlns:a16="http://schemas.microsoft.com/office/drawing/2014/main" val="4007193026"/>
                    </a:ext>
                  </a:extLst>
                </a:gridCol>
                <a:gridCol w="2712389">
                  <a:extLst>
                    <a:ext uri="{9D8B030D-6E8A-4147-A177-3AD203B41FA5}">
                      <a16:colId xmlns:a16="http://schemas.microsoft.com/office/drawing/2014/main" val="3474809770"/>
                    </a:ext>
                  </a:extLst>
                </a:gridCol>
                <a:gridCol w="1885800">
                  <a:extLst>
                    <a:ext uri="{9D8B030D-6E8A-4147-A177-3AD203B41FA5}">
                      <a16:colId xmlns:a16="http://schemas.microsoft.com/office/drawing/2014/main" val="1971121413"/>
                    </a:ext>
                  </a:extLst>
                </a:gridCol>
                <a:gridCol w="1885800">
                  <a:extLst>
                    <a:ext uri="{9D8B030D-6E8A-4147-A177-3AD203B41FA5}">
                      <a16:colId xmlns:a16="http://schemas.microsoft.com/office/drawing/2014/main" val="1979431246"/>
                    </a:ext>
                  </a:extLst>
                </a:gridCol>
              </a:tblGrid>
              <a:tr h="89253">
                <a:tc gridSpan="4">
                  <a:txBody>
                    <a:bodyPr/>
                    <a:lstStyle/>
                    <a:p>
                      <a:pPr indent="-1270">
                        <a:lnSpc>
                          <a:spcPct val="115000"/>
                        </a:lnSpc>
                        <a:spcAft>
                          <a:spcPts val="1000"/>
                        </a:spcAft>
                        <a:tabLst>
                          <a:tab pos="2865755" algn="ctr"/>
                          <a:tab pos="5731510" algn="r"/>
                        </a:tabLst>
                      </a:pPr>
                      <a:r>
                        <a:rPr lang="en-GB" sz="600">
                          <a:effectLst/>
                        </a:rPr>
                        <a:t>Key Geography Vocabulary: Always revisit the year group’s before key vocabulary </a:t>
                      </a:r>
                      <a:endParaRPr lang="en-GB" sz="700">
                        <a:effectLst/>
                        <a:latin typeface="Calibri" panose="020F0502020204030204" pitchFamily="34" charset="0"/>
                        <a:ea typeface="Calibri" panose="020F0502020204030204" pitchFamily="34" charset="0"/>
                      </a:endParaRPr>
                    </a:p>
                  </a:txBody>
                  <a:tcPr marL="43019" marR="43019" marT="0" marB="0"/>
                </a:tc>
                <a:tc hMerge="1">
                  <a:txBody>
                    <a:bodyPr/>
                    <a:lstStyle/>
                    <a:p>
                      <a:endParaRPr lang="en-GB"/>
                    </a:p>
                  </a:txBody>
                  <a:tcPr/>
                </a:tc>
                <a:tc hMerge="1">
                  <a:txBody>
                    <a:bodyPr/>
                    <a:lstStyle/>
                    <a:p>
                      <a:endParaRPr lang="en-GB"/>
                    </a:p>
                  </a:txBody>
                  <a:tcPr/>
                </a:tc>
                <a:tc hMerge="1">
                  <a:txBody>
                    <a:bodyPr/>
                    <a:lstStyle/>
                    <a:p>
                      <a:endParaRPr lang="en-GB"/>
                    </a:p>
                  </a:txBody>
                  <a:tcPr/>
                </a:tc>
                <a:tc rowSpan="2">
                  <a:txBody>
                    <a:bodyPr/>
                    <a:lstStyle/>
                    <a:p>
                      <a:pPr indent="-1270">
                        <a:lnSpc>
                          <a:spcPct val="115000"/>
                        </a:lnSpc>
                        <a:spcAft>
                          <a:spcPts val="1000"/>
                        </a:spcAft>
                      </a:pPr>
                      <a:r>
                        <a:rPr lang="en-GB" sz="1050">
                          <a:effectLst/>
                        </a:rPr>
                        <a:t>Other useful words for this age group</a:t>
                      </a:r>
                      <a:endParaRPr lang="en-GB" sz="105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rowSpan="2">
                  <a:txBody>
                    <a:bodyPr/>
                    <a:lstStyle/>
                    <a:p>
                      <a:pPr indent="-1270">
                        <a:lnSpc>
                          <a:spcPct val="115000"/>
                        </a:lnSpc>
                        <a:spcAft>
                          <a:spcPts val="1000"/>
                        </a:spcAft>
                      </a:pPr>
                      <a:r>
                        <a:rPr lang="en-GB" sz="1050">
                          <a:effectLst/>
                        </a:rPr>
                        <a:t>Challenge for this age group</a:t>
                      </a:r>
                      <a:endParaRPr lang="en-GB" sz="105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extLst>
                  <a:ext uri="{0D108BD9-81ED-4DB2-BD59-A6C34878D82A}">
                    <a16:rowId xmlns:a16="http://schemas.microsoft.com/office/drawing/2014/main" val="2962755390"/>
                  </a:ext>
                </a:extLst>
              </a:tr>
              <a:tr h="104138">
                <a:tc>
                  <a:txBody>
                    <a:bodyPr/>
                    <a:lstStyle/>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Human features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Physical features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Geographical map skills and fieldwork </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8965076"/>
                  </a:ext>
                </a:extLst>
              </a:tr>
              <a:tr h="532770">
                <a:tc>
                  <a:txBody>
                    <a:bodyPr/>
                    <a:lstStyle/>
                    <a:p>
                      <a:pPr indent="-1270">
                        <a:lnSpc>
                          <a:spcPct val="115000"/>
                        </a:lnSpc>
                        <a:spcAft>
                          <a:spcPts val="1000"/>
                        </a:spcAft>
                      </a:pPr>
                      <a:r>
                        <a:rPr lang="en-GB" sz="1050" dirty="0">
                          <a:effectLst/>
                        </a:rPr>
                        <a:t>EYFS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Building , Town, farm , road, park, Path, people,</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Beach, sea , river , </a:t>
                      </a:r>
                      <a:r>
                        <a:rPr lang="en-GB" sz="1050">
                          <a:effectLst/>
                        </a:rPr>
                        <a:t>desertl  </a:t>
                      </a:r>
                      <a:r>
                        <a:rPr lang="en-GB" sz="1050" dirty="0">
                          <a:effectLst/>
                        </a:rPr>
                        <a:t>countryside, forest / wood,  weather, seasons</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Map , local, place, globe</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Village , city, shop , land , house , water, Pond</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a:effectLst/>
                        </a:rPr>
                        <a:t> </a:t>
                      </a:r>
                    </a:p>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extLst>
                  <a:ext uri="{0D108BD9-81ED-4DB2-BD59-A6C34878D82A}">
                    <a16:rowId xmlns:a16="http://schemas.microsoft.com/office/drawing/2014/main" val="3067125496"/>
                  </a:ext>
                </a:extLst>
              </a:tr>
              <a:tr h="789479">
                <a:tc>
                  <a:txBody>
                    <a:bodyPr/>
                    <a:lstStyle/>
                    <a:p>
                      <a:pPr indent="-635">
                        <a:lnSpc>
                          <a:spcPct val="115000"/>
                        </a:lnSpc>
                        <a:spcAft>
                          <a:spcPts val="1000"/>
                        </a:spcAft>
                      </a:pPr>
                      <a:r>
                        <a:rPr lang="en-GB" sz="1050" dirty="0">
                          <a:effectLst/>
                        </a:rPr>
                        <a:t>Year 1</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Town, factory, farm, house, shop, country</a:t>
                      </a:r>
                    </a:p>
                    <a:p>
                      <a:pPr indent="-1270">
                        <a:lnSpc>
                          <a:spcPct val="115000"/>
                        </a:lnSpc>
                        <a:spcAft>
                          <a:spcPts val="1000"/>
                        </a:spcAft>
                      </a:pPr>
                      <a:r>
                        <a:rPr lang="en-GB" sz="1050" dirty="0">
                          <a:effectLst/>
                        </a:rPr>
                        <a:t> </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beach, forest, hill, sea, ocean, river, season weather </a:t>
                      </a:r>
                    </a:p>
                    <a:p>
                      <a:pPr indent="-1270">
                        <a:lnSpc>
                          <a:spcPct val="115000"/>
                        </a:lnSpc>
                        <a:spcAft>
                          <a:spcPts val="1000"/>
                        </a:spcAft>
                      </a:pPr>
                      <a:r>
                        <a:rPr lang="en-GB" sz="1050" dirty="0">
                          <a:effectLst/>
                        </a:rPr>
                        <a:t> </a:t>
                      </a:r>
                    </a:p>
                    <a:p>
                      <a:pPr indent="-1270">
                        <a:lnSpc>
                          <a:spcPct val="115000"/>
                        </a:lnSpc>
                        <a:spcAft>
                          <a:spcPts val="1000"/>
                        </a:spcAft>
                      </a:pPr>
                      <a:r>
                        <a:rPr lang="en-GB" sz="1050" dirty="0">
                          <a:effectLst/>
                        </a:rPr>
                        <a:t> </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Africa, Europe, England, Scotland, Wales, Northern Ireland United Kingdom, Compass, Compass points: East North South West, plan</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marL="0" marR="0" lvl="0" indent="-1270" algn="l" defTabSz="914400" rtl="0" eaLnBrk="1" fontAlgn="auto" latinLnBrk="0" hangingPunct="1">
                        <a:lnSpc>
                          <a:spcPct val="115000"/>
                        </a:lnSpc>
                        <a:spcBef>
                          <a:spcPts val="0"/>
                        </a:spcBef>
                        <a:spcAft>
                          <a:spcPts val="1000"/>
                        </a:spcAft>
                        <a:buClrTx/>
                        <a:buSzTx/>
                        <a:buFontTx/>
                        <a:buNone/>
                        <a:tabLst/>
                        <a:defRPr/>
                      </a:pPr>
                      <a:r>
                        <a:rPr lang="en-GB" sz="1050" dirty="0">
                          <a:effectLst/>
                        </a:rPr>
                        <a:t>Environment , recycle, Equator, Direction, key, Country, Continent, globe, atlas, Address, Right/ left, </a:t>
                      </a:r>
                      <a:r>
                        <a:rPr lang="en-GB" sz="1050" dirty="0">
                          <a:solidFill>
                            <a:srgbClr val="000000"/>
                          </a:solidFill>
                          <a:effectLst/>
                          <a:latin typeface="Calibri" panose="020F0502020204030204" pitchFamily="34" charset="0"/>
                          <a:ea typeface="Arial Unicode MS"/>
                          <a:cs typeface="Arial Unicode MS"/>
                        </a:rPr>
                        <a:t>contrasting non-European , culture</a:t>
                      </a:r>
                      <a:endParaRPr lang="en-GB" sz="1050" dirty="0">
                        <a:effectLst/>
                      </a:endParaRPr>
                    </a:p>
                    <a:p>
                      <a:pPr indent="-1270">
                        <a:lnSpc>
                          <a:spcPct val="115000"/>
                        </a:lnSpc>
                        <a:spcAft>
                          <a:spcPts val="1000"/>
                        </a:spcAft>
                      </a:pPr>
                      <a:r>
                        <a:rPr lang="en-GB" sz="1050" dirty="0">
                          <a:effectLst/>
                        </a:rPr>
                        <a:t> </a:t>
                      </a:r>
                      <a:endParaRPr lang="en-GB" sz="1050" dirty="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Scale , route planner, grid, places, resources natural Physical and human features </a:t>
                      </a:r>
                      <a:endParaRPr lang="en-GB" sz="1050" dirty="0">
                        <a:effectLst/>
                        <a:latin typeface="Calibri" panose="020F0502020204030204" pitchFamily="34" charset="0"/>
                        <a:ea typeface="Calibri" panose="020F0502020204030204" pitchFamily="34" charset="0"/>
                      </a:endParaRPr>
                    </a:p>
                  </a:txBody>
                  <a:tcPr marL="43019" marR="43019" marT="0" marB="0"/>
                </a:tc>
                <a:extLst>
                  <a:ext uri="{0D108BD9-81ED-4DB2-BD59-A6C34878D82A}">
                    <a16:rowId xmlns:a16="http://schemas.microsoft.com/office/drawing/2014/main" val="2796876717"/>
                  </a:ext>
                </a:extLst>
              </a:tr>
              <a:tr h="789479">
                <a:tc>
                  <a:txBody>
                    <a:bodyPr/>
                    <a:lstStyle/>
                    <a:p>
                      <a:pPr indent="-1270">
                        <a:lnSpc>
                          <a:spcPct val="115000"/>
                        </a:lnSpc>
                        <a:spcAft>
                          <a:spcPts val="1000"/>
                        </a:spcAft>
                      </a:pPr>
                      <a:r>
                        <a:rPr lang="en-GB" sz="1050" dirty="0">
                          <a:effectLst/>
                          <a:latin typeface="Calibri" panose="020F0502020204030204" pitchFamily="34" charset="0"/>
                          <a:ea typeface="Arial Unicode MS"/>
                          <a:cs typeface="Arial Unicode MS"/>
                        </a:rPr>
                        <a:t>Year 2 </a:t>
                      </a:r>
                      <a:endParaRPr lang="en-GB" sz="105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human features</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City, Capital city</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town, village, port, harbour</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Canal </a:t>
                      </a:r>
                      <a:endParaRPr lang="en-GB" sz="1050" dirty="0">
                        <a:effectLst/>
                        <a:latin typeface="Calibri" panose="020F0502020204030204" pitchFamily="34" charset="0"/>
                        <a:ea typeface="Calibri" panose="020F0502020204030204" pitchFamily="34" charset="0"/>
                      </a:endParaRPr>
                    </a:p>
                  </a:txBody>
                  <a:tcPr marL="68580" marR="68580" marT="0" marB="0"/>
                </a:tc>
                <a:tc>
                  <a:txBody>
                    <a:bodyPr/>
                    <a:lstStyle/>
                    <a:p>
                      <a:pPr indent="-635">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physical features, cliff</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mountain, coast, soil, valley, vegetation, weather </a:t>
                      </a:r>
                      <a:endParaRPr lang="en-GB" sz="105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 </a:t>
                      </a:r>
                      <a:endParaRPr lang="en-GB" sz="105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Europe, Asia, North and South America, Antarctica, Africa  Australia, Belfast</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Cardiff</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Edinburgh</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London</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North/ Irish Seas</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English Channel</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Arctic</a:t>
                      </a:r>
                      <a:r>
                        <a:rPr lang="en-GB" sz="1050" dirty="0">
                          <a:solidFill>
                            <a:schemeClr val="dk1"/>
                          </a:solidFill>
                          <a:effectLst/>
                          <a:latin typeface="Calibri" panose="020F0502020204030204" pitchFamily="34" charset="0"/>
                          <a:ea typeface="Arial Unicode MS"/>
                          <a:cs typeface="+mn-cs"/>
                        </a:rPr>
                        <a:t>/</a:t>
                      </a:r>
                      <a:r>
                        <a:rPr lang="en-GB" sz="1050" dirty="0">
                          <a:solidFill>
                            <a:srgbClr val="000000"/>
                          </a:solidFill>
                          <a:effectLst/>
                          <a:latin typeface="Calibri" panose="020F0502020204030204" pitchFamily="34" charset="0"/>
                          <a:ea typeface="Arial Unicode MS"/>
                          <a:cs typeface="Arial Unicode MS"/>
                        </a:rPr>
                        <a:t>Southern/Pacific</a:t>
                      </a:r>
                      <a:r>
                        <a:rPr lang="en-GB" sz="1050" dirty="0">
                          <a:solidFill>
                            <a:schemeClr val="dk1"/>
                          </a:solidFill>
                          <a:effectLst/>
                          <a:latin typeface="Calibri" panose="020F0502020204030204" pitchFamily="34" charset="0"/>
                          <a:ea typeface="Arial Unicode MS"/>
                          <a:cs typeface="+mn-cs"/>
                        </a:rPr>
                        <a:t>/</a:t>
                      </a:r>
                      <a:r>
                        <a:rPr lang="en-GB" sz="1050" dirty="0">
                          <a:solidFill>
                            <a:srgbClr val="000000"/>
                          </a:solidFill>
                          <a:effectLst/>
                          <a:latin typeface="Calibri" panose="020F0502020204030204" pitchFamily="34" charset="0"/>
                          <a:ea typeface="Arial Unicode MS"/>
                          <a:cs typeface="Arial Unicode MS"/>
                        </a:rPr>
                        <a:t>Atlantic</a:t>
                      </a:r>
                      <a:r>
                        <a:rPr lang="en-GB" sz="1050" dirty="0">
                          <a:solidFill>
                            <a:schemeClr val="dk1"/>
                          </a:solidFill>
                          <a:effectLst/>
                          <a:latin typeface="Calibri" panose="020F0502020204030204" pitchFamily="34" charset="0"/>
                          <a:ea typeface="Arial Unicode MS"/>
                          <a:cs typeface="+mn-cs"/>
                        </a:rPr>
                        <a:t>/</a:t>
                      </a:r>
                      <a:r>
                        <a:rPr lang="en-GB" sz="1050" dirty="0">
                          <a:solidFill>
                            <a:srgbClr val="000000"/>
                          </a:solidFill>
                          <a:effectLst/>
                          <a:latin typeface="Calibri" panose="020F0502020204030204" pitchFamily="34" charset="0"/>
                          <a:ea typeface="Arial Unicode MS"/>
                          <a:cs typeface="Arial Unicode MS"/>
                        </a:rPr>
                        <a:t>Indian Ocean</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Fieldwork, aerial photograph</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map key symbols </a:t>
                      </a:r>
                      <a:endParaRPr lang="en-GB" sz="105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Patterns, characteristics</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surrounding seas, Culture</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hot/cold</a:t>
                      </a:r>
                      <a:endParaRPr lang="en-GB" sz="105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 </a:t>
                      </a:r>
                      <a:endParaRPr lang="en-GB" sz="1050" dirty="0">
                        <a:effectLst/>
                        <a:latin typeface="Calibri" panose="020F0502020204030204" pitchFamily="34" charset="0"/>
                        <a:ea typeface="Calibri" panose="020F0502020204030204" pitchFamily="34" charset="0"/>
                      </a:endParaRPr>
                    </a:p>
                  </a:txBody>
                  <a:tcPr marL="68580" marR="68580" marT="0" marB="0"/>
                </a:tc>
                <a:tc>
                  <a:txBody>
                    <a:bodyPr/>
                    <a:lstStyle/>
                    <a:p>
                      <a:pPr indent="-635">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Human resources natural resources, human and physical environments</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diverse  vegetation</a:t>
                      </a:r>
                      <a:r>
                        <a:rPr lang="en-GB" sz="1050" dirty="0">
                          <a:solidFill>
                            <a:schemeClr val="dk1"/>
                          </a:solidFill>
                          <a:effectLst/>
                          <a:latin typeface="Calibri" panose="020F0502020204030204" pitchFamily="34" charset="0"/>
                          <a:ea typeface="Arial Unicode MS"/>
                          <a:cs typeface="+mn-cs"/>
                        </a:rPr>
                        <a:t>, </a:t>
                      </a:r>
                      <a:r>
                        <a:rPr lang="en-GB" sz="1050" dirty="0">
                          <a:solidFill>
                            <a:srgbClr val="000000"/>
                          </a:solidFill>
                          <a:effectLst/>
                          <a:latin typeface="Calibri" panose="020F0502020204030204" pitchFamily="34" charset="0"/>
                          <a:ea typeface="Arial Unicode MS"/>
                          <a:cs typeface="Arial Unicode MS"/>
                        </a:rPr>
                        <a:t>urban rural</a:t>
                      </a:r>
                      <a:endParaRPr lang="en-GB" sz="105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challenge</a:t>
                      </a:r>
                      <a:endParaRPr lang="en-GB" sz="105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050" dirty="0">
                          <a:solidFill>
                            <a:srgbClr val="000000"/>
                          </a:solidFill>
                          <a:effectLst/>
                          <a:latin typeface="Calibri" panose="020F0502020204030204" pitchFamily="34" charset="0"/>
                          <a:ea typeface="Arial Unicode MS"/>
                          <a:cs typeface="Arial Unicode MS"/>
                        </a:rPr>
                        <a:t> </a:t>
                      </a:r>
                      <a:endParaRPr lang="en-GB" sz="105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903251816"/>
                  </a:ext>
                </a:extLst>
              </a:tr>
            </a:tbl>
          </a:graphicData>
        </a:graphic>
      </p:graphicFrame>
    </p:spTree>
    <p:extLst>
      <p:ext uri="{BB962C8B-B14F-4D97-AF65-F5344CB8AC3E}">
        <p14:creationId xmlns:p14="http://schemas.microsoft.com/office/powerpoint/2010/main" val="411266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18959"/>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 Progression of skills – Vocabulary 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7011A212-577E-41AB-F13F-14138F7B3DFC}"/>
              </a:ext>
            </a:extLst>
          </p:cNvPr>
          <p:cNvGraphicFramePr>
            <a:graphicFrameLocks noGrp="1"/>
          </p:cNvGraphicFramePr>
          <p:nvPr>
            <p:extLst>
              <p:ext uri="{D42A27DB-BD31-4B8C-83A1-F6EECF244321}">
                <p14:modId xmlns:p14="http://schemas.microsoft.com/office/powerpoint/2010/main" val="949147996"/>
              </p:ext>
            </p:extLst>
          </p:nvPr>
        </p:nvGraphicFramePr>
        <p:xfrm>
          <a:off x="351647" y="1719085"/>
          <a:ext cx="11488704" cy="5314595"/>
        </p:xfrm>
        <a:graphic>
          <a:graphicData uri="http://schemas.openxmlformats.org/drawingml/2006/table">
            <a:tbl>
              <a:tblPr>
                <a:tableStyleId>{5C22544A-7EE6-4342-B048-85BDC9FD1C3A}</a:tableStyleId>
              </a:tblPr>
              <a:tblGrid>
                <a:gridCol w="1021244">
                  <a:extLst>
                    <a:ext uri="{9D8B030D-6E8A-4147-A177-3AD203B41FA5}">
                      <a16:colId xmlns:a16="http://schemas.microsoft.com/office/drawing/2014/main" val="1912448065"/>
                    </a:ext>
                  </a:extLst>
                </a:gridCol>
                <a:gridCol w="2009870">
                  <a:extLst>
                    <a:ext uri="{9D8B030D-6E8A-4147-A177-3AD203B41FA5}">
                      <a16:colId xmlns:a16="http://schemas.microsoft.com/office/drawing/2014/main" val="144705709"/>
                    </a:ext>
                  </a:extLst>
                </a:gridCol>
                <a:gridCol w="1873945">
                  <a:extLst>
                    <a:ext uri="{9D8B030D-6E8A-4147-A177-3AD203B41FA5}">
                      <a16:colId xmlns:a16="http://schemas.microsoft.com/office/drawing/2014/main" val="4007193026"/>
                    </a:ext>
                  </a:extLst>
                </a:gridCol>
                <a:gridCol w="2754077">
                  <a:extLst>
                    <a:ext uri="{9D8B030D-6E8A-4147-A177-3AD203B41FA5}">
                      <a16:colId xmlns:a16="http://schemas.microsoft.com/office/drawing/2014/main" val="3474809770"/>
                    </a:ext>
                  </a:extLst>
                </a:gridCol>
                <a:gridCol w="1914784">
                  <a:extLst>
                    <a:ext uri="{9D8B030D-6E8A-4147-A177-3AD203B41FA5}">
                      <a16:colId xmlns:a16="http://schemas.microsoft.com/office/drawing/2014/main" val="1971121413"/>
                    </a:ext>
                  </a:extLst>
                </a:gridCol>
                <a:gridCol w="1914784">
                  <a:extLst>
                    <a:ext uri="{9D8B030D-6E8A-4147-A177-3AD203B41FA5}">
                      <a16:colId xmlns:a16="http://schemas.microsoft.com/office/drawing/2014/main" val="1979431246"/>
                    </a:ext>
                  </a:extLst>
                </a:gridCol>
              </a:tblGrid>
              <a:tr h="96664">
                <a:tc gridSpan="4">
                  <a:txBody>
                    <a:bodyPr/>
                    <a:lstStyle/>
                    <a:p>
                      <a:pPr indent="-1270">
                        <a:lnSpc>
                          <a:spcPct val="115000"/>
                        </a:lnSpc>
                        <a:spcAft>
                          <a:spcPts val="1000"/>
                        </a:spcAft>
                        <a:tabLst>
                          <a:tab pos="2865755" algn="ctr"/>
                          <a:tab pos="5731510" algn="r"/>
                        </a:tabLst>
                      </a:pPr>
                      <a:r>
                        <a:rPr lang="en-GB" sz="600">
                          <a:effectLst/>
                        </a:rPr>
                        <a:t>Key Geography Vocabulary: Always revisit the year group’s before key vocabulary </a:t>
                      </a:r>
                      <a:endParaRPr lang="en-GB" sz="700">
                        <a:effectLst/>
                        <a:latin typeface="Calibri" panose="020F0502020204030204" pitchFamily="34" charset="0"/>
                        <a:ea typeface="Calibri" panose="020F0502020204030204" pitchFamily="34" charset="0"/>
                      </a:endParaRPr>
                    </a:p>
                  </a:txBody>
                  <a:tcPr marL="43019" marR="43019" marT="0" marB="0"/>
                </a:tc>
                <a:tc hMerge="1">
                  <a:txBody>
                    <a:bodyPr/>
                    <a:lstStyle/>
                    <a:p>
                      <a:endParaRPr lang="en-GB"/>
                    </a:p>
                  </a:txBody>
                  <a:tcPr/>
                </a:tc>
                <a:tc hMerge="1">
                  <a:txBody>
                    <a:bodyPr/>
                    <a:lstStyle/>
                    <a:p>
                      <a:endParaRPr lang="en-GB"/>
                    </a:p>
                  </a:txBody>
                  <a:tcPr/>
                </a:tc>
                <a:tc hMerge="1">
                  <a:txBody>
                    <a:bodyPr/>
                    <a:lstStyle/>
                    <a:p>
                      <a:endParaRPr lang="en-GB"/>
                    </a:p>
                  </a:txBody>
                  <a:tcPr/>
                </a:tc>
                <a:tc rowSpan="2">
                  <a:txBody>
                    <a:bodyPr/>
                    <a:lstStyle/>
                    <a:p>
                      <a:pPr indent="-1270">
                        <a:lnSpc>
                          <a:spcPct val="115000"/>
                        </a:lnSpc>
                        <a:spcAft>
                          <a:spcPts val="1000"/>
                        </a:spcAft>
                      </a:pPr>
                      <a:r>
                        <a:rPr lang="en-GB" sz="1050">
                          <a:effectLst/>
                        </a:rPr>
                        <a:t>Other useful words for this age group</a:t>
                      </a:r>
                      <a:endParaRPr lang="en-GB" sz="105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rowSpan="2">
                  <a:txBody>
                    <a:bodyPr/>
                    <a:lstStyle/>
                    <a:p>
                      <a:pPr indent="-1270">
                        <a:lnSpc>
                          <a:spcPct val="115000"/>
                        </a:lnSpc>
                        <a:spcAft>
                          <a:spcPts val="1000"/>
                        </a:spcAft>
                      </a:pPr>
                      <a:r>
                        <a:rPr lang="en-GB" sz="1050">
                          <a:effectLst/>
                        </a:rPr>
                        <a:t>Challenge for this age group</a:t>
                      </a:r>
                      <a:endParaRPr lang="en-GB" sz="105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extLst>
                  <a:ext uri="{0D108BD9-81ED-4DB2-BD59-A6C34878D82A}">
                    <a16:rowId xmlns:a16="http://schemas.microsoft.com/office/drawing/2014/main" val="2962755390"/>
                  </a:ext>
                </a:extLst>
              </a:tr>
              <a:tr h="252167">
                <a:tc>
                  <a:txBody>
                    <a:bodyPr/>
                    <a:lstStyle/>
                    <a:p>
                      <a:pPr indent="-1270">
                        <a:lnSpc>
                          <a:spcPct val="115000"/>
                        </a:lnSpc>
                        <a:spcAft>
                          <a:spcPts val="1000"/>
                        </a:spcAft>
                      </a:pPr>
                      <a:r>
                        <a:rPr lang="en-GB" sz="1050">
                          <a:effectLst/>
                        </a:rPr>
                        <a:t> </a:t>
                      </a:r>
                      <a:endParaRPr lang="en-GB" sz="1050">
                        <a:effectLst/>
                        <a:latin typeface="Calibri" panose="020F0502020204030204" pitchFamily="34" charset="0"/>
                        <a:ea typeface="Calibri" panose="020F0502020204030204" pitchFamily="34" charset="0"/>
                      </a:endParaRPr>
                    </a:p>
                  </a:txBody>
                  <a:tcPr marL="43019" marR="43019" marT="0" marB="0"/>
                </a:tc>
                <a:tc>
                  <a:txBody>
                    <a:bodyPr/>
                    <a:lstStyle/>
                    <a:p>
                      <a:pPr indent="-1270">
                        <a:lnSpc>
                          <a:spcPct val="115000"/>
                        </a:lnSpc>
                        <a:spcAft>
                          <a:spcPts val="1000"/>
                        </a:spcAft>
                      </a:pPr>
                      <a:r>
                        <a:rPr lang="en-GB" sz="1050" dirty="0">
                          <a:effectLst/>
                        </a:rPr>
                        <a:t>Human features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Physical features</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a:txBody>
                    <a:bodyPr/>
                    <a:lstStyle/>
                    <a:p>
                      <a:pPr indent="-1270">
                        <a:lnSpc>
                          <a:spcPct val="115000"/>
                        </a:lnSpc>
                        <a:spcAft>
                          <a:spcPts val="1000"/>
                        </a:spcAft>
                      </a:pPr>
                      <a:r>
                        <a:rPr lang="en-GB" sz="1050" dirty="0">
                          <a:effectLst/>
                        </a:rPr>
                        <a:t>Geographical map skills and fieldwork </a:t>
                      </a:r>
                      <a:endParaRPr lang="en-GB" sz="1050" dirty="0">
                        <a:effectLst/>
                        <a:latin typeface="Calibri" panose="020F0502020204030204" pitchFamily="34" charset="0"/>
                        <a:ea typeface="Calibri" panose="020F0502020204030204" pitchFamily="34" charset="0"/>
                      </a:endParaRPr>
                    </a:p>
                  </a:txBody>
                  <a:tcPr marL="43019" marR="43019" marT="0" marB="0">
                    <a:solidFill>
                      <a:schemeClr val="accent1">
                        <a:lumMod val="60000"/>
                        <a:lumOff val="40000"/>
                      </a:schemeClr>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8965076"/>
                  </a:ext>
                </a:extLst>
              </a:tr>
              <a:tr h="1118415">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3</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Region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Europe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Country</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County</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Landscape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Hills and mountains , N.B. including  the UK names, Rural, Climate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Alps</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Tundra</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Mountainous </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Land use patterns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Observe </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measure, record</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Compass points: NW NE SE SW</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map</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Scale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2 figure grid reference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Sketch map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Land use , Mountains, food chain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Differences/similarities</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City/country/continent</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Atlas/map/globe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Great Britain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Change/ effect</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processes Formation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Change over time</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Topographical</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Services</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Geology</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Minerals and rock types , Ordnance survey map Contour </a:t>
                      </a:r>
                      <a:endParaRPr lang="en-GB"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3067125496"/>
                  </a:ext>
                </a:extLst>
              </a:tr>
              <a:tr h="1242421">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4</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Economy</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Trade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Energy, Fair trade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Erosion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deposition, water cycle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coast</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Tributary confluence, meander</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source, mouth environmental regions</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Ordnance Survey map</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Scale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Compare/ contrast</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river features</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Interaction between physical and human processes</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Interconnected</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globally significant </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4 figure grid references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Estuary</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terrestrial ox bow lake, equator, delta, bay, British Isles  </a:t>
                      </a:r>
                      <a:endParaRPr lang="en-GB"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796876717"/>
                  </a:ext>
                </a:extLst>
              </a:tr>
              <a:tr h="1302192">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5 </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Trade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Deforestation</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Derelict</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Fair trade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climate zones</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Principal states, volcanoes earthquakes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Global warming</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Latitude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Longitude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North/ South hemisphere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Greenwich Meridian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Geographical influences / significance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Climate change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Ordnance Survey</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Geographical Information Systems</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Relief</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Digital mapping</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Tropics of Capricorn and</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Cancer</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hemisphere</a:t>
                      </a:r>
                      <a:endParaRPr lang="en-GB"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903251816"/>
                  </a:ext>
                </a:extLst>
              </a:tr>
              <a:tr h="1205891">
                <a:tc>
                  <a:txBody>
                    <a:bodyPr/>
                    <a:lstStyle/>
                    <a:p>
                      <a:pPr indent="-1270">
                        <a:lnSpc>
                          <a:spcPct val="115000"/>
                        </a:lnSpc>
                        <a:spcAft>
                          <a:spcPts val="1000"/>
                        </a:spcAft>
                      </a:pPr>
                      <a:r>
                        <a:rPr lang="en-GB" sz="1100" dirty="0">
                          <a:effectLst/>
                          <a:latin typeface="Calibri" panose="020F0502020204030204" pitchFamily="34" charset="0"/>
                          <a:ea typeface="Arial Unicode MS"/>
                          <a:cs typeface="Arial Unicode MS"/>
                        </a:rPr>
                        <a:t>Year 6 </a:t>
                      </a:r>
                      <a:endParaRPr lang="en-GB" sz="1100" dirty="0">
                        <a:effectLst/>
                        <a:latin typeface="Calibri" panose="020F0502020204030204" pitchFamily="34" charset="0"/>
                        <a:ea typeface="Calibri" panose="020F0502020204030204" pitchFamily="34" charset="0"/>
                      </a:endParaRPr>
                    </a:p>
                  </a:txBody>
                  <a:tcPr marL="68580" marR="68580" marT="0" marB="0">
                    <a:solidFill>
                      <a:schemeClr val="accent1">
                        <a:lumMod val="60000"/>
                        <a:lumOff val="40000"/>
                      </a:schemeClr>
                    </a:solidFill>
                  </a:tcPr>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Economy, Sustainable </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Urban</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Push/pull factors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Biomes/ Vegetation belts</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Energy, Minerals, Rural </a:t>
                      </a:r>
                      <a:endParaRPr lang="en-GB" sz="1100" dirty="0">
                        <a:effectLst/>
                        <a:latin typeface="Calibri" panose="020F0502020204030204" pitchFamily="34" charset="0"/>
                        <a:ea typeface="Calibri" panose="020F0502020204030204" pitchFamily="34" charset="0"/>
                      </a:endParaRPr>
                    </a:p>
                    <a:p>
                      <a:pPr indent="-635">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Volcanoes, earthquakes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Arctic and Antarctic Circle </a:t>
                      </a:r>
                      <a:endParaRPr lang="en-GB" sz="1100" dirty="0">
                        <a:effectLst/>
                        <a:latin typeface="Calibri" panose="020F0502020204030204" pitchFamily="34" charset="0"/>
                        <a:ea typeface="Calibri" panose="020F0502020204030204" pitchFamily="34" charset="0"/>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Distribution of natural resources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spatial variation </a:t>
                      </a:r>
                      <a:endParaRPr lang="en-GB" sz="1100" dirty="0">
                        <a:solidFill>
                          <a:schemeClr val="dk1"/>
                        </a:solidFill>
                        <a:effectLst/>
                        <a:latin typeface="Calibri" panose="020F0502020204030204" pitchFamily="34" charset="0"/>
                        <a:ea typeface="Arial Unicode MS"/>
                        <a:cs typeface="+mn-cs"/>
                      </a:endParaRPr>
                    </a:p>
                    <a:p>
                      <a:pPr indent="-1270">
                        <a:lnSpc>
                          <a:spcPct val="115000"/>
                        </a:lnSpc>
                        <a:spcAft>
                          <a:spcPts val="1000"/>
                        </a:spcAft>
                      </a:pPr>
                      <a:r>
                        <a:rPr lang="en-GB" sz="1100" dirty="0">
                          <a:solidFill>
                            <a:srgbClr val="000000"/>
                          </a:solidFill>
                          <a:effectLst/>
                          <a:latin typeface="Calibri" panose="020F0502020204030204" pitchFamily="34" charset="0"/>
                          <a:ea typeface="Arial Unicode MS"/>
                          <a:cs typeface="Arial Unicode MS"/>
                        </a:rPr>
                        <a:t>Human  influences / significance</a:t>
                      </a:r>
                      <a:r>
                        <a:rPr lang="en-GB" sz="1100" dirty="0">
                          <a:solidFill>
                            <a:schemeClr val="dk1"/>
                          </a:solidFill>
                          <a:effectLst/>
                          <a:latin typeface="Calibri" panose="020F0502020204030204" pitchFamily="34" charset="0"/>
                          <a:ea typeface="Arial Unicode MS"/>
                          <a:cs typeface="+mn-cs"/>
                        </a:rPr>
                        <a:t>/ </a:t>
                      </a:r>
                      <a:r>
                        <a:rPr lang="en-GB" sz="1100" dirty="0">
                          <a:solidFill>
                            <a:srgbClr val="000000"/>
                          </a:solidFill>
                          <a:effectLst/>
                          <a:latin typeface="Calibri" panose="020F0502020204030204" pitchFamily="34" charset="0"/>
                          <a:ea typeface="Arial Unicode MS"/>
                          <a:cs typeface="Arial Unicode MS"/>
                        </a:rPr>
                        <a:t>6 figure grid references </a:t>
                      </a:r>
                      <a:endParaRPr lang="en-GB" sz="1100" dirty="0">
                        <a:effectLst/>
                        <a:latin typeface="Calibri" panose="020F0502020204030204" pitchFamily="34" charset="0"/>
                        <a:ea typeface="Calibri" panose="020F0502020204030204" pitchFamily="34" charset="0"/>
                      </a:endParaRPr>
                    </a:p>
                  </a:txBody>
                  <a:tcPr marL="68580" marR="68580" marT="0" marB="0"/>
                </a:tc>
                <a:tc>
                  <a:txBody>
                    <a:bodyPr/>
                    <a:lstStyle/>
                    <a:p>
                      <a:pPr indent="-1270">
                        <a:lnSpc>
                          <a:spcPct val="115000"/>
                        </a:lnSpc>
                        <a:spcAft>
                          <a:spcPts val="1000"/>
                        </a:spcAft>
                      </a:pPr>
                      <a:endParaRPr lang="en-GB" sz="11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1926236"/>
                  </a:ext>
                </a:extLst>
              </a:tr>
            </a:tbl>
          </a:graphicData>
        </a:graphic>
      </p:graphicFrame>
    </p:spTree>
    <p:extLst>
      <p:ext uri="{BB962C8B-B14F-4D97-AF65-F5344CB8AC3E}">
        <p14:creationId xmlns:p14="http://schemas.microsoft.com/office/powerpoint/2010/main" val="3368120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5DCDB477-2BED-BB31-F033-E43C83BC9F36}"/>
              </a:ext>
            </a:extLst>
          </p:cNvPr>
          <p:cNvGraphicFramePr>
            <a:graphicFrameLocks noGrp="1"/>
          </p:cNvGraphicFramePr>
          <p:nvPr>
            <p:extLst>
              <p:ext uri="{D42A27DB-BD31-4B8C-83A1-F6EECF244321}">
                <p14:modId xmlns:p14="http://schemas.microsoft.com/office/powerpoint/2010/main" val="3880269582"/>
              </p:ext>
            </p:extLst>
          </p:nvPr>
        </p:nvGraphicFramePr>
        <p:xfrm>
          <a:off x="409376" y="1941584"/>
          <a:ext cx="11483741" cy="4819614"/>
        </p:xfrm>
        <a:graphic>
          <a:graphicData uri="http://schemas.openxmlformats.org/drawingml/2006/table">
            <a:tbl>
              <a:tblPr firstRow="1" bandRow="1">
                <a:tableStyleId>{7DF18680-E054-41AD-8BC1-D1AEF772440D}</a:tableStyleId>
              </a:tblPr>
              <a:tblGrid>
                <a:gridCol w="2110668">
                  <a:extLst>
                    <a:ext uri="{9D8B030D-6E8A-4147-A177-3AD203B41FA5}">
                      <a16:colId xmlns:a16="http://schemas.microsoft.com/office/drawing/2014/main" val="4285485842"/>
                    </a:ext>
                  </a:extLst>
                </a:gridCol>
                <a:gridCol w="9373073">
                  <a:extLst>
                    <a:ext uri="{9D8B030D-6E8A-4147-A177-3AD203B41FA5}">
                      <a16:colId xmlns:a16="http://schemas.microsoft.com/office/drawing/2014/main" val="406211579"/>
                    </a:ext>
                  </a:extLst>
                </a:gridCol>
              </a:tblGrid>
              <a:tr h="4819614">
                <a:tc>
                  <a:txBody>
                    <a:bodyPr/>
                    <a:lstStyle/>
                    <a:p>
                      <a:endParaRPr lang="en-GB" b="1" dirty="0">
                        <a:solidFill>
                          <a:schemeClr val="tx1"/>
                        </a:solidFill>
                        <a:latin typeface="Comic Sans MS" panose="030F0702030302020204" pitchFamily="66" charset="0"/>
                      </a:endParaRPr>
                    </a:p>
                  </a:txBody>
                  <a:tcPr>
                    <a:solidFill>
                      <a:schemeClr val="accent1">
                        <a:lumMod val="40000"/>
                        <a:lumOff val="60000"/>
                      </a:schemeClr>
                    </a:solidFill>
                  </a:tcPr>
                </a:tc>
                <a:tc>
                  <a:txBody>
                    <a:bodyPr/>
                    <a:lstStyle/>
                    <a:p>
                      <a:pPr fontAlgn="t"/>
                      <a:r>
                        <a:rPr lang="en-GB" sz="1250" b="0" kern="1200" dirty="0">
                          <a:solidFill>
                            <a:schemeClr val="dk1"/>
                          </a:solidFill>
                          <a:effectLst/>
                          <a:latin typeface="Comic Sans MS" panose="030F0702030302020204" pitchFamily="66" charset="0"/>
                          <a:ea typeface="+mn-ea"/>
                          <a:cs typeface="+mn-cs"/>
                        </a:rPr>
                        <a:t>The curriculum is led and overseen by the Geography lead. Our Geography lead regularly monitors, evaluates and reviews the work by children thus celebrating the good practice. This allows the curriculum to be evolved and improved further. </a:t>
                      </a:r>
                    </a:p>
                    <a:p>
                      <a:pPr fontAlgn="t"/>
                      <a:r>
                        <a:rPr lang="en-GB" sz="1250" b="0" kern="1200" dirty="0">
                          <a:solidFill>
                            <a:schemeClr val="dk1"/>
                          </a:solidFill>
                          <a:effectLst/>
                          <a:latin typeface="Comic Sans MS" panose="030F0702030302020204" pitchFamily="66" charset="0"/>
                          <a:ea typeface="+mn-ea"/>
                          <a:cs typeface="+mn-cs"/>
                        </a:rPr>
                        <a:t>The teaching, learning and sequencing of our Geography curriculum follows: </a:t>
                      </a:r>
                    </a:p>
                    <a:p>
                      <a:pPr fontAlgn="t"/>
                      <a:r>
                        <a:rPr lang="en-GB" sz="1250" b="0" kern="1200" dirty="0">
                          <a:solidFill>
                            <a:schemeClr val="dk1"/>
                          </a:solidFill>
                          <a:effectLst/>
                          <a:latin typeface="Comic Sans MS" panose="030F0702030302020204" pitchFamily="66" charset="0"/>
                          <a:ea typeface="+mn-ea"/>
                          <a:cs typeface="+mn-cs"/>
                        </a:rPr>
                        <a:t> </a:t>
                      </a:r>
                    </a:p>
                    <a:p>
                      <a:pPr lvl="0" fontAlgn="t"/>
                      <a:r>
                        <a:rPr lang="en-GB" sz="1250" b="0" kern="1200" dirty="0">
                          <a:solidFill>
                            <a:schemeClr val="dk1"/>
                          </a:solidFill>
                          <a:effectLst/>
                          <a:latin typeface="Comic Sans MS" panose="030F0702030302020204" pitchFamily="66" charset="0"/>
                          <a:ea typeface="+mn-ea"/>
                          <a:cs typeface="+mn-cs"/>
                        </a:rPr>
                        <a:t>Will ensure coverage and progression in all skills relating to Geography. </a:t>
                      </a:r>
                    </a:p>
                    <a:p>
                      <a:pPr lvl="0" fontAlgn="t"/>
                      <a:r>
                        <a:rPr lang="en-GB" sz="1250" b="0" kern="1200" dirty="0">
                          <a:solidFill>
                            <a:schemeClr val="dk1"/>
                          </a:solidFill>
                          <a:effectLst/>
                          <a:latin typeface="Comic Sans MS" panose="030F0702030302020204" pitchFamily="66" charset="0"/>
                          <a:ea typeface="+mn-ea"/>
                          <a:cs typeface="+mn-cs"/>
                        </a:rPr>
                        <a:t>In KS1, children will aim to develop knowledge about the world, the United Kingdom and their locality. This will include looking at human and physical features and gaining a hands on experience to these. The children will begin to look at the continents of the world and study a small area of Africa. </a:t>
                      </a:r>
                    </a:p>
                    <a:p>
                      <a:pPr lvl="0" fontAlgn="t"/>
                      <a:r>
                        <a:rPr lang="en-GB" sz="1250" b="0" kern="1200" dirty="0">
                          <a:solidFill>
                            <a:schemeClr val="dk1"/>
                          </a:solidFill>
                          <a:effectLst/>
                          <a:latin typeface="Comic Sans MS" panose="030F0702030302020204" pitchFamily="66" charset="0"/>
                          <a:ea typeface="+mn-ea"/>
                          <a:cs typeface="+mn-cs"/>
                        </a:rPr>
                        <a:t>In KS2, children will aim to extend their knowledge and understanding beyond the local area to include the United Kingdom and Europe, North and South America. This will include locating and identifying key characteristics of a range of the most significant human and physical features in the UK, Europe, North America and South America. Throughout KS2 focus will be on developing their use of geographical knowledge, understanding and skills to enhance their locational and place knowledge.</a:t>
                      </a:r>
                    </a:p>
                    <a:p>
                      <a:pPr lvl="0" fontAlgn="t"/>
                      <a:r>
                        <a:rPr lang="en-GB" sz="1250" b="0" kern="1200" dirty="0">
                          <a:solidFill>
                            <a:schemeClr val="dk1"/>
                          </a:solidFill>
                          <a:effectLst/>
                          <a:latin typeface="Comic Sans MS" panose="030F0702030302020204" pitchFamily="66" charset="0"/>
                          <a:ea typeface="+mn-ea"/>
                          <a:cs typeface="+mn-cs"/>
                        </a:rPr>
                        <a:t>Each geography unit is taught with an overarching key question. The subsequent lessons will build upon each other to allow the children to fully answer the question at the end of the unit. </a:t>
                      </a:r>
                    </a:p>
                    <a:p>
                      <a:pPr lvl="0" fontAlgn="t"/>
                      <a:r>
                        <a:rPr lang="en-GB" sz="1250" b="0" kern="1200" dirty="0">
                          <a:solidFill>
                            <a:schemeClr val="dk1"/>
                          </a:solidFill>
                          <a:effectLst/>
                          <a:latin typeface="Comic Sans MS" panose="030F0702030302020204" pitchFamily="66" charset="0"/>
                          <a:ea typeface="+mn-ea"/>
                          <a:cs typeface="+mn-cs"/>
                        </a:rPr>
                        <a:t>Lessons will develop long term memory by allowing for repetition of learning within the year and year on year.  </a:t>
                      </a:r>
                    </a:p>
                    <a:p>
                      <a:pPr lvl="0" fontAlgn="t"/>
                      <a:r>
                        <a:rPr lang="en-GB" sz="1250" b="0" kern="1200" dirty="0">
                          <a:solidFill>
                            <a:schemeClr val="dk1"/>
                          </a:solidFill>
                          <a:effectLst/>
                          <a:latin typeface="Comic Sans MS" panose="030F0702030302020204" pitchFamily="66" charset="0"/>
                          <a:ea typeface="+mn-ea"/>
                          <a:cs typeface="+mn-cs"/>
                        </a:rPr>
                        <a:t>Geographical vocabulary is taught within the unit and reinforced throughout the year.  </a:t>
                      </a:r>
                    </a:p>
                    <a:p>
                      <a:pPr lvl="0" fontAlgn="t"/>
                      <a:r>
                        <a:rPr lang="en-GB" sz="1250" b="0" kern="1200" dirty="0">
                          <a:solidFill>
                            <a:schemeClr val="dk1"/>
                          </a:solidFill>
                          <a:effectLst/>
                          <a:latin typeface="Comic Sans MS" panose="030F0702030302020204" pitchFamily="66" charset="0"/>
                          <a:ea typeface="+mn-ea"/>
                          <a:cs typeface="+mn-cs"/>
                        </a:rPr>
                        <a:t>Our Geography curriculum helps to learn and revisit the importance of our world and how it should be treated through a range of Cultural capital activities and experiences including educational visits where appropriate.  </a:t>
                      </a:r>
                    </a:p>
                    <a:p>
                      <a:pPr lvl="0" fontAlgn="t"/>
                      <a:r>
                        <a:rPr lang="en-GB" sz="1250" b="0" kern="1200" dirty="0">
                          <a:solidFill>
                            <a:schemeClr val="dk1"/>
                          </a:solidFill>
                          <a:effectLst/>
                          <a:latin typeface="Comic Sans MS" panose="030F0702030302020204" pitchFamily="66" charset="0"/>
                          <a:ea typeface="+mn-ea"/>
                          <a:cs typeface="+mn-cs"/>
                        </a:rPr>
                        <a:t>Through Geography our children will access their local environment to get hands on experience in their learning. Children will become more aware of their local environment as they progress through their geographical education.</a:t>
                      </a:r>
                    </a:p>
                    <a:p>
                      <a:pPr lvl="0" fontAlgn="t"/>
                      <a:r>
                        <a:rPr lang="en-GB" sz="1250" b="0" kern="1200" dirty="0">
                          <a:solidFill>
                            <a:schemeClr val="dk1"/>
                          </a:solidFill>
                          <a:effectLst/>
                          <a:latin typeface="Comic Sans MS" panose="030F0702030302020204" pitchFamily="66" charset="0"/>
                          <a:ea typeface="+mn-ea"/>
                          <a:cs typeface="+mn-cs"/>
                        </a:rPr>
                        <a:t>Children will access resources to acquire learning through atlases, text books, maps, digital technology and photographs to develop their knowledge, skills and understanding. </a:t>
                      </a:r>
                    </a:p>
                  </a:txBody>
                  <a:tcPr>
                    <a:solidFill>
                      <a:schemeClr val="accent1">
                        <a:lumMod val="40000"/>
                        <a:lumOff val="60000"/>
                      </a:schemeClr>
                    </a:solidFill>
                  </a:tcPr>
                </a:tc>
                <a:extLst>
                  <a:ext uri="{0D108BD9-81ED-4DB2-BD59-A6C34878D82A}">
                    <a16:rowId xmlns:a16="http://schemas.microsoft.com/office/drawing/2014/main" val="386196962"/>
                  </a:ext>
                </a:extLst>
              </a:tr>
            </a:tbl>
          </a:graphicData>
        </a:graphic>
      </p:graphicFrame>
    </p:spTree>
    <p:extLst>
      <p:ext uri="{BB962C8B-B14F-4D97-AF65-F5344CB8AC3E}">
        <p14:creationId xmlns:p14="http://schemas.microsoft.com/office/powerpoint/2010/main" val="121918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 Impact</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359087E4-FAC9-AB54-466E-8749B85867C8}"/>
              </a:ext>
            </a:extLst>
          </p:cNvPr>
          <p:cNvGraphicFramePr>
            <a:graphicFrameLocks noGrp="1"/>
          </p:cNvGraphicFramePr>
          <p:nvPr>
            <p:extLst>
              <p:ext uri="{D42A27DB-BD31-4B8C-83A1-F6EECF244321}">
                <p14:modId xmlns:p14="http://schemas.microsoft.com/office/powerpoint/2010/main" val="2635526248"/>
              </p:ext>
            </p:extLst>
          </p:nvPr>
        </p:nvGraphicFramePr>
        <p:xfrm>
          <a:off x="409377" y="2148795"/>
          <a:ext cx="11373244" cy="3657600"/>
        </p:xfrm>
        <a:graphic>
          <a:graphicData uri="http://schemas.openxmlformats.org/drawingml/2006/table">
            <a:tbl>
              <a:tblPr firstRow="1" bandRow="1">
                <a:tableStyleId>{7DF18680-E054-41AD-8BC1-D1AEF772440D}</a:tableStyleId>
              </a:tblPr>
              <a:tblGrid>
                <a:gridCol w="2090359">
                  <a:extLst>
                    <a:ext uri="{9D8B030D-6E8A-4147-A177-3AD203B41FA5}">
                      <a16:colId xmlns:a16="http://schemas.microsoft.com/office/drawing/2014/main" val="98339566"/>
                    </a:ext>
                  </a:extLst>
                </a:gridCol>
                <a:gridCol w="9282885">
                  <a:extLst>
                    <a:ext uri="{9D8B030D-6E8A-4147-A177-3AD203B41FA5}">
                      <a16:colId xmlns:a16="http://schemas.microsoft.com/office/drawing/2014/main" val="4274983077"/>
                    </a:ext>
                  </a:extLst>
                </a:gridCol>
              </a:tblGrid>
              <a:tr h="1442497">
                <a:tc>
                  <a:txBody>
                    <a:bodyPr/>
                    <a:lstStyle/>
                    <a:p>
                      <a:r>
                        <a:rPr lang="en-GB" dirty="0">
                          <a:solidFill>
                            <a:schemeClr val="tx1"/>
                          </a:solidFill>
                          <a:latin typeface="Comic Sans MS" panose="030F0702030302020204" pitchFamily="66" charset="0"/>
                        </a:rPr>
                        <a:t>Impact</a:t>
                      </a:r>
                    </a:p>
                  </a:txBody>
                  <a:tcPr>
                    <a:solidFill>
                      <a:schemeClr val="accent1">
                        <a:lumMod val="60000"/>
                        <a:lumOff val="40000"/>
                      </a:schemeClr>
                    </a:solidFill>
                  </a:tcPr>
                </a:tc>
                <a:tc>
                  <a:txBody>
                    <a:bodyPr/>
                    <a:lstStyle/>
                    <a:p>
                      <a:pPr lvl="0" fontAlgn="t"/>
                      <a:r>
                        <a:rPr lang="en-GB" sz="1800" b="0" kern="1200" dirty="0">
                          <a:solidFill>
                            <a:schemeClr val="dk1"/>
                          </a:solidFill>
                          <a:effectLst/>
                          <a:latin typeface="Comic Sans MS" panose="030F0702030302020204" pitchFamily="66" charset="0"/>
                          <a:ea typeface="+mn-ea"/>
                          <a:cs typeface="+mn-cs"/>
                        </a:rPr>
                        <a:t>Children will achieve age related expectations in Geography at the end of their cohort year.</a:t>
                      </a:r>
                    </a:p>
                    <a:p>
                      <a:pPr lvl="0" fontAlgn="t"/>
                      <a:r>
                        <a:rPr lang="en-GB" sz="1800" b="0" kern="1200" dirty="0">
                          <a:solidFill>
                            <a:schemeClr val="dk1"/>
                          </a:solidFill>
                          <a:effectLst/>
                          <a:latin typeface="Comic Sans MS" panose="030F0702030302020204" pitchFamily="66" charset="0"/>
                          <a:ea typeface="+mn-ea"/>
                          <a:cs typeface="+mn-cs"/>
                        </a:rPr>
                        <a:t>Children will retain knowledge that is pertinent to geography with a real life context.</a:t>
                      </a:r>
                    </a:p>
                    <a:p>
                      <a:pPr lvl="0" fontAlgn="t"/>
                      <a:r>
                        <a:rPr lang="en-GB" sz="1800" b="0" kern="1200" dirty="0">
                          <a:solidFill>
                            <a:schemeClr val="dk1"/>
                          </a:solidFill>
                          <a:effectLst/>
                          <a:latin typeface="Comic Sans MS" panose="030F0702030302020204" pitchFamily="66" charset="0"/>
                          <a:ea typeface="+mn-ea"/>
                          <a:cs typeface="+mn-cs"/>
                        </a:rPr>
                        <a:t>Children will develop skills to pursue their own interests in geography and ask questions relating to their learnt knowledge </a:t>
                      </a:r>
                    </a:p>
                    <a:p>
                      <a:pPr lvl="0" fontAlgn="t"/>
                      <a:r>
                        <a:rPr lang="en-GB" sz="1800" b="0" kern="1200" dirty="0">
                          <a:solidFill>
                            <a:schemeClr val="dk1"/>
                          </a:solidFill>
                          <a:effectLst/>
                          <a:latin typeface="Comic Sans MS" panose="030F0702030302020204" pitchFamily="66" charset="0"/>
                          <a:ea typeface="+mn-ea"/>
                          <a:cs typeface="+mn-cs"/>
                        </a:rPr>
                        <a:t>Children will understand how geography ‘happens’ in their local area and also develop an awareness and understanding of geography not at just a local level but national and global level also. </a:t>
                      </a:r>
                    </a:p>
                    <a:p>
                      <a:pPr lvl="0" fontAlgn="t"/>
                      <a:r>
                        <a:rPr lang="en-GB" sz="1800" b="0" kern="1200" dirty="0">
                          <a:solidFill>
                            <a:schemeClr val="dk1"/>
                          </a:solidFill>
                          <a:effectLst/>
                          <a:latin typeface="Comic Sans MS" panose="030F0702030302020204" pitchFamily="66" charset="0"/>
                          <a:ea typeface="+mn-ea"/>
                          <a:cs typeface="+mn-cs"/>
                        </a:rPr>
                        <a:t>Children will begin to understand their wider world and the implications that we as citizens have on it.</a:t>
                      </a:r>
                    </a:p>
                    <a:p>
                      <a:pPr lvl="0" fontAlgn="t"/>
                      <a:r>
                        <a:rPr lang="en-GB" sz="1800" b="0" kern="1200" dirty="0">
                          <a:solidFill>
                            <a:schemeClr val="dk1"/>
                          </a:solidFill>
                          <a:effectLst/>
                          <a:latin typeface="Comic Sans MS" panose="030F0702030302020204" pitchFamily="66" charset="0"/>
                          <a:ea typeface="+mn-ea"/>
                          <a:cs typeface="+mn-cs"/>
                        </a:rPr>
                        <a:t>Children will work collaboratively to solve problems and explain the processes that they have taken/observed within a real life context.</a:t>
                      </a:r>
                    </a:p>
                    <a:p>
                      <a:endParaRPr lang="en-GB" dirty="0"/>
                    </a:p>
                  </a:txBody>
                  <a:tcPr>
                    <a:solidFill>
                      <a:schemeClr val="accent1">
                        <a:lumMod val="60000"/>
                        <a:lumOff val="40000"/>
                      </a:schemeClr>
                    </a:solidFill>
                  </a:tcPr>
                </a:tc>
                <a:extLst>
                  <a:ext uri="{0D108BD9-81ED-4DB2-BD59-A6C34878D82A}">
                    <a16:rowId xmlns:a16="http://schemas.microsoft.com/office/drawing/2014/main" val="1951996760"/>
                  </a:ext>
                </a:extLst>
              </a:tr>
            </a:tbl>
          </a:graphicData>
        </a:graphic>
      </p:graphicFrame>
    </p:spTree>
    <p:extLst>
      <p:ext uri="{BB962C8B-B14F-4D97-AF65-F5344CB8AC3E}">
        <p14:creationId xmlns:p14="http://schemas.microsoft.com/office/powerpoint/2010/main" val="2660492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EYFS and KS1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3956205672"/>
              </p:ext>
            </p:extLst>
          </p:nvPr>
        </p:nvGraphicFramePr>
        <p:xfrm>
          <a:off x="324920" y="1941583"/>
          <a:ext cx="11724512" cy="4716309"/>
        </p:xfrm>
        <a:graphic>
          <a:graphicData uri="http://schemas.openxmlformats.org/drawingml/2006/table">
            <a:tbl>
              <a:tblPr firstRow="1" bandRow="1">
                <a:tableStyleId>{5C22544A-7EE6-4342-B048-85BDC9FD1C3A}</a:tableStyleId>
              </a:tblPr>
              <a:tblGrid>
                <a:gridCol w="924214">
                  <a:extLst>
                    <a:ext uri="{9D8B030D-6E8A-4147-A177-3AD203B41FA5}">
                      <a16:colId xmlns:a16="http://schemas.microsoft.com/office/drawing/2014/main" val="1416349914"/>
                    </a:ext>
                  </a:extLst>
                </a:gridCol>
                <a:gridCol w="10800298">
                  <a:extLst>
                    <a:ext uri="{9D8B030D-6E8A-4147-A177-3AD203B41FA5}">
                      <a16:colId xmlns:a16="http://schemas.microsoft.com/office/drawing/2014/main" val="3593960614"/>
                    </a:ext>
                  </a:extLst>
                </a:gridCol>
              </a:tblGrid>
              <a:tr h="907634">
                <a:tc>
                  <a:txBody>
                    <a:bodyPr/>
                    <a:lstStyle/>
                    <a:p>
                      <a:r>
                        <a:rPr lang="en-GB" sz="1400" b="0" dirty="0">
                          <a:solidFill>
                            <a:schemeClr val="tx1"/>
                          </a:solidFill>
                          <a:latin typeface="Comic Sans MS" panose="030F0702030302020204" pitchFamily="66" charset="0"/>
                        </a:rPr>
                        <a:t>EYFS</a:t>
                      </a:r>
                    </a:p>
                  </a:txBody>
                  <a:tcPr/>
                </a:tc>
                <a:tc>
                  <a:txBody>
                    <a:bodyPr/>
                    <a:lstStyle/>
                    <a:p>
                      <a:r>
                        <a:rPr lang="en-GB" sz="1250" b="0" kern="1200" dirty="0">
                          <a:solidFill>
                            <a:schemeClr val="tx1"/>
                          </a:solidFill>
                          <a:effectLst/>
                          <a:latin typeface="Comic Sans MS" panose="030F0702030302020204" pitchFamily="66" charset="0"/>
                          <a:ea typeface="+mn-ea"/>
                          <a:cs typeface="+mn-cs"/>
                        </a:rPr>
                        <a:t>During early year children develop an understanding of place within their daily life experience. Through role play children and fieldwork the children explore their route to school. The children further develop their understanding of place when they explore other countries through their topics. The countries the children will learn about will be relevant to themselves or children in their class, making it a purposeful link. Early geographical vocabulary is discretely taught and explained and then regularly referred to in direct teaching and continuous provision.</a:t>
                      </a:r>
                    </a:p>
                  </a:txBody>
                  <a:tcPr/>
                </a:tc>
                <a:extLst>
                  <a:ext uri="{0D108BD9-81ED-4DB2-BD59-A6C34878D82A}">
                    <a16:rowId xmlns:a16="http://schemas.microsoft.com/office/drawing/2014/main" val="738061903"/>
                  </a:ext>
                </a:extLst>
              </a:tr>
              <a:tr h="1431235">
                <a:tc>
                  <a:txBody>
                    <a:bodyPr/>
                    <a:lstStyle/>
                    <a:p>
                      <a:r>
                        <a:rPr lang="en-GB" sz="1400" b="0" dirty="0">
                          <a:solidFill>
                            <a:schemeClr val="tx1"/>
                          </a:solidFill>
                          <a:latin typeface="Comic Sans MS" panose="030F0702030302020204" pitchFamily="66" charset="0"/>
                        </a:rPr>
                        <a:t>Year 1 </a:t>
                      </a:r>
                    </a:p>
                  </a:txBody>
                  <a:tcPr/>
                </a:tc>
                <a:tc>
                  <a:txBody>
                    <a:bodyPr/>
                    <a:lstStyle/>
                    <a:p>
                      <a:r>
                        <a:rPr lang="en-GB" sz="1250" kern="1200" dirty="0">
                          <a:solidFill>
                            <a:schemeClr val="dk1"/>
                          </a:solidFill>
                          <a:effectLst/>
                          <a:latin typeface="Comic Sans MS" panose="030F0702030302020204" pitchFamily="66" charset="0"/>
                          <a:ea typeface="+mn-ea"/>
                          <a:cs typeface="+mn-cs"/>
                        </a:rPr>
                        <a:t>In Year 1 the children focus on their immediate proximity using simple plans and maps and aerial photographs to learn about their local area. They begin to learn and use the four compass points. Through fieldwork they extend their understanding of geographical directional language and knowledge to the local area. They identify both physical features such as the River Weaver, the Neuman Flashes and human features shops, houses, roads and can locate these on simple plans and aerial photographs, interpreting simple symbols or keys. The children will begin to understand how their locality has changed over time during their history study of houses and homes. The children will use maps to compare the changes. The children identify seasonal weather patterns in the UK. Focusing on local weather by carrying out fieldwork to collect weather data on the school grounds. They will use simple equipment to complete their fieldwork enquiry. </a:t>
                      </a:r>
                    </a:p>
                  </a:txBody>
                  <a:tcPr/>
                </a:tc>
                <a:extLst>
                  <a:ext uri="{0D108BD9-81ED-4DB2-BD59-A6C34878D82A}">
                    <a16:rowId xmlns:a16="http://schemas.microsoft.com/office/drawing/2014/main" val="2999093779"/>
                  </a:ext>
                </a:extLst>
              </a:tr>
              <a:tr h="1901906">
                <a:tc>
                  <a:txBody>
                    <a:bodyPr/>
                    <a:lstStyle/>
                    <a:p>
                      <a:r>
                        <a:rPr lang="en-GB" sz="1400" b="0" dirty="0">
                          <a:solidFill>
                            <a:schemeClr val="tx1"/>
                          </a:solidFill>
                          <a:latin typeface="Comic Sans MS" panose="030F0702030302020204" pitchFamily="66" charset="0"/>
                        </a:rPr>
                        <a:t>Year 2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50" kern="1200" dirty="0">
                          <a:solidFill>
                            <a:schemeClr val="dk1"/>
                          </a:solidFill>
                          <a:effectLst/>
                          <a:latin typeface="Comic Sans MS" panose="030F0702030302020204" pitchFamily="66" charset="0"/>
                          <a:ea typeface="+mn-ea"/>
                          <a:cs typeface="+mn-cs"/>
                        </a:rPr>
                        <a:t>In Year 2 basic knowledge of the human and physical features of the locality is visited through fieldwork within local a focus on railways and structures. They build upon features from fieldwork to extend beyond the local area to the wider UK, learning to name, locate and identify the characteristics of the four countries and capital cities of the United Kingdom and its surrounding seas. They will recap over weather from Year 1 and carry out local fieldwork to find out where the best place to locate a bench would be depending on the geography of the school grounds. Through the use of atlases, digital technology and globes, the children then move beyond the United Kingdom and learn to name and locate the world’s seven continents and five oceans and begin to have a basic understanding what characteristics each continent has. They will identify hot and cold areas around the world such as North Pole, South Pole and the equator and the temperatures around the world in-between. They also begin to make use of simple ordinance survey maps. They use simple maps and aerial photographs to recognise landmarks. They construct and use simple keys on maps. </a:t>
                      </a:r>
                    </a:p>
                    <a:p>
                      <a:r>
                        <a:rPr lang="en-GB" sz="1250" kern="1200" dirty="0">
                          <a:solidFill>
                            <a:schemeClr val="dk1"/>
                          </a:solidFill>
                          <a:effectLst/>
                          <a:latin typeface="Comic Sans MS" panose="030F0702030302020204" pitchFamily="66" charset="0"/>
                          <a:ea typeface="+mn-ea"/>
                          <a:cs typeface="+mn-cs"/>
                        </a:rPr>
                        <a:t>The children bring together their knowledge developed so far to consider a contrasting non-European locality, comparing a small area in Northwich with a small town in Kenya. This area links to one of our school charities, Under the Mango tree. They focus on human and physical features, settlement, together with climate. They build on early geographical vocabulary from EYFS.</a:t>
                      </a:r>
                    </a:p>
                  </a:txBody>
                  <a:tcPr/>
                </a:tc>
                <a:extLst>
                  <a:ext uri="{0D108BD9-81ED-4DB2-BD59-A6C34878D82A}">
                    <a16:rowId xmlns:a16="http://schemas.microsoft.com/office/drawing/2014/main" val="3681079405"/>
                  </a:ext>
                </a:extLst>
              </a:tr>
            </a:tbl>
          </a:graphicData>
        </a:graphic>
      </p:graphicFrame>
    </p:spTree>
    <p:extLst>
      <p:ext uri="{BB962C8B-B14F-4D97-AF65-F5344CB8AC3E}">
        <p14:creationId xmlns:p14="http://schemas.microsoft.com/office/powerpoint/2010/main" val="1935212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LKS2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2923194622"/>
              </p:ext>
            </p:extLst>
          </p:nvPr>
        </p:nvGraphicFramePr>
        <p:xfrm>
          <a:off x="298881" y="1941583"/>
          <a:ext cx="11750551" cy="4754880"/>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67088">
                <a:tc>
                  <a:txBody>
                    <a:bodyPr/>
                    <a:lstStyle/>
                    <a:p>
                      <a:r>
                        <a:rPr lang="en-GB" sz="1400" b="0" dirty="0">
                          <a:solidFill>
                            <a:schemeClr val="tx1"/>
                          </a:solidFill>
                          <a:latin typeface="Comic Sans MS" panose="030F0702030302020204" pitchFamily="66" charset="0"/>
                        </a:rPr>
                        <a:t>Year 3 </a:t>
                      </a:r>
                    </a:p>
                  </a:txBody>
                  <a:tcPr/>
                </a:tc>
                <a:tc>
                  <a:txBody>
                    <a:bodyPr/>
                    <a:lstStyle/>
                    <a:p>
                      <a:r>
                        <a:rPr lang="en-GB" sz="1250" b="0" kern="1200" dirty="0">
                          <a:solidFill>
                            <a:schemeClr val="tx1"/>
                          </a:solidFill>
                          <a:effectLst/>
                          <a:latin typeface="Comic Sans MS" panose="030F0702030302020204" pitchFamily="66" charset="0"/>
                          <a:ea typeface="+mn-ea"/>
                          <a:cs typeface="+mn-cs"/>
                        </a:rPr>
                        <a:t>Through making explicit links with history studied, children revisit key locational knowledge from Key Stage 1 including the world’s seven continents and oceans and the four countries and capitals in the United Kingdom and its surrounding seas. They then extend from this to consider local counties in the UK identifying their key physical and human features using more detailed ordinance survey maps. The children will begin to look at contour lines on OS maps and see how this impacts on where settlements could be built. Through drawing on history knowledge children begin to understand the importance of rivers and mountains when considering where people settle and how this impacts on physical features. This includes an opportunity to look at mountains in greater detail. They also look at the change in land use over time. They further build on geographical vocabulary from Key Stage 1 developing deeper understanding of the differences between villages, towns and cities. Their work on compass directions extends to 8 points of the compass. They also begin to use 4 figure grid references on maps. The children will look at mountains and their formation. They will study the environment around mountainous regions and identify land use. The children will use their knowledge of contour lines and map symbols to identify mountains in the UK using a range of maps and online mapping tools with a focus on Snowdon in Wales. The children will look at mountains and how the environment provides challenges. During the study of early civilisations, the children will build upon their knowledge from Year 2 and locate the equator, northern and southern hemisphere. The children will identify continents located in each hemisphere. Fieldwork builds on simple plans and maps to include graphs to support children in collating information on change over time.</a:t>
                      </a:r>
                    </a:p>
                  </a:txBody>
                  <a:tcPr/>
                </a:tc>
                <a:extLst>
                  <a:ext uri="{0D108BD9-81ED-4DB2-BD59-A6C34878D82A}">
                    <a16:rowId xmlns:a16="http://schemas.microsoft.com/office/drawing/2014/main" val="738061903"/>
                  </a:ext>
                </a:extLst>
              </a:tr>
              <a:tr h="1611742">
                <a:tc>
                  <a:txBody>
                    <a:bodyPr/>
                    <a:lstStyle/>
                    <a:p>
                      <a:r>
                        <a:rPr lang="en-GB" sz="1400" b="0" dirty="0">
                          <a:solidFill>
                            <a:schemeClr val="tx1"/>
                          </a:solidFill>
                          <a:latin typeface="Comic Sans MS" panose="030F0702030302020204" pitchFamily="66" charset="0"/>
                        </a:rPr>
                        <a:t>Year 4 </a:t>
                      </a:r>
                    </a:p>
                  </a:txBody>
                  <a:tcPr/>
                </a:tc>
                <a:tc>
                  <a:txBody>
                    <a:bodyPr/>
                    <a:lstStyle/>
                    <a:p>
                      <a:r>
                        <a:rPr lang="en-GB" sz="1250" kern="1200" dirty="0">
                          <a:solidFill>
                            <a:schemeClr val="tx1"/>
                          </a:solidFill>
                          <a:effectLst/>
                          <a:latin typeface="Comic Sans MS" panose="030F0702030302020204" pitchFamily="66" charset="0"/>
                          <a:ea typeface="+mn-ea"/>
                          <a:cs typeface="+mn-cs"/>
                        </a:rPr>
                        <a:t>During Year 4 children take a more in depth look at Europe. This links to history work on Greeks, Romans and Invasion. Within Europe the children focus on environmental regions looking at key physical and human features. They locate major cities. They use atlases, maps, globes and digital technology to develop their knowledge. They consolidate mapping skills to read 4 figure grid references.</a:t>
                      </a:r>
                    </a:p>
                    <a:p>
                      <a:r>
                        <a:rPr lang="en-GB" sz="1250" kern="1200" dirty="0">
                          <a:solidFill>
                            <a:schemeClr val="tx1"/>
                          </a:solidFill>
                          <a:effectLst/>
                          <a:latin typeface="Comic Sans MS" panose="030F0702030302020204" pitchFamily="66" charset="0"/>
                          <a:ea typeface="+mn-ea"/>
                          <a:cs typeface="+mn-cs"/>
                        </a:rPr>
                        <a:t>The children then follow an in depth study of one European region, North West Greece including Athens. Building from work in Key Stage 1 the children consider geographical similarities and differences such as climate, settlement, physical and human features. </a:t>
                      </a:r>
                    </a:p>
                    <a:p>
                      <a:r>
                        <a:rPr lang="en-GB" sz="1250" kern="1200" dirty="0">
                          <a:solidFill>
                            <a:schemeClr val="tx1"/>
                          </a:solidFill>
                          <a:effectLst/>
                          <a:latin typeface="Comic Sans MS" panose="030F0702030302020204" pitchFamily="66" charset="0"/>
                          <a:ea typeface="+mn-ea"/>
                          <a:cs typeface="+mn-cs"/>
                        </a:rPr>
                        <a:t>Children will identify key features of a river and through study of River Weaver, River Thames and  River Danube understanding the physical features of a river, flooding and its impact. The children will then build form this to understanding the importance of rivers in development of human features, considering settlements and trade, linking from work on settlements in Year 3. During this study they will learn about the water cycle and the distribution of water and sustainability of future water supplies. </a:t>
                      </a:r>
                    </a:p>
                    <a:p>
                      <a:endParaRPr lang="en-GB" sz="1250" kern="1200" dirty="0">
                        <a:solidFill>
                          <a:schemeClr val="tx1"/>
                        </a:solidFill>
                        <a:effectLst/>
                        <a:latin typeface="Comic Sans MS" panose="030F0702030302020204" pitchFamily="66" charset="0"/>
                        <a:ea typeface="+mn-ea"/>
                        <a:cs typeface="+mn-cs"/>
                      </a:endParaRP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2192886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UKS2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4">
            <a:extLst>
              <a:ext uri="{FF2B5EF4-FFF2-40B4-BE49-F238E27FC236}">
                <a16:creationId xmlns:a16="http://schemas.microsoft.com/office/drawing/2014/main" id="{E62AC0E8-F678-14F8-670B-892A42BB917B}"/>
              </a:ext>
            </a:extLst>
          </p:cNvPr>
          <p:cNvGraphicFramePr>
            <a:graphicFrameLocks noGrp="1"/>
          </p:cNvGraphicFramePr>
          <p:nvPr>
            <p:extLst>
              <p:ext uri="{D42A27DB-BD31-4B8C-83A1-F6EECF244321}">
                <p14:modId xmlns:p14="http://schemas.microsoft.com/office/powerpoint/2010/main" val="3545917757"/>
              </p:ext>
            </p:extLst>
          </p:nvPr>
        </p:nvGraphicFramePr>
        <p:xfrm>
          <a:off x="298881" y="1941583"/>
          <a:ext cx="11750551" cy="5303520"/>
        </p:xfrm>
        <a:graphic>
          <a:graphicData uri="http://schemas.openxmlformats.org/drawingml/2006/table">
            <a:tbl>
              <a:tblPr firstRow="1" bandRow="1">
                <a:tableStyleId>{5C22544A-7EE6-4342-B048-85BDC9FD1C3A}</a:tableStyleId>
              </a:tblPr>
              <a:tblGrid>
                <a:gridCol w="926267">
                  <a:extLst>
                    <a:ext uri="{9D8B030D-6E8A-4147-A177-3AD203B41FA5}">
                      <a16:colId xmlns:a16="http://schemas.microsoft.com/office/drawing/2014/main" val="1416349914"/>
                    </a:ext>
                  </a:extLst>
                </a:gridCol>
                <a:gridCol w="10824284">
                  <a:extLst>
                    <a:ext uri="{9D8B030D-6E8A-4147-A177-3AD203B41FA5}">
                      <a16:colId xmlns:a16="http://schemas.microsoft.com/office/drawing/2014/main" val="3593960614"/>
                    </a:ext>
                  </a:extLst>
                </a:gridCol>
              </a:tblGrid>
              <a:tr h="1067088">
                <a:tc>
                  <a:txBody>
                    <a:bodyPr/>
                    <a:lstStyle/>
                    <a:p>
                      <a:r>
                        <a:rPr lang="en-GB" sz="1400" b="0" dirty="0">
                          <a:solidFill>
                            <a:schemeClr val="tx1"/>
                          </a:solidFill>
                          <a:latin typeface="Comic Sans MS" panose="030F0702030302020204" pitchFamily="66" charset="0"/>
                        </a:rPr>
                        <a:t>Year 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Comic Sans MS" panose="030F0702030302020204" pitchFamily="66" charset="0"/>
                          <a:ea typeface="+mn-ea"/>
                          <a:cs typeface="+mn-cs"/>
                        </a:rPr>
                        <a:t>When revisiting locational knowledge of the United Kingdom, children will extend their knowledge to counties (making links to history of names of counties and how some have remained the same from Anglo Saxon era). As the children move from Romans to Vikings in history, they will look at changes in land use and understand why land use changes over time. The children will look at both human and physical reasons for changes in landscape. The </a:t>
                      </a:r>
                      <a:r>
                        <a:rPr lang="en-GB" sz="1200" b="0" kern="1200" dirty="0" err="1">
                          <a:solidFill>
                            <a:schemeClr val="tx1"/>
                          </a:solidFill>
                          <a:effectLst/>
                          <a:latin typeface="Comic Sans MS" panose="030F0702030302020204" pitchFamily="66" charset="0"/>
                          <a:ea typeface="+mn-ea"/>
                          <a:cs typeface="+mn-cs"/>
                        </a:rPr>
                        <a:t>chn</a:t>
                      </a:r>
                      <a:r>
                        <a:rPr lang="en-GB" sz="1200" b="0" kern="1200" dirty="0">
                          <a:solidFill>
                            <a:schemeClr val="tx1"/>
                          </a:solidFill>
                          <a:effectLst/>
                          <a:latin typeface="Comic Sans MS" panose="030F0702030302020204" pitchFamily="66" charset="0"/>
                          <a:ea typeface="+mn-ea"/>
                          <a:cs typeface="+mn-cs"/>
                        </a:rPr>
                        <a:t> will look at local regions when studying the Anglo Saxons In revisiting world locational knowledge, the children will extend learning to consider climate zones and have an introduction of longitude and latitude. This will be further developed in their science unit. Children will now be taught the significance of the Equator, the Northern and Southern Hemisphere, the Tropics of Cancer and Capricorn, the Arctic and Antarctic Circle. The children will be introduced to how volcanoes and earthquakes are formed. The children will build on their prior settlement knowledge from Year 3 to look at why people live near volcanoes and in earthquake zones. They will look in further detail at a volcanic eruption and an earthquake and examine the human and physical impacts. </a:t>
                      </a:r>
                    </a:p>
                    <a:p>
                      <a:r>
                        <a:rPr lang="en-GB" sz="1200" b="0" kern="1200" dirty="0">
                          <a:solidFill>
                            <a:schemeClr val="tx1"/>
                          </a:solidFill>
                          <a:effectLst/>
                          <a:latin typeface="Comic Sans MS" panose="030F0702030302020204" pitchFamily="66" charset="0"/>
                          <a:ea typeface="+mn-ea"/>
                          <a:cs typeface="+mn-cs"/>
                        </a:rPr>
                        <a:t>The children then move on to a focus study on North America understanding geographical similarities and differences between a region in the UK (North West) and a region in North America (Great Lakes). The children will do this through fieldwork, exploring a range of Ordnance Survey and online digital maps and aerial photographs of the UK region and a region of North America.</a:t>
                      </a:r>
                    </a:p>
                    <a:p>
                      <a:r>
                        <a:rPr lang="en-GB" sz="1200" b="0" kern="1200" dirty="0">
                          <a:solidFill>
                            <a:schemeClr val="tx1"/>
                          </a:solidFill>
                          <a:effectLst/>
                          <a:latin typeface="Comic Sans MS" panose="030F0702030302020204" pitchFamily="66" charset="0"/>
                          <a:ea typeface="+mn-ea"/>
                          <a:cs typeface="+mn-cs"/>
                        </a:rPr>
                        <a:t>Within this study of North American the children will look at physical and human features and how humans have changed the physical landscape. The children will revisit their learning of settlements, mountains and rivers from Year 3 and 4.  They will study fair and unfair distribution of resources, including the distribution of natural resources including energy, food, minerals and water looking at difference between North and Central America.</a:t>
                      </a:r>
                    </a:p>
                    <a:p>
                      <a:r>
                        <a:rPr lang="en-GB" sz="1200" b="0" kern="1200" dirty="0">
                          <a:solidFill>
                            <a:schemeClr val="tx1"/>
                          </a:solidFill>
                          <a:effectLst/>
                          <a:latin typeface="Comic Sans MS" panose="030F0702030302020204" pitchFamily="66" charset="0"/>
                          <a:ea typeface="+mn-ea"/>
                          <a:cs typeface="+mn-cs"/>
                        </a:rPr>
                        <a:t>During their history study of the Maya, the children will look at Biomes and vegetation belts and how the Maya adapted to living in the Rainforest Biome. </a:t>
                      </a:r>
                    </a:p>
                  </a:txBody>
                  <a:tcPr/>
                </a:tc>
                <a:extLst>
                  <a:ext uri="{0D108BD9-81ED-4DB2-BD59-A6C34878D82A}">
                    <a16:rowId xmlns:a16="http://schemas.microsoft.com/office/drawing/2014/main" val="738061903"/>
                  </a:ext>
                </a:extLst>
              </a:tr>
              <a:tr h="1611742">
                <a:tc>
                  <a:txBody>
                    <a:bodyPr/>
                    <a:lstStyle/>
                    <a:p>
                      <a:r>
                        <a:rPr lang="en-GB" sz="1400" b="0" dirty="0">
                          <a:solidFill>
                            <a:schemeClr val="tx1"/>
                          </a:solidFill>
                          <a:latin typeface="Comic Sans MS" panose="030F0702030302020204" pitchFamily="66" charset="0"/>
                        </a:rPr>
                        <a:t>Year 6 </a:t>
                      </a:r>
                    </a:p>
                  </a:txBody>
                  <a:tcPr/>
                </a:tc>
                <a:tc>
                  <a:txBody>
                    <a:bodyPr/>
                    <a:lstStyle/>
                    <a:p>
                      <a:r>
                        <a:rPr lang="en-GB" sz="1200" b="0" kern="1200" dirty="0">
                          <a:solidFill>
                            <a:schemeClr val="tx1"/>
                          </a:solidFill>
                          <a:effectLst/>
                          <a:latin typeface="Comic Sans MS" panose="030F0702030302020204" pitchFamily="66" charset="0"/>
                          <a:ea typeface="+mn-ea"/>
                          <a:cs typeface="+mn-cs"/>
                        </a:rPr>
                        <a:t>Children will revisit the locational knowledge of the United Kingdom and the wider world. The children will look at push and pull factors and the role of human and physical geography has on migration. </a:t>
                      </a:r>
                    </a:p>
                    <a:p>
                      <a:r>
                        <a:rPr lang="en-GB" sz="1200" b="0" kern="1200" dirty="0">
                          <a:solidFill>
                            <a:schemeClr val="tx1"/>
                          </a:solidFill>
                          <a:effectLst/>
                          <a:latin typeface="Comic Sans MS" panose="030F0702030302020204" pitchFamily="66" charset="0"/>
                          <a:ea typeface="+mn-ea"/>
                          <a:cs typeface="+mn-cs"/>
                        </a:rPr>
                        <a:t>Linking to local history, the children will look at change in local land use/heritage over the last 100 years using interactive NLS maps, fieldwork in local area, land use maps and ordinance survey. Children will be taught to use 6 figure grid references. Children will revisit the significance of the Equator, the Northern and Southern Hemisphere, the Tropics of Cancer and Capricorn, the Arctic and Antarctic Circle.</a:t>
                      </a:r>
                    </a:p>
                    <a:p>
                      <a:r>
                        <a:rPr lang="en-GB" sz="1200" b="0" kern="1200" dirty="0">
                          <a:solidFill>
                            <a:schemeClr val="tx1"/>
                          </a:solidFill>
                          <a:effectLst/>
                          <a:latin typeface="Comic Sans MS" panose="030F0702030302020204" pitchFamily="66" charset="0"/>
                          <a:ea typeface="+mn-ea"/>
                          <a:cs typeface="+mn-cs"/>
                        </a:rPr>
                        <a:t>Their locational knowledge, together with their learning in Year 5 about North America, will then lead into a study of South America. Within this study the children will build on prior learning of climate zones, biomes, vegetation belts as well as the human geography of the locality including the distribution of natural resources including energy, food, minerals and water and compare this to their work in previous year on North America. The </a:t>
                      </a:r>
                      <a:r>
                        <a:rPr lang="en-GB" sz="1200" b="0" kern="1200" dirty="0" err="1">
                          <a:solidFill>
                            <a:schemeClr val="tx1"/>
                          </a:solidFill>
                          <a:effectLst/>
                          <a:latin typeface="Comic Sans MS" panose="030F0702030302020204" pitchFamily="66" charset="0"/>
                          <a:ea typeface="+mn-ea"/>
                          <a:cs typeface="+mn-cs"/>
                        </a:rPr>
                        <a:t>chn</a:t>
                      </a:r>
                      <a:r>
                        <a:rPr lang="en-GB" sz="1200" b="0" kern="1200" dirty="0">
                          <a:solidFill>
                            <a:schemeClr val="tx1"/>
                          </a:solidFill>
                          <a:effectLst/>
                          <a:latin typeface="Comic Sans MS" panose="030F0702030302020204" pitchFamily="66" charset="0"/>
                          <a:ea typeface="+mn-ea"/>
                          <a:cs typeface="+mn-cs"/>
                        </a:rPr>
                        <a:t> will study trade, what it is, what the UK imports and exports, looking at global trade and fairtrade and its impact. The children will carry out a local fieldwork study to look at the impact of migration in the local area, the </a:t>
                      </a:r>
                      <a:r>
                        <a:rPr lang="en-GB" sz="1200" b="0" kern="1200" dirty="0" err="1">
                          <a:solidFill>
                            <a:schemeClr val="tx1"/>
                          </a:solidFill>
                          <a:effectLst/>
                          <a:latin typeface="Comic Sans MS" panose="030F0702030302020204" pitchFamily="66" charset="0"/>
                          <a:ea typeface="+mn-ea"/>
                          <a:cs typeface="+mn-cs"/>
                        </a:rPr>
                        <a:t>chn</a:t>
                      </a:r>
                      <a:r>
                        <a:rPr lang="en-GB" sz="1200" b="0" kern="1200" dirty="0">
                          <a:solidFill>
                            <a:schemeClr val="tx1"/>
                          </a:solidFill>
                          <a:effectLst/>
                          <a:latin typeface="Comic Sans MS" panose="030F0702030302020204" pitchFamily="66" charset="0"/>
                          <a:ea typeface="+mn-ea"/>
                          <a:cs typeface="+mn-cs"/>
                        </a:rPr>
                        <a:t> will choose their own questions to research and own methods of collection, the children will work with the local high school to carry out this fieldwork </a:t>
                      </a:r>
                    </a:p>
                  </a:txBody>
                  <a:tcPr/>
                </a:tc>
                <a:extLst>
                  <a:ext uri="{0D108BD9-81ED-4DB2-BD59-A6C34878D82A}">
                    <a16:rowId xmlns:a16="http://schemas.microsoft.com/office/drawing/2014/main" val="2999093779"/>
                  </a:ext>
                </a:extLst>
              </a:tr>
            </a:tbl>
          </a:graphicData>
        </a:graphic>
      </p:graphicFrame>
    </p:spTree>
    <p:extLst>
      <p:ext uri="{BB962C8B-B14F-4D97-AF65-F5344CB8AC3E}">
        <p14:creationId xmlns:p14="http://schemas.microsoft.com/office/powerpoint/2010/main" val="13517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 UKS2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4A88BC4A-F872-44FC-A360-9E5AFF718BDD}"/>
              </a:ext>
            </a:extLst>
          </p:cNvPr>
          <p:cNvSpPr/>
          <p:nvPr/>
        </p:nvSpPr>
        <p:spPr>
          <a:xfrm>
            <a:off x="298882" y="1934492"/>
            <a:ext cx="11594236" cy="5355312"/>
          </a:xfrm>
          <a:prstGeom prst="rect">
            <a:avLst/>
          </a:prstGeom>
        </p:spPr>
        <p:txBody>
          <a:bodyPr wrap="square">
            <a:spAutoFit/>
          </a:bodyPr>
          <a:lstStyle/>
          <a:p>
            <a:pPr lvl="0">
              <a:defRPr/>
            </a:pPr>
            <a:r>
              <a:rPr lang="en-GB" dirty="0">
                <a:latin typeface="Comic Sans MS" panose="030F0702030302020204" pitchFamily="66" charset="0"/>
              </a:rPr>
              <a:t>Our substantive themes which are taught and built upon throughout curriculum are as follows;  </a:t>
            </a:r>
          </a:p>
          <a:p>
            <a:pPr lvl="0" algn="ctr">
              <a:defRPr/>
            </a:pPr>
            <a:endParaRPr lang="en-GB" dirty="0">
              <a:solidFill>
                <a:srgbClr val="00B050"/>
              </a:solidFill>
              <a:latin typeface="Comic Sans MS" panose="030F0702030302020204" pitchFamily="66" charset="0"/>
            </a:endParaRPr>
          </a:p>
          <a:p>
            <a:pPr lvl="0" algn="ctr">
              <a:defRPr/>
            </a:pPr>
            <a:r>
              <a:rPr lang="en-GB" dirty="0">
                <a:solidFill>
                  <a:srgbClr val="00B050"/>
                </a:solidFill>
                <a:latin typeface="Comic Sans MS" panose="030F0702030302020204" pitchFamily="66" charset="0"/>
              </a:rPr>
              <a:t>Climate </a:t>
            </a:r>
          </a:p>
          <a:p>
            <a:pPr lvl="0" algn="ctr">
              <a:defRPr/>
            </a:pPr>
            <a:r>
              <a:rPr lang="en-GB" dirty="0">
                <a:solidFill>
                  <a:srgbClr val="C00000"/>
                </a:solidFill>
                <a:latin typeface="Comic Sans MS" panose="030F0702030302020204" pitchFamily="66" charset="0"/>
              </a:rPr>
              <a:t>Migration/diversity </a:t>
            </a:r>
          </a:p>
          <a:p>
            <a:pPr lvl="0" algn="ctr">
              <a:defRPr/>
            </a:pPr>
            <a:r>
              <a:rPr lang="en-GB" dirty="0">
                <a:solidFill>
                  <a:srgbClr val="7030A0"/>
                </a:solidFill>
                <a:latin typeface="Comic Sans MS" panose="030F0702030302020204" pitchFamily="66" charset="0"/>
              </a:rPr>
              <a:t>Trade  </a:t>
            </a:r>
          </a:p>
          <a:p>
            <a:pPr algn="ctr"/>
            <a:r>
              <a:rPr lang="en-GB" dirty="0">
                <a:solidFill>
                  <a:schemeClr val="accent4">
                    <a:lumMod val="75000"/>
                  </a:schemeClr>
                </a:solidFill>
                <a:latin typeface="Comic Sans MS" panose="030F0702030302020204" pitchFamily="66" charset="0"/>
              </a:rPr>
              <a:t>Settlements </a:t>
            </a:r>
          </a:p>
          <a:p>
            <a:pPr algn="ctr"/>
            <a:r>
              <a:rPr lang="en-GB" dirty="0">
                <a:solidFill>
                  <a:srgbClr val="002060"/>
                </a:solidFill>
                <a:latin typeface="Comic Sans MS" panose="030F0702030302020204" pitchFamily="66" charset="0"/>
              </a:rPr>
              <a:t>Rivers</a:t>
            </a:r>
            <a:endParaRPr lang="en-GB" dirty="0">
              <a:solidFill>
                <a:srgbClr val="002060"/>
              </a:solidFill>
            </a:endParaRPr>
          </a:p>
          <a:p>
            <a:endParaRPr lang="en-GB" dirty="0"/>
          </a:p>
          <a:p>
            <a:r>
              <a:rPr lang="en-GB" dirty="0">
                <a:latin typeface="Comic Sans MS" panose="030F0702030302020204" pitchFamily="66" charset="0"/>
              </a:rPr>
              <a:t>The disciplinary concepts, which are integrated within our curriculum and are developed alongside substantive concepts, are;</a:t>
            </a:r>
          </a:p>
          <a:p>
            <a:pPr algn="ctr" fontAlgn="ctr"/>
            <a:r>
              <a:rPr lang="en-GB" dirty="0">
                <a:latin typeface="Comic Sans MS" panose="030F0702030302020204" pitchFamily="66" charset="0"/>
              </a:rPr>
              <a:t>Interdependence</a:t>
            </a:r>
          </a:p>
          <a:p>
            <a:pPr algn="ctr" fontAlgn="ctr"/>
            <a:r>
              <a:rPr lang="en-GB" dirty="0">
                <a:latin typeface="Comic Sans MS" panose="030F0702030302020204" pitchFamily="66" charset="0"/>
              </a:rPr>
              <a:t>Space</a:t>
            </a:r>
          </a:p>
          <a:p>
            <a:pPr algn="ctr" fontAlgn="ctr"/>
            <a:r>
              <a:rPr lang="en-GB" dirty="0">
                <a:latin typeface="Comic Sans MS" panose="030F0702030302020204" pitchFamily="66" charset="0"/>
              </a:rPr>
              <a:t>Scale</a:t>
            </a:r>
          </a:p>
          <a:p>
            <a:pPr algn="ctr" fontAlgn="ctr"/>
            <a:r>
              <a:rPr lang="en-GB" dirty="0">
                <a:latin typeface="Comic Sans MS" panose="030F0702030302020204" pitchFamily="66" charset="0"/>
              </a:rPr>
              <a:t>Human Features</a:t>
            </a:r>
          </a:p>
          <a:p>
            <a:pPr algn="ctr" fontAlgn="ctr"/>
            <a:r>
              <a:rPr lang="en-GB" dirty="0">
                <a:latin typeface="Comic Sans MS" panose="030F0702030302020204" pitchFamily="66" charset="0"/>
              </a:rPr>
              <a:t>Cultural Diversity</a:t>
            </a:r>
          </a:p>
          <a:p>
            <a:pPr algn="ctr" fontAlgn="ctr"/>
            <a:r>
              <a:rPr lang="en-GB" dirty="0">
                <a:latin typeface="Comic Sans MS" panose="030F0702030302020204" pitchFamily="66" charset="0"/>
              </a:rPr>
              <a:t>Physical Features</a:t>
            </a:r>
          </a:p>
          <a:p>
            <a:pPr algn="ctr" fontAlgn="ctr"/>
            <a:r>
              <a:rPr lang="en-GB" dirty="0">
                <a:latin typeface="Comic Sans MS" panose="030F0702030302020204" pitchFamily="66" charset="0"/>
              </a:rPr>
              <a:t>Environmental Impact</a:t>
            </a:r>
          </a:p>
          <a:p>
            <a:endParaRPr lang="en-GB" dirty="0">
              <a:latin typeface="Comic Sans MS" panose="030F0702030302020204" pitchFamily="66" charset="0"/>
            </a:endParaRPr>
          </a:p>
          <a:p>
            <a:endParaRPr lang="en-GB" dirty="0">
              <a:latin typeface="Comic Sans MS" panose="030F0702030302020204" pitchFamily="66" charset="0"/>
            </a:endParaRPr>
          </a:p>
        </p:txBody>
      </p:sp>
    </p:spTree>
    <p:extLst>
      <p:ext uri="{BB962C8B-B14F-4D97-AF65-F5344CB8AC3E}">
        <p14:creationId xmlns:p14="http://schemas.microsoft.com/office/powerpoint/2010/main" val="480711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Rectangle 10">
            <a:extLst>
              <a:ext uri="{FF2B5EF4-FFF2-40B4-BE49-F238E27FC236}">
                <a16:creationId xmlns:a16="http://schemas.microsoft.com/office/drawing/2014/main" id="{5452916D-ACDD-4BA9-AF0D-9193E7A34DC3}"/>
              </a:ext>
            </a:extLst>
          </p:cNvPr>
          <p:cNvSpPr/>
          <p:nvPr/>
        </p:nvSpPr>
        <p:spPr>
          <a:xfrm>
            <a:off x="550778" y="1495997"/>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Rectangle 11">
            <a:extLst>
              <a:ext uri="{FF2B5EF4-FFF2-40B4-BE49-F238E27FC236}">
                <a16:creationId xmlns:a16="http://schemas.microsoft.com/office/drawing/2014/main" id="{D0F37ED0-793F-45D4-A47D-700388970417}"/>
              </a:ext>
            </a:extLst>
          </p:cNvPr>
          <p:cNvSpPr/>
          <p:nvPr/>
        </p:nvSpPr>
        <p:spPr>
          <a:xfrm>
            <a:off x="940136" y="1386581"/>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Rectangle 12">
            <a:extLst>
              <a:ext uri="{FF2B5EF4-FFF2-40B4-BE49-F238E27FC236}">
                <a16:creationId xmlns:a16="http://schemas.microsoft.com/office/drawing/2014/main" id="{08408DB8-2895-42C9-B92A-3144DDF355D3}"/>
              </a:ext>
            </a:extLst>
          </p:cNvPr>
          <p:cNvSpPr/>
          <p:nvPr/>
        </p:nvSpPr>
        <p:spPr>
          <a:xfrm>
            <a:off x="1422199" y="1448539"/>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4F17B753-368B-4306-A4DC-E5DD8F6A9C8B}"/>
              </a:ext>
            </a:extLst>
          </p:cNvPr>
          <p:cNvSpPr/>
          <p:nvPr/>
        </p:nvSpPr>
        <p:spPr>
          <a:xfrm>
            <a:off x="1669411" y="1475210"/>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0" name="Rectangle 19">
            <a:extLst>
              <a:ext uri="{FF2B5EF4-FFF2-40B4-BE49-F238E27FC236}">
                <a16:creationId xmlns:a16="http://schemas.microsoft.com/office/drawing/2014/main" id="{39319E14-8A22-43B6-8B84-A44BD4F65FBC}"/>
              </a:ext>
            </a:extLst>
          </p:cNvPr>
          <p:cNvSpPr/>
          <p:nvPr/>
        </p:nvSpPr>
        <p:spPr>
          <a:xfrm>
            <a:off x="10133231" y="1497550"/>
            <a:ext cx="420260" cy="2362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dirty="0"/>
          </a:p>
        </p:txBody>
      </p:sp>
      <p:sp>
        <p:nvSpPr>
          <p:cNvPr id="21" name="Rectangle 20">
            <a:extLst>
              <a:ext uri="{FF2B5EF4-FFF2-40B4-BE49-F238E27FC236}">
                <a16:creationId xmlns:a16="http://schemas.microsoft.com/office/drawing/2014/main" id="{9DD24EE0-7BB6-47A0-8A5B-BAC85D7A6DC4}"/>
              </a:ext>
            </a:extLst>
          </p:cNvPr>
          <p:cNvSpPr/>
          <p:nvPr/>
        </p:nvSpPr>
        <p:spPr>
          <a:xfrm>
            <a:off x="10522589" y="1388134"/>
            <a:ext cx="605669" cy="381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2" name="Rectangle 21">
            <a:extLst>
              <a:ext uri="{FF2B5EF4-FFF2-40B4-BE49-F238E27FC236}">
                <a16:creationId xmlns:a16="http://schemas.microsoft.com/office/drawing/2014/main" id="{7402D618-40B9-4E0E-B5A2-C46CBD2433E1}"/>
              </a:ext>
            </a:extLst>
          </p:cNvPr>
          <p:cNvSpPr/>
          <p:nvPr/>
        </p:nvSpPr>
        <p:spPr>
          <a:xfrm>
            <a:off x="11004652" y="1450092"/>
            <a:ext cx="247212" cy="144780"/>
          </a:xfrm>
          <a:prstGeom prst="rect">
            <a:avLst/>
          </a:prstGeom>
          <a:solidFill>
            <a:sysClr val="window" lastClr="FFFFF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3" name="Rectangle 22">
            <a:extLst>
              <a:ext uri="{FF2B5EF4-FFF2-40B4-BE49-F238E27FC236}">
                <a16:creationId xmlns:a16="http://schemas.microsoft.com/office/drawing/2014/main" id="{3E2CA37C-8CCA-4BA1-A8EC-8B3EA02F65E2}"/>
              </a:ext>
            </a:extLst>
          </p:cNvPr>
          <p:cNvSpPr/>
          <p:nvPr/>
        </p:nvSpPr>
        <p:spPr>
          <a:xfrm>
            <a:off x="11251864" y="1476763"/>
            <a:ext cx="420260" cy="236220"/>
          </a:xfrm>
          <a:prstGeom prst="rect">
            <a:avLst/>
          </a:prstGeom>
          <a:solidFill>
            <a:srgbClr val="FFFF0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584775"/>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Substantive and Disciplinary concepts  </a:t>
            </a:r>
          </a:p>
        </p:txBody>
      </p:sp>
      <p:pic>
        <p:nvPicPr>
          <p:cNvPr id="1030" name="Picture 6" descr="Victoria Road PS (@VictoriaRoadPS) / Twitter">
            <a:extLst>
              <a:ext uri="{FF2B5EF4-FFF2-40B4-BE49-F238E27FC236}">
                <a16:creationId xmlns:a16="http://schemas.microsoft.com/office/drawing/2014/main" id="{AA33FAD8-BC6E-88DA-29A0-146614A2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9435"/>
          <a:stretch/>
        </p:blipFill>
        <p:spPr bwMode="auto">
          <a:xfrm>
            <a:off x="578317" y="231526"/>
            <a:ext cx="1091094" cy="98814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A680242-655F-76AE-3DC4-22E078622D07}"/>
              </a:ext>
            </a:extLst>
          </p:cNvPr>
          <p:cNvSpPr txBox="1"/>
          <p:nvPr/>
        </p:nvSpPr>
        <p:spPr>
          <a:xfrm>
            <a:off x="412955" y="1913359"/>
            <a:ext cx="11259169" cy="507831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latin typeface="Comic Sans MS" panose="030F0702030302020204" pitchFamily="66" charset="0"/>
              </a:rPr>
              <a:t>Our substantive themes which are </a:t>
            </a:r>
            <a:r>
              <a:rPr lang="en-GB" dirty="0">
                <a:latin typeface="Comic Sans MS" panose="030F0702030302020204" pitchFamily="66" charset="0"/>
              </a:rPr>
              <a:t>displayed in the classroom</a:t>
            </a:r>
            <a:r>
              <a:rPr lang="en-GB" sz="1800" dirty="0">
                <a:latin typeface="Comic Sans MS" panose="030F0702030302020204" pitchFamily="66" charset="0"/>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solidFill>
                <a:srgbClr val="00B050"/>
              </a:solidFill>
              <a:latin typeface="Comic Sans MS" panose="030F0702030302020204" pitchFamily="66"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dirty="0">
              <a:solidFill>
                <a:srgbClr val="00B050"/>
              </a:solidFill>
              <a:latin typeface="Comic Sans MS" panose="030F0702030302020204" pitchFamily="66" charset="0"/>
            </a:endParaRPr>
          </a:p>
          <a:p>
            <a:pPr lvl="0" algn="ctr">
              <a:defRPr/>
            </a:pPr>
            <a:r>
              <a:rPr lang="en-GB" dirty="0">
                <a:solidFill>
                  <a:srgbClr val="00B050"/>
                </a:solidFill>
                <a:latin typeface="Comic Sans MS" panose="030F0702030302020204" pitchFamily="66" charset="0"/>
              </a:rPr>
              <a:t>Climate </a:t>
            </a:r>
          </a:p>
          <a:p>
            <a:pPr lvl="0" algn="ctr">
              <a:defRPr/>
            </a:pPr>
            <a:r>
              <a:rPr lang="en-GB" dirty="0">
                <a:solidFill>
                  <a:srgbClr val="C00000"/>
                </a:solidFill>
                <a:latin typeface="Comic Sans MS" panose="030F0702030302020204" pitchFamily="66" charset="0"/>
              </a:rPr>
              <a:t>Migration/diversity </a:t>
            </a:r>
          </a:p>
          <a:p>
            <a:pPr lvl="0" algn="ctr">
              <a:defRPr/>
            </a:pPr>
            <a:r>
              <a:rPr lang="en-GB" dirty="0">
                <a:solidFill>
                  <a:srgbClr val="7030A0"/>
                </a:solidFill>
                <a:latin typeface="Comic Sans MS" panose="030F0702030302020204" pitchFamily="66" charset="0"/>
              </a:rPr>
              <a:t>Trade  </a:t>
            </a:r>
          </a:p>
          <a:p>
            <a:pPr algn="ctr"/>
            <a:r>
              <a:rPr lang="en-GB" dirty="0">
                <a:solidFill>
                  <a:schemeClr val="accent4">
                    <a:lumMod val="75000"/>
                  </a:schemeClr>
                </a:solidFill>
                <a:latin typeface="Comic Sans MS" panose="030F0702030302020204" pitchFamily="66" charset="0"/>
              </a:rPr>
              <a:t>Settlements </a:t>
            </a:r>
          </a:p>
          <a:p>
            <a:pPr algn="ctr"/>
            <a:r>
              <a:rPr lang="en-GB" dirty="0">
                <a:solidFill>
                  <a:srgbClr val="002060"/>
                </a:solidFill>
                <a:latin typeface="Comic Sans MS" panose="030F0702030302020204" pitchFamily="66" charset="0"/>
              </a:rPr>
              <a:t>Rivers</a:t>
            </a:r>
            <a:endParaRPr lang="en-GB" dirty="0">
              <a:solidFill>
                <a:srgbClr val="002060"/>
              </a:solidFill>
            </a:endParaRPr>
          </a:p>
          <a:p>
            <a:endParaRPr lang="en-GB" dirty="0"/>
          </a:p>
          <a:p>
            <a:endParaRPr lang="en-GB" dirty="0">
              <a:latin typeface="Comic Sans MS" panose="030F0702030302020204" pitchFamily="66" charset="0"/>
            </a:endParaRPr>
          </a:p>
        </p:txBody>
      </p:sp>
      <p:sp>
        <p:nvSpPr>
          <p:cNvPr id="2" name="Rectangle: Rounded Corners 1">
            <a:extLst>
              <a:ext uri="{FF2B5EF4-FFF2-40B4-BE49-F238E27FC236}">
                <a16:creationId xmlns:a16="http://schemas.microsoft.com/office/drawing/2014/main" id="{2D7648D8-F1E1-021C-53D1-8468B1D4D789}"/>
              </a:ext>
            </a:extLst>
          </p:cNvPr>
          <p:cNvSpPr/>
          <p:nvPr/>
        </p:nvSpPr>
        <p:spPr>
          <a:xfrm>
            <a:off x="1185815" y="2319360"/>
            <a:ext cx="1634897" cy="2248886"/>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Rounded Corners 2">
            <a:extLst>
              <a:ext uri="{FF2B5EF4-FFF2-40B4-BE49-F238E27FC236}">
                <a16:creationId xmlns:a16="http://schemas.microsoft.com/office/drawing/2014/main" id="{1F197B3C-CC3A-7AF7-690F-0FA97BF656C0}"/>
              </a:ext>
            </a:extLst>
          </p:cNvPr>
          <p:cNvSpPr/>
          <p:nvPr/>
        </p:nvSpPr>
        <p:spPr>
          <a:xfrm>
            <a:off x="3165234" y="2309017"/>
            <a:ext cx="1615735" cy="2248886"/>
          </a:xfrm>
          <a:prstGeom prst="roundRect">
            <a:avLst/>
          </a:pr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Rounded Corners 6">
            <a:extLst>
              <a:ext uri="{FF2B5EF4-FFF2-40B4-BE49-F238E27FC236}">
                <a16:creationId xmlns:a16="http://schemas.microsoft.com/office/drawing/2014/main" id="{CD7E4DFB-2E23-2001-6D2D-F46CAD3B47D7}"/>
              </a:ext>
            </a:extLst>
          </p:cNvPr>
          <p:cNvSpPr/>
          <p:nvPr/>
        </p:nvSpPr>
        <p:spPr>
          <a:xfrm>
            <a:off x="7291704" y="2258942"/>
            <a:ext cx="1615735" cy="2248886"/>
          </a:xfrm>
          <a:prstGeom prst="roundRect">
            <a:avLst/>
          </a:prstGeom>
          <a:solidFill>
            <a:schemeClr val="bg1"/>
          </a:solidFill>
          <a:ln w="222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Rounded Corners 7">
            <a:extLst>
              <a:ext uri="{FF2B5EF4-FFF2-40B4-BE49-F238E27FC236}">
                <a16:creationId xmlns:a16="http://schemas.microsoft.com/office/drawing/2014/main" id="{301322E6-316D-F3C1-4862-1E6AFD920AD2}"/>
              </a:ext>
            </a:extLst>
          </p:cNvPr>
          <p:cNvSpPr/>
          <p:nvPr/>
        </p:nvSpPr>
        <p:spPr>
          <a:xfrm>
            <a:off x="9277326" y="2270138"/>
            <a:ext cx="1615735" cy="2287765"/>
          </a:xfrm>
          <a:prstGeom prst="roundRect">
            <a:avLst/>
          </a:prstGeom>
          <a:solidFill>
            <a:schemeClr val="bg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 name="Picture 14">
            <a:extLst>
              <a:ext uri="{FF2B5EF4-FFF2-40B4-BE49-F238E27FC236}">
                <a16:creationId xmlns:a16="http://schemas.microsoft.com/office/drawing/2014/main" id="{AA172B47-6185-6EB0-E97C-D2BCB1486CAB}"/>
              </a:ext>
            </a:extLst>
          </p:cNvPr>
          <p:cNvPicPr>
            <a:picLocks noChangeAspect="1"/>
          </p:cNvPicPr>
          <p:nvPr/>
        </p:nvPicPr>
        <p:blipFill rotWithShape="1">
          <a:blip r:embed="rId3"/>
          <a:srcRect l="21063" t="29052" r="54005" b="30237"/>
          <a:stretch/>
        </p:blipFill>
        <p:spPr bwMode="auto">
          <a:xfrm>
            <a:off x="7475683" y="3078105"/>
            <a:ext cx="1247775" cy="1346129"/>
          </a:xfrm>
          <a:prstGeom prst="rect">
            <a:avLst/>
          </a:prstGeom>
          <a:ln>
            <a:noFill/>
          </a:ln>
          <a:extLst>
            <a:ext uri="{53640926-AAD7-44D8-BBD7-CCE9431645EC}">
              <a14:shadowObscured xmlns:a14="http://schemas.microsoft.com/office/drawing/2010/main"/>
            </a:ext>
          </a:extLst>
        </p:spPr>
      </p:pic>
      <p:sp>
        <p:nvSpPr>
          <p:cNvPr id="16" name="TextBox 15">
            <a:extLst>
              <a:ext uri="{FF2B5EF4-FFF2-40B4-BE49-F238E27FC236}">
                <a16:creationId xmlns:a16="http://schemas.microsoft.com/office/drawing/2014/main" id="{67211D17-895F-C030-C8BC-7247D40638DD}"/>
              </a:ext>
            </a:extLst>
          </p:cNvPr>
          <p:cNvSpPr txBox="1"/>
          <p:nvPr/>
        </p:nvSpPr>
        <p:spPr>
          <a:xfrm>
            <a:off x="7369524" y="2416149"/>
            <a:ext cx="1460091" cy="646331"/>
          </a:xfrm>
          <a:prstGeom prst="rect">
            <a:avLst/>
          </a:prstGeom>
          <a:noFill/>
        </p:spPr>
        <p:txBody>
          <a:bodyPr wrap="square" rtlCol="0">
            <a:spAutoFit/>
          </a:bodyPr>
          <a:lstStyle/>
          <a:p>
            <a:r>
              <a:rPr lang="en-GB" dirty="0">
                <a:solidFill>
                  <a:schemeClr val="accent4">
                    <a:lumMod val="75000"/>
                  </a:schemeClr>
                </a:solidFill>
                <a:latin typeface="Comic Sans MS" panose="030F0702030302020204" pitchFamily="66" charset="0"/>
              </a:rPr>
              <a:t>Settlement</a:t>
            </a:r>
          </a:p>
          <a:p>
            <a:endParaRPr lang="en-GB" dirty="0"/>
          </a:p>
        </p:txBody>
      </p:sp>
      <p:sp>
        <p:nvSpPr>
          <p:cNvPr id="19" name="TextBox 18">
            <a:extLst>
              <a:ext uri="{FF2B5EF4-FFF2-40B4-BE49-F238E27FC236}">
                <a16:creationId xmlns:a16="http://schemas.microsoft.com/office/drawing/2014/main" id="{AC0D332F-2ED2-A4D8-660E-2BCFBB1248B4}"/>
              </a:ext>
            </a:extLst>
          </p:cNvPr>
          <p:cNvSpPr txBox="1"/>
          <p:nvPr/>
        </p:nvSpPr>
        <p:spPr>
          <a:xfrm>
            <a:off x="1185815" y="2456574"/>
            <a:ext cx="1598504"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00B050"/>
                </a:solidFill>
                <a:latin typeface="Comic Sans MS" panose="030F0702030302020204" pitchFamily="66" charset="0"/>
              </a:rPr>
              <a:t>Climate</a:t>
            </a:r>
            <a:endParaRPr lang="en-GB" sz="1800" dirty="0">
              <a:solidFill>
                <a:srgbClr val="00B050"/>
              </a:solidFill>
              <a:latin typeface="Comic Sans MS" panose="030F0702030302020204" pitchFamily="66" charset="0"/>
            </a:endParaRPr>
          </a:p>
        </p:txBody>
      </p:sp>
      <p:sp>
        <p:nvSpPr>
          <p:cNvPr id="27" name="TextBox 26">
            <a:extLst>
              <a:ext uri="{FF2B5EF4-FFF2-40B4-BE49-F238E27FC236}">
                <a16:creationId xmlns:a16="http://schemas.microsoft.com/office/drawing/2014/main" id="{80C80C7B-50B2-F421-9C2A-B5C3FE11752E}"/>
              </a:ext>
            </a:extLst>
          </p:cNvPr>
          <p:cNvSpPr txBox="1"/>
          <p:nvPr/>
        </p:nvSpPr>
        <p:spPr>
          <a:xfrm>
            <a:off x="3156602" y="2416149"/>
            <a:ext cx="1588710" cy="923330"/>
          </a:xfrm>
          <a:prstGeom prst="rect">
            <a:avLst/>
          </a:prstGeom>
          <a:noFill/>
        </p:spPr>
        <p:txBody>
          <a:bodyPr wrap="square" rtlCol="0">
            <a:spAutoFit/>
          </a:bodyPr>
          <a:lstStyle/>
          <a:p>
            <a:pPr algn="ctr"/>
            <a:r>
              <a:rPr lang="en-GB" dirty="0">
                <a:solidFill>
                  <a:srgbClr val="C00000"/>
                </a:solidFill>
                <a:latin typeface="Comic Sans MS" panose="030F0702030302020204" pitchFamily="66" charset="0"/>
              </a:rPr>
              <a:t>Migration/</a:t>
            </a:r>
          </a:p>
          <a:p>
            <a:pPr algn="ctr"/>
            <a:r>
              <a:rPr lang="en-GB" dirty="0">
                <a:solidFill>
                  <a:srgbClr val="C00000"/>
                </a:solidFill>
                <a:latin typeface="Comic Sans MS" panose="030F0702030302020204" pitchFamily="66" charset="0"/>
              </a:rPr>
              <a:t>diversity </a:t>
            </a:r>
          </a:p>
          <a:p>
            <a:pPr algn="ctr"/>
            <a:endParaRPr lang="en-GB" dirty="0"/>
          </a:p>
        </p:txBody>
      </p:sp>
      <p:sp>
        <p:nvSpPr>
          <p:cNvPr id="28" name="Rectangle: Rounded Corners 27">
            <a:extLst>
              <a:ext uri="{FF2B5EF4-FFF2-40B4-BE49-F238E27FC236}">
                <a16:creationId xmlns:a16="http://schemas.microsoft.com/office/drawing/2014/main" id="{671704AB-38BC-C632-8951-2BF562A32DE3}"/>
              </a:ext>
            </a:extLst>
          </p:cNvPr>
          <p:cNvSpPr/>
          <p:nvPr/>
        </p:nvSpPr>
        <p:spPr>
          <a:xfrm>
            <a:off x="5228469" y="2263654"/>
            <a:ext cx="1615735" cy="2248886"/>
          </a:xfrm>
          <a:prstGeom prst="roundRect">
            <a:avLst/>
          </a:prstGeom>
          <a:solidFill>
            <a:schemeClr val="bg1"/>
          </a:solidFill>
          <a:ln w="222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Box 30">
            <a:extLst>
              <a:ext uri="{FF2B5EF4-FFF2-40B4-BE49-F238E27FC236}">
                <a16:creationId xmlns:a16="http://schemas.microsoft.com/office/drawing/2014/main" id="{7A9C180B-B47B-82D0-8CB3-0FCBBA2A5FB7}"/>
              </a:ext>
            </a:extLst>
          </p:cNvPr>
          <p:cNvSpPr txBox="1"/>
          <p:nvPr/>
        </p:nvSpPr>
        <p:spPr>
          <a:xfrm>
            <a:off x="5228469" y="2416149"/>
            <a:ext cx="147399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7030A0"/>
                </a:solidFill>
                <a:latin typeface="Comic Sans MS" panose="030F0702030302020204" pitchFamily="66" charset="0"/>
              </a:rPr>
              <a:t>Trade</a:t>
            </a:r>
            <a:endParaRPr lang="en-GB" sz="1800" dirty="0">
              <a:solidFill>
                <a:srgbClr val="7030A0"/>
              </a:solidFill>
              <a:latin typeface="Comic Sans MS" panose="030F0702030302020204" pitchFamily="66" charset="0"/>
            </a:endParaRPr>
          </a:p>
        </p:txBody>
      </p:sp>
      <p:sp>
        <p:nvSpPr>
          <p:cNvPr id="34" name="TextBox 33">
            <a:extLst>
              <a:ext uri="{FF2B5EF4-FFF2-40B4-BE49-F238E27FC236}">
                <a16:creationId xmlns:a16="http://schemas.microsoft.com/office/drawing/2014/main" id="{69C81EAB-70AC-7402-68FC-13D49D7D5A6C}"/>
              </a:ext>
            </a:extLst>
          </p:cNvPr>
          <p:cNvSpPr txBox="1"/>
          <p:nvPr/>
        </p:nvSpPr>
        <p:spPr>
          <a:xfrm>
            <a:off x="9205961" y="2416150"/>
            <a:ext cx="1615735" cy="646331"/>
          </a:xfrm>
          <a:prstGeom prst="rect">
            <a:avLst/>
          </a:prstGeom>
          <a:noFill/>
        </p:spPr>
        <p:txBody>
          <a:bodyPr wrap="square" rtlCol="0">
            <a:spAutoFit/>
          </a:bodyPr>
          <a:lstStyle/>
          <a:p>
            <a:pPr algn="ctr"/>
            <a:r>
              <a:rPr lang="en-GB" dirty="0">
                <a:solidFill>
                  <a:srgbClr val="002060"/>
                </a:solidFill>
                <a:latin typeface="Comic Sans MS" panose="030F0702030302020204" pitchFamily="66" charset="0"/>
              </a:rPr>
              <a:t>Rivers</a:t>
            </a:r>
            <a:endParaRPr lang="en-GB" dirty="0">
              <a:solidFill>
                <a:srgbClr val="002060"/>
              </a:solidFill>
            </a:endParaRPr>
          </a:p>
          <a:p>
            <a:pPr algn="ctr"/>
            <a:r>
              <a:rPr lang="en-GB" dirty="0">
                <a:solidFill>
                  <a:srgbClr val="002060"/>
                </a:solidFill>
                <a:latin typeface="Comic Sans MS" panose="030F0702030302020204" pitchFamily="66" charset="0"/>
              </a:rPr>
              <a:t> </a:t>
            </a:r>
            <a:endParaRPr lang="en-GB" dirty="0">
              <a:solidFill>
                <a:srgbClr val="002060"/>
              </a:solidFill>
            </a:endParaRPr>
          </a:p>
        </p:txBody>
      </p:sp>
      <p:pic>
        <p:nvPicPr>
          <p:cNvPr id="25" name="Picture 24">
            <a:extLst>
              <a:ext uri="{FF2B5EF4-FFF2-40B4-BE49-F238E27FC236}">
                <a16:creationId xmlns:a16="http://schemas.microsoft.com/office/drawing/2014/main" id="{A07C9FE3-0A57-FD87-EEE3-3547BB27AAC1}"/>
              </a:ext>
            </a:extLst>
          </p:cNvPr>
          <p:cNvPicPr>
            <a:picLocks noChangeAspect="1"/>
          </p:cNvPicPr>
          <p:nvPr/>
        </p:nvPicPr>
        <p:blipFill rotWithShape="1">
          <a:blip r:embed="rId4"/>
          <a:srcRect l="26855" t="46571" r="58750" b="24073"/>
          <a:stretch/>
        </p:blipFill>
        <p:spPr>
          <a:xfrm>
            <a:off x="1431555" y="3005217"/>
            <a:ext cx="1143415" cy="1438274"/>
          </a:xfrm>
          <a:prstGeom prst="rect">
            <a:avLst/>
          </a:prstGeom>
        </p:spPr>
      </p:pic>
      <p:pic>
        <p:nvPicPr>
          <p:cNvPr id="32" name="Picture 31">
            <a:extLst>
              <a:ext uri="{FF2B5EF4-FFF2-40B4-BE49-F238E27FC236}">
                <a16:creationId xmlns:a16="http://schemas.microsoft.com/office/drawing/2014/main" id="{558C97CC-98B6-B128-0766-158C78364614}"/>
              </a:ext>
            </a:extLst>
          </p:cNvPr>
          <p:cNvPicPr>
            <a:picLocks noChangeAspect="1"/>
          </p:cNvPicPr>
          <p:nvPr/>
        </p:nvPicPr>
        <p:blipFill rotWithShape="1">
          <a:blip r:embed="rId5"/>
          <a:srcRect l="26492" t="47122" r="58992" b="24504"/>
          <a:stretch/>
        </p:blipFill>
        <p:spPr>
          <a:xfrm>
            <a:off x="3370967" y="3140647"/>
            <a:ext cx="1136095" cy="1302844"/>
          </a:xfrm>
          <a:prstGeom prst="rect">
            <a:avLst/>
          </a:prstGeom>
        </p:spPr>
      </p:pic>
      <p:pic>
        <p:nvPicPr>
          <p:cNvPr id="36" name="Picture 35">
            <a:extLst>
              <a:ext uri="{FF2B5EF4-FFF2-40B4-BE49-F238E27FC236}">
                <a16:creationId xmlns:a16="http://schemas.microsoft.com/office/drawing/2014/main" id="{5AD49A49-861F-FD17-810A-A8009DA61F30}"/>
              </a:ext>
            </a:extLst>
          </p:cNvPr>
          <p:cNvPicPr>
            <a:picLocks noChangeAspect="1"/>
          </p:cNvPicPr>
          <p:nvPr/>
        </p:nvPicPr>
        <p:blipFill rotWithShape="1">
          <a:blip r:embed="rId6"/>
          <a:srcRect l="25347" t="46444" r="58202" b="23331"/>
          <a:stretch/>
        </p:blipFill>
        <p:spPr>
          <a:xfrm>
            <a:off x="5450654" y="3090094"/>
            <a:ext cx="1262577" cy="1304160"/>
          </a:xfrm>
          <a:prstGeom prst="rect">
            <a:avLst/>
          </a:prstGeom>
        </p:spPr>
      </p:pic>
      <p:pic>
        <p:nvPicPr>
          <p:cNvPr id="38" name="Picture 37">
            <a:extLst>
              <a:ext uri="{FF2B5EF4-FFF2-40B4-BE49-F238E27FC236}">
                <a16:creationId xmlns:a16="http://schemas.microsoft.com/office/drawing/2014/main" id="{B1F96D7D-FB2E-E34E-AD91-14CFBB0270E8}"/>
              </a:ext>
            </a:extLst>
          </p:cNvPr>
          <p:cNvPicPr>
            <a:picLocks noChangeAspect="1"/>
          </p:cNvPicPr>
          <p:nvPr/>
        </p:nvPicPr>
        <p:blipFill rotWithShape="1">
          <a:blip r:embed="rId7"/>
          <a:srcRect l="27823" t="46525" r="60087" b="23332"/>
          <a:stretch/>
        </p:blipFill>
        <p:spPr>
          <a:xfrm>
            <a:off x="9527376" y="3049825"/>
            <a:ext cx="1067163" cy="1402690"/>
          </a:xfrm>
          <a:prstGeom prst="rect">
            <a:avLst/>
          </a:prstGeom>
        </p:spPr>
      </p:pic>
    </p:spTree>
    <p:extLst>
      <p:ext uri="{BB962C8B-B14F-4D97-AF65-F5344CB8AC3E}">
        <p14:creationId xmlns:p14="http://schemas.microsoft.com/office/powerpoint/2010/main" val="3068563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5741</TotalTime>
  <Words>7462</Words>
  <Application>Microsoft Office PowerPoint</Application>
  <PresentationFormat>Widescreen</PresentationFormat>
  <Paragraphs>625</Paragraphs>
  <Slides>26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Comic Sans MS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Laura Tatler</cp:lastModifiedBy>
  <cp:revision>169</cp:revision>
  <cp:lastPrinted>2024-01-10T15:37:43Z</cp:lastPrinted>
  <dcterms:created xsi:type="dcterms:W3CDTF">2022-11-26T10:59:42Z</dcterms:created>
  <dcterms:modified xsi:type="dcterms:W3CDTF">2025-08-28T11:16:13Z</dcterms:modified>
</cp:coreProperties>
</file>