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88" r:id="rId6"/>
    <p:sldId id="290" r:id="rId7"/>
    <p:sldId id="291" r:id="rId8"/>
    <p:sldId id="292" r:id="rId9"/>
    <p:sldId id="277" r:id="rId10"/>
    <p:sldId id="289" r:id="rId11"/>
    <p:sldId id="29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B8CE38-4493-6A8D-FE74-E1AF3CE742C9}" v="67" dt="2024-05-01T19:44:09.3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8EB62-A221-41E3-A61A-2B5A575201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FFD2585-DDA0-41E1-A8D1-DCCB4A2413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BBEF244-8FA5-41AD-8005-3565548ECC31}"/>
              </a:ext>
            </a:extLst>
          </p:cNvPr>
          <p:cNvSpPr>
            <a:spLocks noGrp="1"/>
          </p:cNvSpPr>
          <p:nvPr>
            <p:ph type="dt" sz="half" idx="10"/>
          </p:nvPr>
        </p:nvSpPr>
        <p:spPr/>
        <p:txBody>
          <a:bodyPr/>
          <a:lstStyle/>
          <a:p>
            <a:fld id="{1B2383D2-BF83-4031-924A-4BFFFED0C394}" type="datetimeFigureOut">
              <a:rPr lang="en-GB" smtClean="0"/>
              <a:t>01/05/2024</a:t>
            </a:fld>
            <a:endParaRPr lang="en-GB"/>
          </a:p>
        </p:txBody>
      </p:sp>
      <p:sp>
        <p:nvSpPr>
          <p:cNvPr id="5" name="Footer Placeholder 4">
            <a:extLst>
              <a:ext uri="{FF2B5EF4-FFF2-40B4-BE49-F238E27FC236}">
                <a16:creationId xmlns:a16="http://schemas.microsoft.com/office/drawing/2014/main" id="{18916FBC-3F6D-4CED-97AC-363D0C2B4A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EE9C72-E331-4ABE-924D-0ADC048B37C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976415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0B684-04D4-4491-91FE-471456DA8E2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888CD39-0ECA-4143-89A9-9E056A2B430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B12132-538D-4918-A242-C813966CF56C}"/>
              </a:ext>
            </a:extLst>
          </p:cNvPr>
          <p:cNvSpPr>
            <a:spLocks noGrp="1"/>
          </p:cNvSpPr>
          <p:nvPr>
            <p:ph type="dt" sz="half" idx="10"/>
          </p:nvPr>
        </p:nvSpPr>
        <p:spPr/>
        <p:txBody>
          <a:bodyPr/>
          <a:lstStyle/>
          <a:p>
            <a:fld id="{1B2383D2-BF83-4031-924A-4BFFFED0C394}" type="datetimeFigureOut">
              <a:rPr lang="en-GB" smtClean="0"/>
              <a:t>01/05/2024</a:t>
            </a:fld>
            <a:endParaRPr lang="en-GB"/>
          </a:p>
        </p:txBody>
      </p:sp>
      <p:sp>
        <p:nvSpPr>
          <p:cNvPr id="5" name="Footer Placeholder 4">
            <a:extLst>
              <a:ext uri="{FF2B5EF4-FFF2-40B4-BE49-F238E27FC236}">
                <a16:creationId xmlns:a16="http://schemas.microsoft.com/office/drawing/2014/main" id="{20DB97A5-C2B3-40C6-854A-7C1E777177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5C0538-76D1-426F-80D5-3C7529C3C6B2}"/>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20478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0620D6-1326-493D-87A1-5FE67102F95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6AD0C33-DFD3-4A46-B6A4-202D76C91DD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A9C5A6-642C-4ADC-95DB-9C33F39530C1}"/>
              </a:ext>
            </a:extLst>
          </p:cNvPr>
          <p:cNvSpPr>
            <a:spLocks noGrp="1"/>
          </p:cNvSpPr>
          <p:nvPr>
            <p:ph type="dt" sz="half" idx="10"/>
          </p:nvPr>
        </p:nvSpPr>
        <p:spPr/>
        <p:txBody>
          <a:bodyPr/>
          <a:lstStyle/>
          <a:p>
            <a:fld id="{1B2383D2-BF83-4031-924A-4BFFFED0C394}" type="datetimeFigureOut">
              <a:rPr lang="en-GB" smtClean="0"/>
              <a:t>01/05/2024</a:t>
            </a:fld>
            <a:endParaRPr lang="en-GB"/>
          </a:p>
        </p:txBody>
      </p:sp>
      <p:sp>
        <p:nvSpPr>
          <p:cNvPr id="5" name="Footer Placeholder 4">
            <a:extLst>
              <a:ext uri="{FF2B5EF4-FFF2-40B4-BE49-F238E27FC236}">
                <a16:creationId xmlns:a16="http://schemas.microsoft.com/office/drawing/2014/main" id="{3EFA4D3A-CD0A-4EA8-9403-48EAB5C6BD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74E38D-6B99-46B2-B666-E6C79825B74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179178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C25CA-3AA7-46DD-A72C-58B8E6D0EF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1125406-8470-4BA7-938F-2F0DBE612DA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0C7C0E-04A8-47AF-83DA-65821982923A}"/>
              </a:ext>
            </a:extLst>
          </p:cNvPr>
          <p:cNvSpPr>
            <a:spLocks noGrp="1"/>
          </p:cNvSpPr>
          <p:nvPr>
            <p:ph type="dt" sz="half" idx="10"/>
          </p:nvPr>
        </p:nvSpPr>
        <p:spPr/>
        <p:txBody>
          <a:bodyPr/>
          <a:lstStyle/>
          <a:p>
            <a:fld id="{1B2383D2-BF83-4031-924A-4BFFFED0C394}" type="datetimeFigureOut">
              <a:rPr lang="en-GB" smtClean="0"/>
              <a:t>01/05/2024</a:t>
            </a:fld>
            <a:endParaRPr lang="en-GB"/>
          </a:p>
        </p:txBody>
      </p:sp>
      <p:sp>
        <p:nvSpPr>
          <p:cNvPr id="5" name="Footer Placeholder 4">
            <a:extLst>
              <a:ext uri="{FF2B5EF4-FFF2-40B4-BE49-F238E27FC236}">
                <a16:creationId xmlns:a16="http://schemas.microsoft.com/office/drawing/2014/main" id="{723499B3-86E8-4B1C-8CAF-780B8B5D5F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451300-7548-4B57-8457-9C2453067900}"/>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88943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9DBA5-4433-40F4-9D21-53CC9F1109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D769DB1-2B73-4BFB-990C-EFCBEF25DF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119B3F4-BA46-40A9-8AD3-0D29FA2C7E8D}"/>
              </a:ext>
            </a:extLst>
          </p:cNvPr>
          <p:cNvSpPr>
            <a:spLocks noGrp="1"/>
          </p:cNvSpPr>
          <p:nvPr>
            <p:ph type="dt" sz="half" idx="10"/>
          </p:nvPr>
        </p:nvSpPr>
        <p:spPr/>
        <p:txBody>
          <a:bodyPr/>
          <a:lstStyle/>
          <a:p>
            <a:fld id="{1B2383D2-BF83-4031-924A-4BFFFED0C394}" type="datetimeFigureOut">
              <a:rPr lang="en-GB" smtClean="0"/>
              <a:t>01/05/2024</a:t>
            </a:fld>
            <a:endParaRPr lang="en-GB"/>
          </a:p>
        </p:txBody>
      </p:sp>
      <p:sp>
        <p:nvSpPr>
          <p:cNvPr id="5" name="Footer Placeholder 4">
            <a:extLst>
              <a:ext uri="{FF2B5EF4-FFF2-40B4-BE49-F238E27FC236}">
                <a16:creationId xmlns:a16="http://schemas.microsoft.com/office/drawing/2014/main" id="{E2AA3E05-146F-4CC0-AE45-3E02077184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0497C1-0D74-44E5-9C43-BE5EEA5776D5}"/>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492499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1CAED-C4B3-4DDD-90EA-5C3FE167A7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3BD584-CDC7-489D-9227-FBC2CA14C05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FDB6B43-9BC3-4049-B31A-BB1B875C7D6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9C0A3C6-1BFF-4ECC-A44B-756B3DDDB79C}"/>
              </a:ext>
            </a:extLst>
          </p:cNvPr>
          <p:cNvSpPr>
            <a:spLocks noGrp="1"/>
          </p:cNvSpPr>
          <p:nvPr>
            <p:ph type="dt" sz="half" idx="10"/>
          </p:nvPr>
        </p:nvSpPr>
        <p:spPr/>
        <p:txBody>
          <a:bodyPr/>
          <a:lstStyle/>
          <a:p>
            <a:fld id="{1B2383D2-BF83-4031-924A-4BFFFED0C394}" type="datetimeFigureOut">
              <a:rPr lang="en-GB" smtClean="0"/>
              <a:t>01/05/2024</a:t>
            </a:fld>
            <a:endParaRPr lang="en-GB"/>
          </a:p>
        </p:txBody>
      </p:sp>
      <p:sp>
        <p:nvSpPr>
          <p:cNvPr id="6" name="Footer Placeholder 5">
            <a:extLst>
              <a:ext uri="{FF2B5EF4-FFF2-40B4-BE49-F238E27FC236}">
                <a16:creationId xmlns:a16="http://schemas.microsoft.com/office/drawing/2014/main" id="{E25000D3-1532-47C9-BE7D-F70B817456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F43F3B-26DF-4C06-A309-4F6CD7598389}"/>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26811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A42B9-5CE5-4467-9C62-92211BE0195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52744CB-6790-4BD7-BF4B-41A1EF5070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F403BFB-F7AA-4CD8-86C7-EDD58052692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8FDCB34-A0C8-46BB-922D-2F89762B64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F02BF37-C91E-4A4E-88DE-4AED83655B1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DBDFFDC-A7D6-4759-AE6D-AD441C9FA9A9}"/>
              </a:ext>
            </a:extLst>
          </p:cNvPr>
          <p:cNvSpPr>
            <a:spLocks noGrp="1"/>
          </p:cNvSpPr>
          <p:nvPr>
            <p:ph type="dt" sz="half" idx="10"/>
          </p:nvPr>
        </p:nvSpPr>
        <p:spPr/>
        <p:txBody>
          <a:bodyPr/>
          <a:lstStyle/>
          <a:p>
            <a:fld id="{1B2383D2-BF83-4031-924A-4BFFFED0C394}" type="datetimeFigureOut">
              <a:rPr lang="en-GB" smtClean="0"/>
              <a:t>01/05/2024</a:t>
            </a:fld>
            <a:endParaRPr lang="en-GB"/>
          </a:p>
        </p:txBody>
      </p:sp>
      <p:sp>
        <p:nvSpPr>
          <p:cNvPr id="8" name="Footer Placeholder 7">
            <a:extLst>
              <a:ext uri="{FF2B5EF4-FFF2-40B4-BE49-F238E27FC236}">
                <a16:creationId xmlns:a16="http://schemas.microsoft.com/office/drawing/2014/main" id="{341E8409-B83F-40A2-810B-AB0B7AC415A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E7BA801-F218-493A-BBA9-E92DD9F9CFAC}"/>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40454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488CA-66C4-4481-8826-8420A608A55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DF60933-AAC1-4C2D-8CFD-1A3FED240B64}"/>
              </a:ext>
            </a:extLst>
          </p:cNvPr>
          <p:cNvSpPr>
            <a:spLocks noGrp="1"/>
          </p:cNvSpPr>
          <p:nvPr>
            <p:ph type="dt" sz="half" idx="10"/>
          </p:nvPr>
        </p:nvSpPr>
        <p:spPr/>
        <p:txBody>
          <a:bodyPr/>
          <a:lstStyle/>
          <a:p>
            <a:fld id="{1B2383D2-BF83-4031-924A-4BFFFED0C394}" type="datetimeFigureOut">
              <a:rPr lang="en-GB" smtClean="0"/>
              <a:t>01/05/2024</a:t>
            </a:fld>
            <a:endParaRPr lang="en-GB"/>
          </a:p>
        </p:txBody>
      </p:sp>
      <p:sp>
        <p:nvSpPr>
          <p:cNvPr id="4" name="Footer Placeholder 3">
            <a:extLst>
              <a:ext uri="{FF2B5EF4-FFF2-40B4-BE49-F238E27FC236}">
                <a16:creationId xmlns:a16="http://schemas.microsoft.com/office/drawing/2014/main" id="{E7801661-A329-440A-8183-75C1DE9C9BB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97D4D95-35AE-4B33-9EFE-CFF2D48C5741}"/>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21911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B7EE01-34B9-40B5-8CB6-561F2974D0B3}"/>
              </a:ext>
            </a:extLst>
          </p:cNvPr>
          <p:cNvSpPr>
            <a:spLocks noGrp="1"/>
          </p:cNvSpPr>
          <p:nvPr>
            <p:ph type="dt" sz="half" idx="10"/>
          </p:nvPr>
        </p:nvSpPr>
        <p:spPr/>
        <p:txBody>
          <a:bodyPr/>
          <a:lstStyle/>
          <a:p>
            <a:fld id="{1B2383D2-BF83-4031-924A-4BFFFED0C394}" type="datetimeFigureOut">
              <a:rPr lang="en-GB" smtClean="0"/>
              <a:t>01/05/2024</a:t>
            </a:fld>
            <a:endParaRPr lang="en-GB"/>
          </a:p>
        </p:txBody>
      </p:sp>
      <p:sp>
        <p:nvSpPr>
          <p:cNvPr id="3" name="Footer Placeholder 2">
            <a:extLst>
              <a:ext uri="{FF2B5EF4-FFF2-40B4-BE49-F238E27FC236}">
                <a16:creationId xmlns:a16="http://schemas.microsoft.com/office/drawing/2014/main" id="{1C5178DC-AC84-4AA9-AB2B-747672A4BE7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10845C5-ACB4-4F12-BD89-EF9EF1E5AC8D}"/>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564494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7BF86-D971-4A16-8C83-915E918B3A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DCC6A70-D737-44EB-83A4-A00B31DB9D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9B4C573-3BCC-4DD6-B6D0-ACECDDAAEB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9EA57D-39C0-4C0F-9B32-FE1B4E6CEEE4}"/>
              </a:ext>
            </a:extLst>
          </p:cNvPr>
          <p:cNvSpPr>
            <a:spLocks noGrp="1"/>
          </p:cNvSpPr>
          <p:nvPr>
            <p:ph type="dt" sz="half" idx="10"/>
          </p:nvPr>
        </p:nvSpPr>
        <p:spPr/>
        <p:txBody>
          <a:bodyPr/>
          <a:lstStyle/>
          <a:p>
            <a:fld id="{1B2383D2-BF83-4031-924A-4BFFFED0C394}" type="datetimeFigureOut">
              <a:rPr lang="en-GB" smtClean="0"/>
              <a:t>01/05/2024</a:t>
            </a:fld>
            <a:endParaRPr lang="en-GB"/>
          </a:p>
        </p:txBody>
      </p:sp>
      <p:sp>
        <p:nvSpPr>
          <p:cNvPr id="6" name="Footer Placeholder 5">
            <a:extLst>
              <a:ext uri="{FF2B5EF4-FFF2-40B4-BE49-F238E27FC236}">
                <a16:creationId xmlns:a16="http://schemas.microsoft.com/office/drawing/2014/main" id="{BF8FAA8C-C760-4AA5-A3A8-F80F5F95F8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282A9F-6260-4C95-ABBC-BFB176B1CB77}"/>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695827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39C06-47D3-488E-8DD5-1E8DD8C826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67DD463-3222-4191-A648-2FB18DAD40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69432AA-40A9-4EC1-93BB-4A1A080221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8723B24-3890-45E1-98C9-3FE6AFCAD80B}"/>
              </a:ext>
            </a:extLst>
          </p:cNvPr>
          <p:cNvSpPr>
            <a:spLocks noGrp="1"/>
          </p:cNvSpPr>
          <p:nvPr>
            <p:ph type="dt" sz="half" idx="10"/>
          </p:nvPr>
        </p:nvSpPr>
        <p:spPr/>
        <p:txBody>
          <a:bodyPr/>
          <a:lstStyle/>
          <a:p>
            <a:fld id="{1B2383D2-BF83-4031-924A-4BFFFED0C394}" type="datetimeFigureOut">
              <a:rPr lang="en-GB" smtClean="0"/>
              <a:t>01/05/2024</a:t>
            </a:fld>
            <a:endParaRPr lang="en-GB"/>
          </a:p>
        </p:txBody>
      </p:sp>
      <p:sp>
        <p:nvSpPr>
          <p:cNvPr id="6" name="Footer Placeholder 5">
            <a:extLst>
              <a:ext uri="{FF2B5EF4-FFF2-40B4-BE49-F238E27FC236}">
                <a16:creationId xmlns:a16="http://schemas.microsoft.com/office/drawing/2014/main" id="{0B84BEAA-E34B-4E8F-A87B-EF2655EE50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E5B177-0D71-46E9-B73A-760555F15D64}"/>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77780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59FC0E-42F3-4481-95C7-27B622BEFD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32EA10A-BBE9-4D5D-8BFB-9F2156128E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E1A013-D11E-40D9-86B1-C2A42C4DB8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2383D2-BF83-4031-924A-4BFFFED0C394}" type="datetimeFigureOut">
              <a:rPr lang="en-GB" smtClean="0"/>
              <a:t>01/05/2024</a:t>
            </a:fld>
            <a:endParaRPr lang="en-GB"/>
          </a:p>
        </p:txBody>
      </p:sp>
      <p:sp>
        <p:nvSpPr>
          <p:cNvPr id="5" name="Footer Placeholder 4">
            <a:extLst>
              <a:ext uri="{FF2B5EF4-FFF2-40B4-BE49-F238E27FC236}">
                <a16:creationId xmlns:a16="http://schemas.microsoft.com/office/drawing/2014/main" id="{9945C507-5313-4700-AEC2-822318B13E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2E6762F-D019-48D0-B9DA-DE6BAF621F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C24E03-5654-48BE-A6A1-CF9B4F09A12A}" type="slidenum">
              <a:rPr lang="en-GB" smtClean="0"/>
              <a:t>‹#›</a:t>
            </a:fld>
            <a:endParaRPr lang="en-GB"/>
          </a:p>
        </p:txBody>
      </p:sp>
    </p:spTree>
    <p:extLst>
      <p:ext uri="{BB962C8B-B14F-4D97-AF65-F5344CB8AC3E}">
        <p14:creationId xmlns:p14="http://schemas.microsoft.com/office/powerpoint/2010/main" val="409053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primerodeprimariahca.blogspot.com/2014/11/welcome-to-our-science-blog.html"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a:solidFill>
                  <a:schemeClr val="bg1"/>
                </a:solidFill>
                <a:latin typeface="Comic Sans MS" panose="030F0702030302020204" pitchFamily="66" charset="0"/>
              </a:rPr>
              <a:t>Curriculum </a:t>
            </a:r>
          </a:p>
          <a:p>
            <a:pPr algn="ctr"/>
            <a:r>
              <a:rPr lang="en-GB" sz="3200">
                <a:solidFill>
                  <a:schemeClr val="bg1"/>
                </a:solidFill>
                <a:latin typeface="Comic Sans MS" panose="030F0702030302020204" pitchFamily="66" charset="0"/>
              </a:rPr>
              <a:t>Science – Whole School</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a:solidFill>
                  <a:schemeClr val="bg1"/>
                </a:solidFill>
                <a:latin typeface="Comic Sans MS" panose="030F0702030302020204" pitchFamily="66" charset="0"/>
              </a:rPr>
              <a:t>Created By Joanne Dodd 2023/24</a:t>
            </a:r>
          </a:p>
        </p:txBody>
      </p:sp>
      <p:pic>
        <p:nvPicPr>
          <p:cNvPr id="3" name="Picture 2" descr="A picture containing clipart&#10;&#10;Description automatically generated">
            <a:extLst>
              <a:ext uri="{FF2B5EF4-FFF2-40B4-BE49-F238E27FC236}">
                <a16:creationId xmlns:a16="http://schemas.microsoft.com/office/drawing/2014/main" id="{2D131D2D-CE24-85D6-3372-4C9A09824F4F}"/>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029776" y="2312235"/>
            <a:ext cx="6333673" cy="3586442"/>
          </a:xfrm>
          <a:prstGeom prst="rect">
            <a:avLst/>
          </a:prstGeom>
        </p:spPr>
      </p:pic>
      <p:pic>
        <p:nvPicPr>
          <p:cNvPr id="7" name="Picture 6">
            <a:extLst>
              <a:ext uri="{FF2B5EF4-FFF2-40B4-BE49-F238E27FC236}">
                <a16:creationId xmlns:a16="http://schemas.microsoft.com/office/drawing/2014/main" id="{8AC60C1E-DB3B-4054-A1F5-5861C861182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0103" y="197852"/>
            <a:ext cx="1269308" cy="1098165"/>
          </a:xfrm>
          <a:prstGeom prst="rect">
            <a:avLst/>
          </a:prstGeom>
        </p:spPr>
      </p:pic>
    </p:spTree>
    <p:extLst>
      <p:ext uri="{BB962C8B-B14F-4D97-AF65-F5344CB8AC3E}">
        <p14:creationId xmlns:p14="http://schemas.microsoft.com/office/powerpoint/2010/main" val="3301990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707886"/>
          </a:xfrm>
          <a:prstGeom prst="rect">
            <a:avLst/>
          </a:prstGeom>
          <a:noFill/>
        </p:spPr>
        <p:txBody>
          <a:bodyPr wrap="square" rtlCol="0">
            <a:spAutoFit/>
          </a:bodyPr>
          <a:lstStyle/>
          <a:p>
            <a:pPr algn="ctr"/>
            <a:r>
              <a:rPr lang="en-GB" sz="2000">
                <a:solidFill>
                  <a:schemeClr val="bg1"/>
                </a:solidFill>
                <a:latin typeface="Comic Sans MS" panose="030F0702030302020204" pitchFamily="66" charset="0"/>
              </a:rPr>
              <a:t>Curriculum </a:t>
            </a:r>
          </a:p>
          <a:p>
            <a:pPr algn="ctr"/>
            <a:r>
              <a:rPr lang="en-GB" sz="2000">
                <a:solidFill>
                  <a:schemeClr val="bg1"/>
                </a:solidFill>
                <a:latin typeface="Comic Sans MS" panose="030F0702030302020204" pitchFamily="66" charset="0"/>
              </a:rPr>
              <a:t>Science Rationale</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endParaRPr lang="en-GB" b="1">
              <a:solidFill>
                <a:schemeClr val="bg1"/>
              </a:solidFill>
              <a:latin typeface="Comic Sans MS" panose="030F0702030302020204" pitchFamily="66" charset="0"/>
            </a:endParaRPr>
          </a:p>
        </p:txBody>
      </p:sp>
      <p:sp>
        <p:nvSpPr>
          <p:cNvPr id="2" name="Rectangle 1">
            <a:extLst>
              <a:ext uri="{FF2B5EF4-FFF2-40B4-BE49-F238E27FC236}">
                <a16:creationId xmlns:a16="http://schemas.microsoft.com/office/drawing/2014/main" id="{8233528D-CA00-49AF-91B5-C1226253FE5B}"/>
              </a:ext>
            </a:extLst>
          </p:cNvPr>
          <p:cNvSpPr/>
          <p:nvPr/>
        </p:nvSpPr>
        <p:spPr>
          <a:xfrm>
            <a:off x="1879541" y="3448072"/>
            <a:ext cx="9880847" cy="307777"/>
          </a:xfrm>
          <a:prstGeom prst="rect">
            <a:avLst/>
          </a:prstGeom>
        </p:spPr>
        <p:txBody>
          <a:bodyPr wrap="square">
            <a:spAutoFit/>
          </a:bodyPr>
          <a:lstStyle/>
          <a:p>
            <a:endParaRPr lang="en-GB" sz="1400">
              <a:latin typeface="Comic Sans MS" panose="030F0702030302020204" pitchFamily="66" charset="0"/>
            </a:endParaRPr>
          </a:p>
        </p:txBody>
      </p:sp>
      <p:graphicFrame>
        <p:nvGraphicFramePr>
          <p:cNvPr id="3" name="Table 2">
            <a:extLst>
              <a:ext uri="{FF2B5EF4-FFF2-40B4-BE49-F238E27FC236}">
                <a16:creationId xmlns:a16="http://schemas.microsoft.com/office/drawing/2014/main" id="{9670B808-55D6-495F-8725-6EE06B86D031}"/>
              </a:ext>
            </a:extLst>
          </p:cNvPr>
          <p:cNvGraphicFramePr>
            <a:graphicFrameLocks noGrp="1"/>
          </p:cNvGraphicFramePr>
          <p:nvPr>
            <p:extLst>
              <p:ext uri="{D42A27DB-BD31-4B8C-83A1-F6EECF244321}">
                <p14:modId xmlns:p14="http://schemas.microsoft.com/office/powerpoint/2010/main" val="3089493867"/>
              </p:ext>
            </p:extLst>
          </p:nvPr>
        </p:nvGraphicFramePr>
        <p:xfrm>
          <a:off x="295923" y="951780"/>
          <a:ext cx="11606074" cy="5846631"/>
        </p:xfrm>
        <a:graphic>
          <a:graphicData uri="http://schemas.openxmlformats.org/drawingml/2006/table">
            <a:tbl>
              <a:tblPr firstRow="1" bandRow="1">
                <a:tableStyleId>{5940675A-B579-460E-94D1-54222C63F5DA}</a:tableStyleId>
              </a:tblPr>
              <a:tblGrid>
                <a:gridCol w="2018191">
                  <a:extLst>
                    <a:ext uri="{9D8B030D-6E8A-4147-A177-3AD203B41FA5}">
                      <a16:colId xmlns:a16="http://schemas.microsoft.com/office/drawing/2014/main" val="3062780578"/>
                    </a:ext>
                  </a:extLst>
                </a:gridCol>
                <a:gridCol w="9587883">
                  <a:extLst>
                    <a:ext uri="{9D8B030D-6E8A-4147-A177-3AD203B41FA5}">
                      <a16:colId xmlns:a16="http://schemas.microsoft.com/office/drawing/2014/main" val="1274868415"/>
                    </a:ext>
                  </a:extLst>
                </a:gridCol>
              </a:tblGrid>
              <a:tr h="1570261">
                <a:tc>
                  <a:txBody>
                    <a:bodyPr/>
                    <a:lstStyle/>
                    <a:p>
                      <a:r>
                        <a:rPr lang="en-GB">
                          <a:latin typeface="Comic Sans MS" panose="030F0702030302020204" pitchFamily="66" charset="0"/>
                        </a:rPr>
                        <a:t>Intent:</a:t>
                      </a:r>
                      <a:endParaRPr lang="en-GB" b="0">
                        <a:latin typeface="Comic Sans MS" panose="030F0702030302020204" pitchFamily="66" charset="0"/>
                      </a:endParaRPr>
                    </a:p>
                  </a:txBody>
                  <a:tcPr>
                    <a:solidFill>
                      <a:schemeClr val="accent1">
                        <a:lumMod val="20000"/>
                        <a:lumOff val="80000"/>
                      </a:schemeClr>
                    </a:solidFill>
                  </a:tcPr>
                </a:tc>
                <a:tc>
                  <a:txBody>
                    <a:bodyPr/>
                    <a:lstStyle/>
                    <a:p>
                      <a:r>
                        <a:rPr lang="en-US" sz="1000" kern="1200">
                          <a:solidFill>
                            <a:schemeClr val="tx1"/>
                          </a:solidFill>
                          <a:effectLst/>
                          <a:latin typeface="Comic Sans MS" panose="030F0702030302020204" pitchFamily="66" charset="0"/>
                          <a:ea typeface="+mn-ea"/>
                          <a:cs typeface="+mn-cs"/>
                        </a:rPr>
                        <a:t>Science teaching at Victoria Road Primary School aims to give all children a strong understanding of the world around them whilst acquiring specific skills and knowledge to help them to think scientifically, to gain an understanding of scientific processes and also an understanding of the uses and implications of Science, today and for the future. </a:t>
                      </a:r>
                      <a:endParaRPr lang="en-GB" sz="1000" kern="1200">
                        <a:solidFill>
                          <a:schemeClr val="tx1"/>
                        </a:solidFill>
                        <a:effectLst/>
                        <a:latin typeface="Comic Sans MS" panose="030F0702030302020204" pitchFamily="66" charset="0"/>
                        <a:ea typeface="+mn-ea"/>
                        <a:cs typeface="+mn-cs"/>
                      </a:endParaRPr>
                    </a:p>
                    <a:p>
                      <a:r>
                        <a:rPr lang="en-US" sz="1000" kern="1200">
                          <a:solidFill>
                            <a:schemeClr val="tx1"/>
                          </a:solidFill>
                          <a:effectLst/>
                          <a:latin typeface="Comic Sans MS" panose="030F0702030302020204" pitchFamily="66" charset="0"/>
                          <a:ea typeface="+mn-ea"/>
                          <a:cs typeface="+mn-cs"/>
                        </a:rPr>
                        <a:t>At Victoria Road Primary School, scientific enquiry skills are embedded in each topic the children study and these topics are revisited and developed throughout their time at school. Topics, such as Plants, are taught in Key Stage One and studied again in further detail throughout Key Stage Two. This model allows children to build upon their prior knowledge and increases their enthusiasm for the topics whilst embedding this procedural knowledge into the long-term memory. </a:t>
                      </a:r>
                      <a:endParaRPr lang="en-GB" sz="1000" kern="1200">
                        <a:solidFill>
                          <a:schemeClr val="tx1"/>
                        </a:solidFill>
                        <a:effectLst/>
                        <a:latin typeface="Comic Sans MS" panose="030F0702030302020204" pitchFamily="66" charset="0"/>
                        <a:ea typeface="+mn-ea"/>
                        <a:cs typeface="+mn-cs"/>
                      </a:endParaRPr>
                    </a:p>
                    <a:p>
                      <a:r>
                        <a:rPr lang="en-US" sz="1000" kern="1200">
                          <a:solidFill>
                            <a:schemeClr val="tx1"/>
                          </a:solidFill>
                          <a:effectLst/>
                          <a:latin typeface="Comic Sans MS" panose="030F0702030302020204" pitchFamily="66" charset="0"/>
                          <a:ea typeface="+mn-ea"/>
                          <a:cs typeface="+mn-cs"/>
                        </a:rPr>
                        <a:t>All children are encouraged to develop and use a range of skills including observations, planning and investigations, as well as being encouraged to question the world around them and become independent learners in exploring possible answers for their scientific based questions. Specialist vocabulary for topics is taught and built up, and effective questioning to communicate ideas is encouraged. </a:t>
                      </a:r>
                      <a:endParaRPr lang="en-GB" sz="1000" kern="1200">
                        <a:solidFill>
                          <a:schemeClr val="tx1"/>
                        </a:solidFill>
                        <a:effectLst/>
                        <a:latin typeface="Comic Sans MS" panose="030F0702030302020204" pitchFamily="66" charset="0"/>
                        <a:ea typeface="+mn-ea"/>
                        <a:cs typeface="+mn-cs"/>
                      </a:endParaRPr>
                    </a:p>
                  </a:txBody>
                  <a:tcPr>
                    <a:solidFill>
                      <a:schemeClr val="accent1">
                        <a:lumMod val="20000"/>
                        <a:lumOff val="80000"/>
                      </a:schemeClr>
                    </a:solidFill>
                  </a:tcPr>
                </a:tc>
                <a:extLst>
                  <a:ext uri="{0D108BD9-81ED-4DB2-BD59-A6C34878D82A}">
                    <a16:rowId xmlns:a16="http://schemas.microsoft.com/office/drawing/2014/main" val="522082441"/>
                  </a:ext>
                </a:extLst>
              </a:tr>
              <a:tr h="1866537">
                <a:tc>
                  <a:txBody>
                    <a:bodyPr/>
                    <a:lstStyle/>
                    <a:p>
                      <a:r>
                        <a:rPr lang="en-GB">
                          <a:latin typeface="Comic Sans MS" panose="030F0702030302020204" pitchFamily="66" charset="0"/>
                        </a:rPr>
                        <a:t>Implementation:</a:t>
                      </a:r>
                    </a:p>
                  </a:txBody>
                  <a:tcPr>
                    <a:solidFill>
                      <a:schemeClr val="accent5">
                        <a:lumMod val="40000"/>
                        <a:lumOff val="60000"/>
                      </a:schemeClr>
                    </a:solidFill>
                  </a:tcPr>
                </a:tc>
                <a:tc>
                  <a:txBody>
                    <a:bodyPr/>
                    <a:lstStyle/>
                    <a:p>
                      <a:r>
                        <a:rPr lang="en-US" sz="1000" kern="1200">
                          <a:solidFill>
                            <a:schemeClr val="tx1"/>
                          </a:solidFill>
                          <a:effectLst/>
                          <a:latin typeface="Comic Sans MS" panose="030F0702030302020204" pitchFamily="66" charset="0"/>
                          <a:ea typeface="+mn-ea"/>
                          <a:cs typeface="+mn-cs"/>
                        </a:rPr>
                        <a:t>The curriculum is led and overseen by the science lead. Our science lead regularly celebrates the work carried out across the curriculum. Science is taught throughout the school up to 2 hours a week.  Other opportunities are also taken advantage of in other curriculum areas, such as reading and STEM activities.</a:t>
                      </a:r>
                      <a:endParaRPr lang="en-GB" sz="1000" kern="1200">
                        <a:solidFill>
                          <a:schemeClr val="tx1"/>
                        </a:solidFill>
                        <a:effectLst/>
                        <a:latin typeface="Comic Sans MS" panose="030F0702030302020204" pitchFamily="66" charset="0"/>
                        <a:ea typeface="+mn-ea"/>
                        <a:cs typeface="+mn-cs"/>
                      </a:endParaRPr>
                    </a:p>
                    <a:p>
                      <a:r>
                        <a:rPr lang="en-US" sz="1000" b="1" kern="1200">
                          <a:solidFill>
                            <a:schemeClr val="tx1"/>
                          </a:solidFill>
                          <a:effectLst/>
                          <a:latin typeface="Comic Sans MS" panose="030F0702030302020204" pitchFamily="66" charset="0"/>
                          <a:ea typeface="+mn-ea"/>
                          <a:cs typeface="+mn-cs"/>
                        </a:rPr>
                        <a:t>Our science curriculum:</a:t>
                      </a:r>
                      <a:endParaRPr lang="en-GB" sz="1000" kern="1200">
                        <a:solidFill>
                          <a:schemeClr val="tx1"/>
                        </a:solidFill>
                        <a:effectLst/>
                        <a:latin typeface="Comic Sans MS" panose="030F0702030302020204" pitchFamily="66" charset="0"/>
                        <a:ea typeface="+mn-ea"/>
                        <a:cs typeface="+mn-cs"/>
                      </a:endParaRPr>
                    </a:p>
                    <a:p>
                      <a:pPr lvl="0"/>
                      <a:r>
                        <a:rPr lang="en-US" sz="1000" kern="1200">
                          <a:solidFill>
                            <a:schemeClr val="tx1"/>
                          </a:solidFill>
                          <a:effectLst/>
                          <a:latin typeface="Comic Sans MS" panose="030F0702030302020204" pitchFamily="66" charset="0"/>
                          <a:ea typeface="+mn-ea"/>
                          <a:cs typeface="+mn-cs"/>
                        </a:rPr>
                        <a:t>Has weekly sessions in all terms over the year, with additional activities linked to reading, literacy and math.</a:t>
                      </a:r>
                      <a:endParaRPr lang="en-GB" sz="1000" kern="1200">
                        <a:solidFill>
                          <a:schemeClr val="tx1"/>
                        </a:solidFill>
                        <a:effectLst/>
                        <a:latin typeface="Comic Sans MS" panose="030F0702030302020204" pitchFamily="66" charset="0"/>
                        <a:ea typeface="+mn-ea"/>
                        <a:cs typeface="+mn-cs"/>
                      </a:endParaRPr>
                    </a:p>
                    <a:p>
                      <a:pPr lvl="0"/>
                      <a:r>
                        <a:rPr lang="en-US" sz="1000" kern="1200">
                          <a:solidFill>
                            <a:schemeClr val="tx1"/>
                          </a:solidFill>
                          <a:effectLst/>
                          <a:latin typeface="Comic Sans MS" panose="030F0702030302020204" pitchFamily="66" charset="0"/>
                          <a:ea typeface="+mn-ea"/>
                          <a:cs typeface="+mn-cs"/>
                        </a:rPr>
                        <a:t>Ensures coverage and progression in all substantive and disciplinary skills relating to Science.</a:t>
                      </a:r>
                      <a:endParaRPr lang="en-GB" sz="1000" kern="1200">
                        <a:solidFill>
                          <a:schemeClr val="tx1"/>
                        </a:solidFill>
                        <a:effectLst/>
                        <a:latin typeface="Comic Sans MS" panose="030F0702030302020204" pitchFamily="66" charset="0"/>
                        <a:ea typeface="+mn-ea"/>
                        <a:cs typeface="+mn-cs"/>
                      </a:endParaRPr>
                    </a:p>
                    <a:p>
                      <a:pPr lvl="0"/>
                      <a:r>
                        <a:rPr lang="en-US" sz="1000" kern="1200">
                          <a:solidFill>
                            <a:schemeClr val="tx1"/>
                          </a:solidFill>
                          <a:effectLst/>
                          <a:latin typeface="Comic Sans MS" panose="030F0702030302020204" pitchFamily="66" charset="0"/>
                          <a:ea typeface="+mn-ea"/>
                          <a:cs typeface="+mn-cs"/>
                        </a:rPr>
                        <a:t>In each new unit of learning, teachers will revisit Substantive and disciplinary knowledge to further embed prior learning and identify misconceptions.</a:t>
                      </a:r>
                      <a:endParaRPr lang="en-GB" sz="1000" kern="1200">
                        <a:solidFill>
                          <a:schemeClr val="tx1"/>
                        </a:solidFill>
                        <a:effectLst/>
                        <a:latin typeface="Comic Sans MS" panose="030F0702030302020204" pitchFamily="66" charset="0"/>
                        <a:ea typeface="+mn-ea"/>
                        <a:cs typeface="+mn-cs"/>
                      </a:endParaRPr>
                    </a:p>
                    <a:p>
                      <a:pPr lvl="0"/>
                      <a:r>
                        <a:rPr lang="en-US" sz="1000" kern="1200">
                          <a:solidFill>
                            <a:schemeClr val="tx1"/>
                          </a:solidFill>
                          <a:effectLst/>
                          <a:latin typeface="Comic Sans MS" panose="030F0702030302020204" pitchFamily="66" charset="0"/>
                          <a:ea typeface="+mn-ea"/>
                          <a:cs typeface="+mn-cs"/>
                        </a:rPr>
                        <a:t>A cycle of lessons for each subject is carefully planned for, to include progression and depth including vocabulary. </a:t>
                      </a:r>
                      <a:endParaRPr lang="en-GB" sz="1000" kern="1200">
                        <a:solidFill>
                          <a:schemeClr val="tx1"/>
                        </a:solidFill>
                        <a:effectLst/>
                        <a:latin typeface="Comic Sans MS" panose="030F0702030302020204" pitchFamily="66" charset="0"/>
                        <a:ea typeface="+mn-ea"/>
                        <a:cs typeface="+mn-cs"/>
                      </a:endParaRPr>
                    </a:p>
                    <a:p>
                      <a:pPr lvl="0"/>
                      <a:r>
                        <a:rPr lang="en-US" sz="1000" kern="1200">
                          <a:solidFill>
                            <a:schemeClr val="tx1"/>
                          </a:solidFill>
                          <a:effectLst/>
                          <a:latin typeface="Comic Sans MS" panose="030F0702030302020204" pitchFamily="66" charset="0"/>
                          <a:ea typeface="+mn-ea"/>
                          <a:cs typeface="+mn-cs"/>
                        </a:rPr>
                        <a:t>The cycle of lessons will develop long term memory by allowing for repetition of learning within the year and year on year.</a:t>
                      </a:r>
                      <a:endParaRPr lang="en-GB" sz="1000" kern="1200">
                        <a:solidFill>
                          <a:schemeClr val="tx1"/>
                        </a:solidFill>
                        <a:effectLst/>
                        <a:latin typeface="Comic Sans MS" panose="030F0702030302020204" pitchFamily="66" charset="0"/>
                        <a:ea typeface="+mn-ea"/>
                        <a:cs typeface="+mn-cs"/>
                      </a:endParaRPr>
                    </a:p>
                    <a:p>
                      <a:pPr lvl="0"/>
                      <a:r>
                        <a:rPr lang="en-US" sz="1000" kern="1200">
                          <a:solidFill>
                            <a:schemeClr val="tx1"/>
                          </a:solidFill>
                          <a:effectLst/>
                          <a:latin typeface="Comic Sans MS" panose="030F0702030302020204" pitchFamily="66" charset="0"/>
                          <a:ea typeface="+mn-ea"/>
                          <a:cs typeface="+mn-cs"/>
                        </a:rPr>
                        <a:t>STEM inspired activities are used throughout the year groups to challenge pupil’s scientific thinking, resilience and reasoning skills.</a:t>
                      </a:r>
                      <a:endParaRPr lang="en-GB" sz="1000" kern="1200">
                        <a:solidFill>
                          <a:schemeClr val="tx1"/>
                        </a:solidFill>
                        <a:effectLst/>
                        <a:latin typeface="Comic Sans MS" panose="030F0702030302020204" pitchFamily="66" charset="0"/>
                        <a:ea typeface="+mn-ea"/>
                        <a:cs typeface="+mn-cs"/>
                      </a:endParaRPr>
                    </a:p>
                    <a:p>
                      <a:pPr lvl="0"/>
                      <a:r>
                        <a:rPr lang="en-US" sz="1000" kern="1200">
                          <a:solidFill>
                            <a:schemeClr val="tx1"/>
                          </a:solidFill>
                          <a:effectLst/>
                          <a:latin typeface="Comic Sans MS" panose="030F0702030302020204" pitchFamily="66" charset="0"/>
                          <a:ea typeface="+mn-ea"/>
                          <a:cs typeface="+mn-cs"/>
                        </a:rPr>
                        <a:t>Fieldtrips/fieldwork – teachers are encouraged to use outdoor learning opportunities where there is relevance to their unit of learning. This enables children to have an understanding of the science around them. </a:t>
                      </a:r>
                      <a:endParaRPr lang="en-GB" sz="1000" kern="1200">
                        <a:solidFill>
                          <a:schemeClr val="tx1"/>
                        </a:solidFill>
                        <a:effectLst/>
                        <a:latin typeface="Comic Sans MS" panose="030F0702030302020204" pitchFamily="66" charset="0"/>
                        <a:ea typeface="+mn-ea"/>
                        <a:cs typeface="+mn-cs"/>
                      </a:endParaRPr>
                    </a:p>
                    <a:p>
                      <a:endParaRPr lang="en-GB" sz="1000">
                        <a:latin typeface="Comic Sans MS" panose="030F0702030302020204" pitchFamily="66" charset="0"/>
                      </a:endParaRPr>
                    </a:p>
                  </a:txBody>
                  <a:tcPr>
                    <a:solidFill>
                      <a:schemeClr val="accent5">
                        <a:lumMod val="40000"/>
                        <a:lumOff val="60000"/>
                      </a:schemeClr>
                    </a:solidFill>
                  </a:tcPr>
                </a:tc>
                <a:extLst>
                  <a:ext uri="{0D108BD9-81ED-4DB2-BD59-A6C34878D82A}">
                    <a16:rowId xmlns:a16="http://schemas.microsoft.com/office/drawing/2014/main" val="1439158557"/>
                  </a:ext>
                </a:extLst>
              </a:tr>
              <a:tr h="2310951">
                <a:tc>
                  <a:txBody>
                    <a:bodyPr/>
                    <a:lstStyle/>
                    <a:p>
                      <a:r>
                        <a:rPr lang="en-GB">
                          <a:latin typeface="Comic Sans MS" panose="030F0702030302020204" pitchFamily="66" charset="0"/>
                        </a:rPr>
                        <a:t>Impact:</a:t>
                      </a:r>
                    </a:p>
                  </a:txBody>
                  <a:tcPr>
                    <a:solidFill>
                      <a:schemeClr val="accent1">
                        <a:lumMod val="60000"/>
                        <a:lumOff val="40000"/>
                      </a:schemeClr>
                    </a:solidFill>
                  </a:tcPr>
                </a:tc>
                <a:tc>
                  <a:txBody>
                    <a:bodyPr/>
                    <a:lstStyle/>
                    <a:p>
                      <a:pPr fontAlgn="t"/>
                      <a:r>
                        <a:rPr lang="en-GB" sz="1000" kern="1200">
                          <a:solidFill>
                            <a:schemeClr val="tx1"/>
                          </a:solidFill>
                          <a:effectLst/>
                          <a:latin typeface="Comic Sans MS" panose="030F0702030302020204" pitchFamily="66" charset="0"/>
                          <a:ea typeface="+mn-ea"/>
                          <a:cs typeface="+mn-cs"/>
                        </a:rPr>
                        <a:t>The successful approach to the teaching of science at Victoria Road Primary School will result in a fun, engaging, high quality science education, that provides children with the foundations for understanding the world that they can take with them once they complete their primary education.</a:t>
                      </a:r>
                    </a:p>
                    <a:p>
                      <a:pPr fontAlgn="t"/>
                      <a:r>
                        <a:rPr lang="en-GB" sz="1000" b="1" kern="1200">
                          <a:solidFill>
                            <a:schemeClr val="tx1"/>
                          </a:solidFill>
                          <a:effectLst/>
                          <a:latin typeface="Comic Sans MS" panose="030F0702030302020204" pitchFamily="66" charset="0"/>
                          <a:ea typeface="+mn-ea"/>
                          <a:cs typeface="+mn-cs"/>
                        </a:rPr>
                        <a:t>Children at Victoria Road Primary School will:</a:t>
                      </a:r>
                    </a:p>
                    <a:p>
                      <a:pPr marL="171450" indent="-171450" fontAlgn="t">
                        <a:buFont typeface="Arial" panose="020B0604020202020204" pitchFamily="34" charset="0"/>
                        <a:buChar char="•"/>
                      </a:pPr>
                      <a:r>
                        <a:rPr lang="en-GB" sz="1000" kern="1200">
                          <a:solidFill>
                            <a:schemeClr val="tx1"/>
                          </a:solidFill>
                          <a:effectLst/>
                          <a:latin typeface="Comic Sans MS" panose="030F0702030302020204" pitchFamily="66" charset="0"/>
                          <a:ea typeface="+mn-ea"/>
                          <a:cs typeface="+mn-cs"/>
                        </a:rPr>
                        <a:t>demonstrate a love of science work and an interest in further study and work in this field.</a:t>
                      </a:r>
                    </a:p>
                    <a:p>
                      <a:pPr marL="171450" lvl="0" indent="-171450" fontAlgn="t">
                        <a:buFont typeface="Arial" panose="020B0604020202020204" pitchFamily="34" charset="0"/>
                        <a:buChar char="•"/>
                      </a:pPr>
                      <a:r>
                        <a:rPr lang="en-GB" sz="1000" kern="1200">
                          <a:solidFill>
                            <a:schemeClr val="tx1"/>
                          </a:solidFill>
                          <a:effectLst/>
                          <a:latin typeface="Comic Sans MS" panose="030F0702030302020204" pitchFamily="66" charset="0"/>
                          <a:ea typeface="+mn-ea"/>
                          <a:cs typeface="+mn-cs"/>
                        </a:rPr>
                        <a:t>retain knowledge that is pertinent to Science with a real life context.</a:t>
                      </a:r>
                    </a:p>
                    <a:p>
                      <a:pPr marL="171450" lvl="0" indent="-171450" fontAlgn="t">
                        <a:buFont typeface="Arial" panose="020B0604020202020204" pitchFamily="34" charset="0"/>
                        <a:buChar char="•"/>
                      </a:pPr>
                      <a:r>
                        <a:rPr lang="en-GB" sz="1000" kern="1200">
                          <a:solidFill>
                            <a:schemeClr val="tx1"/>
                          </a:solidFill>
                          <a:effectLst/>
                          <a:latin typeface="Comic Sans MS" panose="030F0702030302020204" pitchFamily="66" charset="0"/>
                          <a:ea typeface="+mn-ea"/>
                          <a:cs typeface="+mn-cs"/>
                        </a:rPr>
                        <a:t>Children demonstrate knowledge of a diverse range of scientists.</a:t>
                      </a:r>
                    </a:p>
                    <a:p>
                      <a:pPr marL="171450" lvl="0" indent="-171450" fontAlgn="t">
                        <a:buFont typeface="Arial" panose="020B0604020202020204" pitchFamily="34" charset="0"/>
                        <a:buChar char="•"/>
                      </a:pPr>
                      <a:r>
                        <a:rPr lang="en-GB" sz="1000" kern="1200">
                          <a:solidFill>
                            <a:schemeClr val="tx1"/>
                          </a:solidFill>
                          <a:effectLst/>
                          <a:latin typeface="Comic Sans MS" panose="030F0702030302020204" pitchFamily="66" charset="0"/>
                          <a:ea typeface="+mn-ea"/>
                          <a:cs typeface="+mn-cs"/>
                        </a:rPr>
                        <a:t>be able to question ideas and reflect on knowledge.</a:t>
                      </a:r>
                    </a:p>
                    <a:p>
                      <a:pPr marL="171450" lvl="0" indent="-171450" fontAlgn="t">
                        <a:buFont typeface="Arial" panose="020B0604020202020204" pitchFamily="34" charset="0"/>
                        <a:buChar char="•"/>
                      </a:pPr>
                      <a:r>
                        <a:rPr lang="en-GB" sz="1000" kern="1200">
                          <a:solidFill>
                            <a:schemeClr val="tx1"/>
                          </a:solidFill>
                          <a:effectLst/>
                          <a:latin typeface="Comic Sans MS" panose="030F0702030302020204" pitchFamily="66" charset="0"/>
                          <a:ea typeface="+mn-ea"/>
                          <a:cs typeface="+mn-cs"/>
                        </a:rPr>
                        <a:t>be able to articulate their understanding of scientific concepts and be able to reason scientifically using rich vocabulary linked to science.</a:t>
                      </a:r>
                    </a:p>
                    <a:p>
                      <a:pPr marL="171450" lvl="0" indent="-171450" fontAlgn="t">
                        <a:buFont typeface="Arial" panose="020B0604020202020204" pitchFamily="34" charset="0"/>
                        <a:buChar char="•"/>
                      </a:pPr>
                      <a:r>
                        <a:rPr lang="en-GB" sz="1000" kern="1200">
                          <a:solidFill>
                            <a:schemeClr val="tx1"/>
                          </a:solidFill>
                          <a:effectLst/>
                          <a:latin typeface="Comic Sans MS" panose="030F0702030302020204" pitchFamily="66" charset="0"/>
                          <a:ea typeface="+mn-ea"/>
                          <a:cs typeface="+mn-cs"/>
                        </a:rPr>
                        <a:t>work collaboratively and practically to investigate and experiment.</a:t>
                      </a:r>
                    </a:p>
                    <a:p>
                      <a:pPr marL="171450" lvl="0" indent="-171450" fontAlgn="t">
                        <a:buFont typeface="Arial" panose="020B0604020202020204" pitchFamily="34" charset="0"/>
                        <a:buChar char="•"/>
                      </a:pPr>
                      <a:r>
                        <a:rPr lang="en-GB" sz="1000" kern="1200">
                          <a:solidFill>
                            <a:schemeClr val="tx1"/>
                          </a:solidFill>
                          <a:effectLst/>
                          <a:latin typeface="Comic Sans MS" panose="030F0702030302020204" pitchFamily="66" charset="0"/>
                          <a:ea typeface="+mn-ea"/>
                          <a:cs typeface="+mn-cs"/>
                        </a:rPr>
                        <a:t>achieve age related expectations in Science at the end of their cohort year.</a:t>
                      </a:r>
                    </a:p>
                    <a:p>
                      <a:pPr fontAlgn="t"/>
                      <a:r>
                        <a:rPr lang="en-GB" sz="1000" kern="1200">
                          <a:solidFill>
                            <a:schemeClr val="tx1"/>
                          </a:solidFill>
                          <a:effectLst/>
                          <a:latin typeface="Comic Sans MS" panose="030F0702030302020204" pitchFamily="66" charset="0"/>
                          <a:ea typeface="+mn-ea"/>
                          <a:cs typeface="+mn-cs"/>
                        </a:rPr>
                        <a:t> </a:t>
                      </a:r>
                    </a:p>
                    <a:p>
                      <a:pPr fontAlgn="t"/>
                      <a:r>
                        <a:rPr lang="en-GB" sz="1000" kern="1200">
                          <a:solidFill>
                            <a:schemeClr val="tx1"/>
                          </a:solidFill>
                          <a:effectLst/>
                          <a:latin typeface="Comic Sans MS" panose="030F0702030302020204" pitchFamily="66" charset="0"/>
                          <a:ea typeface="+mn-ea"/>
                          <a:cs typeface="+mn-cs"/>
                        </a:rPr>
                        <a:t>Assessment at Victoria Road Primary School is teacher based and formed using formal and informal strategies.</a:t>
                      </a:r>
                    </a:p>
                    <a:p>
                      <a:pPr fontAlgn="t"/>
                      <a:r>
                        <a:rPr lang="en-GB" sz="1000" kern="1200">
                          <a:solidFill>
                            <a:schemeClr val="tx1"/>
                          </a:solidFill>
                          <a:effectLst/>
                          <a:latin typeface="Comic Sans MS" panose="030F0702030302020204" pitchFamily="66" charset="0"/>
                          <a:ea typeface="+mn-ea"/>
                          <a:cs typeface="+mn-cs"/>
                        </a:rPr>
                        <a:t> Formative assessment is used as the main tool for assessing the impact of Science as it allows for misconceptions and gaps to be addressed more immediately rather than building on insecure scientific foundations..</a:t>
                      </a:r>
                      <a:endParaRPr lang="en-GB" sz="1000">
                        <a:latin typeface="Comic Sans MS" panose="030F0702030302020204" pitchFamily="66" charset="0"/>
                      </a:endParaRPr>
                    </a:p>
                  </a:txBody>
                  <a:tcPr>
                    <a:solidFill>
                      <a:schemeClr val="accent1">
                        <a:lumMod val="60000"/>
                        <a:lumOff val="40000"/>
                      </a:schemeClr>
                    </a:solidFill>
                  </a:tcPr>
                </a:tc>
                <a:extLst>
                  <a:ext uri="{0D108BD9-81ED-4DB2-BD59-A6C34878D82A}">
                    <a16:rowId xmlns:a16="http://schemas.microsoft.com/office/drawing/2014/main" val="2911200450"/>
                  </a:ext>
                </a:extLst>
              </a:tr>
            </a:tbl>
          </a:graphicData>
        </a:graphic>
      </p:graphicFrame>
      <p:pic>
        <p:nvPicPr>
          <p:cNvPr id="18" name="Picture 17">
            <a:extLst>
              <a:ext uri="{FF2B5EF4-FFF2-40B4-BE49-F238E27FC236}">
                <a16:creationId xmlns:a16="http://schemas.microsoft.com/office/drawing/2014/main" id="{25D04886-524F-46E0-A92B-B0A9EA68D7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0103" y="197852"/>
            <a:ext cx="844004" cy="730205"/>
          </a:xfrm>
          <a:prstGeom prst="rect">
            <a:avLst/>
          </a:prstGeom>
        </p:spPr>
      </p:pic>
    </p:spTree>
    <p:extLst>
      <p:ext uri="{BB962C8B-B14F-4D97-AF65-F5344CB8AC3E}">
        <p14:creationId xmlns:p14="http://schemas.microsoft.com/office/powerpoint/2010/main" val="442446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97660" y="126284"/>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5" name="Picture 4" descr="Peover Superior Endowed Primary School">
            <a:extLst>
              <a:ext uri="{FF2B5EF4-FFF2-40B4-BE49-F238E27FC236}">
                <a16:creationId xmlns:a16="http://schemas.microsoft.com/office/drawing/2014/main" id="{8A9AE26E-4C86-4FD4-83AC-34C98B57AFD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21930" y="257451"/>
            <a:ext cx="1091459" cy="967667"/>
          </a:xfrm>
          <a:prstGeom prst="rect">
            <a:avLst/>
          </a:prstGeom>
          <a:noFill/>
          <a:ln>
            <a:noFill/>
          </a:ln>
        </p:spPr>
      </p:pic>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a:solidFill>
                  <a:schemeClr val="bg1"/>
                </a:solidFill>
                <a:latin typeface="Comic Sans MS" panose="030F0702030302020204" pitchFamily="66" charset="0"/>
              </a:rPr>
              <a:t>Curriculum Map</a:t>
            </a:r>
          </a:p>
          <a:p>
            <a:pPr algn="ctr"/>
            <a:r>
              <a:rPr lang="en-GB" sz="3200">
                <a:solidFill>
                  <a:schemeClr val="bg1"/>
                </a:solidFill>
                <a:latin typeface="Comic Sans MS" panose="030F0702030302020204" pitchFamily="66" charset="0"/>
              </a:rPr>
              <a:t>Science – Whole School</a:t>
            </a:r>
          </a:p>
        </p:txBody>
      </p:sp>
      <p:pic>
        <p:nvPicPr>
          <p:cNvPr id="17" name="Picture 16">
            <a:extLst>
              <a:ext uri="{FF2B5EF4-FFF2-40B4-BE49-F238E27FC236}">
                <a16:creationId xmlns:a16="http://schemas.microsoft.com/office/drawing/2014/main" id="{EF0DFF30-0337-4A29-8360-B91CB13B2A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0103" y="197852"/>
            <a:ext cx="1269308" cy="1098165"/>
          </a:xfrm>
          <a:prstGeom prst="rect">
            <a:avLst/>
          </a:prstGeom>
        </p:spPr>
      </p:pic>
      <p:sp>
        <p:nvSpPr>
          <p:cNvPr id="2" name="TextBox 1">
            <a:extLst>
              <a:ext uri="{FF2B5EF4-FFF2-40B4-BE49-F238E27FC236}">
                <a16:creationId xmlns:a16="http://schemas.microsoft.com/office/drawing/2014/main" id="{705F1346-D31C-4C7C-9BAA-8AC96208B46E}"/>
              </a:ext>
            </a:extLst>
          </p:cNvPr>
          <p:cNvSpPr txBox="1"/>
          <p:nvPr/>
        </p:nvSpPr>
        <p:spPr>
          <a:xfrm>
            <a:off x="4541900" y="1335063"/>
            <a:ext cx="3693814" cy="461665"/>
          </a:xfrm>
          <a:prstGeom prst="rect">
            <a:avLst/>
          </a:prstGeom>
          <a:noFill/>
        </p:spPr>
        <p:txBody>
          <a:bodyPr wrap="square" rtlCol="0">
            <a:spAutoFit/>
          </a:bodyPr>
          <a:lstStyle/>
          <a:p>
            <a:r>
              <a:rPr lang="en-US" sz="2400">
                <a:latin typeface="Comic Sans MS" panose="030F0702030302020204" pitchFamily="66" charset="0"/>
              </a:rPr>
              <a:t>Rationale  EYFS &amp; KS1</a:t>
            </a:r>
            <a:endParaRPr lang="en-GB" sz="2400">
              <a:latin typeface="Comic Sans MS" panose="030F0702030302020204" pitchFamily="66" charset="0"/>
            </a:endParaRPr>
          </a:p>
        </p:txBody>
      </p:sp>
      <p:sp>
        <p:nvSpPr>
          <p:cNvPr id="3" name="Rectangle 2">
            <a:extLst>
              <a:ext uri="{FF2B5EF4-FFF2-40B4-BE49-F238E27FC236}">
                <a16:creationId xmlns:a16="http://schemas.microsoft.com/office/drawing/2014/main" id="{503AF7AB-FADF-40D4-B916-C46DB0C097C5}"/>
              </a:ext>
            </a:extLst>
          </p:cNvPr>
          <p:cNvSpPr/>
          <p:nvPr/>
        </p:nvSpPr>
        <p:spPr>
          <a:xfrm>
            <a:off x="298880" y="1940030"/>
            <a:ext cx="11373243" cy="4712957"/>
          </a:xfrm>
          <a:prstGeom prst="rect">
            <a:avLst/>
          </a:prstGeom>
        </p:spPr>
        <p:txBody>
          <a:bodyPr wrap="square">
            <a:spAutoFit/>
          </a:bodyPr>
          <a:lstStyle/>
          <a:p>
            <a:pPr>
              <a:lnSpc>
                <a:spcPct val="107000"/>
              </a:lnSpc>
              <a:spcAft>
                <a:spcPts val="800"/>
              </a:spcAft>
            </a:pPr>
            <a:r>
              <a:rPr lang="en-GB" sz="1400" b="1" i="1">
                <a:latin typeface="Comic Sans MS" panose="030F0702030302020204" pitchFamily="66" charset="0"/>
                <a:ea typeface="Calibri" panose="020F0502020204030204" pitchFamily="34" charset="0"/>
                <a:cs typeface="Calibri" panose="020F0502020204030204" pitchFamily="34" charset="0"/>
              </a:rPr>
              <a:t>This is what our scientists can do…. </a:t>
            </a:r>
            <a:endParaRPr lang="en-GB" sz="1100">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800"/>
              </a:spcAft>
            </a:pPr>
            <a:r>
              <a:rPr lang="en-GB" sz="1600" b="1">
                <a:latin typeface="Comic Sans MS" panose="030F0702030302020204" pitchFamily="66" charset="0"/>
                <a:ea typeface="Calibri" panose="020F0502020204030204" pitchFamily="34" charset="0"/>
                <a:cs typeface="Calibri" panose="020F0502020204030204" pitchFamily="34" charset="0"/>
              </a:rPr>
              <a:t>EYFS</a:t>
            </a:r>
            <a:endParaRPr lang="en-GB" sz="1200">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800"/>
              </a:spcAft>
            </a:pPr>
            <a:r>
              <a:rPr lang="en-GB" sz="1400">
                <a:latin typeface="Comic Sans MS" panose="030F0702030302020204" pitchFamily="66" charset="0"/>
                <a:ea typeface="Calibri" panose="020F0502020204030204" pitchFamily="34" charset="0"/>
                <a:cs typeface="Calibri" panose="020F0502020204030204" pitchFamily="34" charset="0"/>
              </a:rPr>
              <a:t>Children will ask questions about the environment including the weather outside. They will be able to suggest what they might wear. They will develop an understanding of growth, decay and changes over time and show care and concern for living things and the environment. They will use their senses when walking around and investigating. They will develop questioning and curiosity through play and understand the concept of forces and electricity through twisting, pushing, slotting and magnetic toys and seeing the effects of pushing different buttons to make sounds and movements. They can talk about similarities and differences between living things and materials and make simple observations about animals.</a:t>
            </a:r>
            <a:endParaRPr lang="en-GB" sz="1200">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800"/>
              </a:spcAft>
            </a:pPr>
            <a:r>
              <a:rPr lang="en-GB" sz="1600" b="1">
                <a:latin typeface="Comic Sans MS" panose="030F0702030302020204" pitchFamily="66" charset="0"/>
                <a:ea typeface="Calibri" panose="020F0502020204030204" pitchFamily="34" charset="0"/>
                <a:cs typeface="Calibri" panose="020F0502020204030204" pitchFamily="34" charset="0"/>
              </a:rPr>
              <a:t>Year 1</a:t>
            </a:r>
            <a:endParaRPr lang="en-GB" sz="1200">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800"/>
              </a:spcAft>
            </a:pPr>
            <a:r>
              <a:rPr lang="en-GB" sz="1400">
                <a:latin typeface="Comic Sans MS" panose="030F0702030302020204" pitchFamily="66" charset="0"/>
                <a:ea typeface="Calibri" panose="020F0502020204030204" pitchFamily="34" charset="0"/>
                <a:cs typeface="Calibri" panose="020F0502020204030204" pitchFamily="34" charset="0"/>
              </a:rPr>
              <a:t>Children will be asking questions about the local environment including plants and animals found there including how they can look after them. They will observe and talk about the weather and changes. They will explore different materials using scientific language to describe them. They will learn about some relevant scientists.</a:t>
            </a:r>
            <a:endParaRPr lang="en-GB" sz="1200">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800"/>
              </a:spcAft>
            </a:pPr>
            <a:r>
              <a:rPr lang="en-GB" sz="1600" b="1">
                <a:latin typeface="Comic Sans MS" panose="030F0702030302020204" pitchFamily="66" charset="0"/>
                <a:ea typeface="Calibri" panose="020F0502020204030204" pitchFamily="34" charset="0"/>
                <a:cs typeface="Calibri" panose="020F0502020204030204" pitchFamily="34" charset="0"/>
              </a:rPr>
              <a:t>Year 2</a:t>
            </a:r>
            <a:endParaRPr lang="en-GB" sz="1200">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800"/>
              </a:spcAft>
            </a:pPr>
            <a:r>
              <a:rPr lang="en-GB" sz="1400">
                <a:latin typeface="Comic Sans MS" panose="030F0702030302020204" pitchFamily="66" charset="0"/>
                <a:ea typeface="Calibri" panose="020F0502020204030204" pitchFamily="34" charset="0"/>
                <a:cs typeface="Calibri" panose="020F0502020204030204" pitchFamily="34" charset="0"/>
              </a:rPr>
              <a:t>Children will be asking questions about the local environment including discussing how plants grow, survive, germinate and reproduce. They investigate different habitats (incl. micro) and observe how different animals depend on each other and its life processes. They understand basic needs of animal survival including exercise and nutrition. They can identify properties of materials and state why they are suited to purpose. They can name some scientists who have developed new materials.</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6304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5" name="Picture 4" descr="Peover Superior Endowed Primary School">
            <a:extLst>
              <a:ext uri="{FF2B5EF4-FFF2-40B4-BE49-F238E27FC236}">
                <a16:creationId xmlns:a16="http://schemas.microsoft.com/office/drawing/2014/main" id="{8A9AE26E-4C86-4FD4-83AC-34C98B57AFD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21930" y="257451"/>
            <a:ext cx="1091459" cy="967667"/>
          </a:xfrm>
          <a:prstGeom prst="rect">
            <a:avLst/>
          </a:prstGeom>
          <a:noFill/>
          <a:ln>
            <a:noFill/>
          </a:ln>
        </p:spPr>
      </p:pic>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a:solidFill>
                  <a:schemeClr val="bg1"/>
                </a:solidFill>
                <a:latin typeface="Comic Sans MS" panose="030F0702030302020204" pitchFamily="66" charset="0"/>
              </a:rPr>
              <a:t>Curriculum Map</a:t>
            </a:r>
          </a:p>
          <a:p>
            <a:pPr algn="ctr"/>
            <a:r>
              <a:rPr lang="en-GB" sz="3200">
                <a:solidFill>
                  <a:schemeClr val="bg1"/>
                </a:solidFill>
                <a:latin typeface="Comic Sans MS" panose="030F0702030302020204" pitchFamily="66" charset="0"/>
              </a:rPr>
              <a:t>Science – Whole School</a:t>
            </a:r>
          </a:p>
        </p:txBody>
      </p:sp>
      <p:pic>
        <p:nvPicPr>
          <p:cNvPr id="17" name="Picture 16">
            <a:extLst>
              <a:ext uri="{FF2B5EF4-FFF2-40B4-BE49-F238E27FC236}">
                <a16:creationId xmlns:a16="http://schemas.microsoft.com/office/drawing/2014/main" id="{EF0DFF30-0337-4A29-8360-B91CB13B2A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0103" y="197852"/>
            <a:ext cx="1269308" cy="1098165"/>
          </a:xfrm>
          <a:prstGeom prst="rect">
            <a:avLst/>
          </a:prstGeom>
        </p:spPr>
      </p:pic>
      <p:sp>
        <p:nvSpPr>
          <p:cNvPr id="2" name="TextBox 1">
            <a:extLst>
              <a:ext uri="{FF2B5EF4-FFF2-40B4-BE49-F238E27FC236}">
                <a16:creationId xmlns:a16="http://schemas.microsoft.com/office/drawing/2014/main" id="{705F1346-D31C-4C7C-9BAA-8AC96208B46E}"/>
              </a:ext>
            </a:extLst>
          </p:cNvPr>
          <p:cNvSpPr txBox="1"/>
          <p:nvPr/>
        </p:nvSpPr>
        <p:spPr>
          <a:xfrm>
            <a:off x="4880343" y="1372051"/>
            <a:ext cx="2583713" cy="461665"/>
          </a:xfrm>
          <a:prstGeom prst="rect">
            <a:avLst/>
          </a:prstGeom>
          <a:noFill/>
        </p:spPr>
        <p:txBody>
          <a:bodyPr wrap="square" rtlCol="0">
            <a:spAutoFit/>
          </a:bodyPr>
          <a:lstStyle/>
          <a:p>
            <a:pPr algn="ctr"/>
            <a:r>
              <a:rPr lang="en-US" sz="2400">
                <a:latin typeface="Comic Sans MS" panose="030F0702030302020204" pitchFamily="66" charset="0"/>
              </a:rPr>
              <a:t>Rationale  LKS2</a:t>
            </a:r>
            <a:endParaRPr lang="en-GB" sz="2400">
              <a:latin typeface="Comic Sans MS" panose="030F0702030302020204" pitchFamily="66" charset="0"/>
            </a:endParaRPr>
          </a:p>
        </p:txBody>
      </p:sp>
      <p:sp>
        <p:nvSpPr>
          <p:cNvPr id="3" name="Rectangle 2">
            <a:extLst>
              <a:ext uri="{FF2B5EF4-FFF2-40B4-BE49-F238E27FC236}">
                <a16:creationId xmlns:a16="http://schemas.microsoft.com/office/drawing/2014/main" id="{503AF7AB-FADF-40D4-B916-C46DB0C097C5}"/>
              </a:ext>
            </a:extLst>
          </p:cNvPr>
          <p:cNvSpPr/>
          <p:nvPr/>
        </p:nvSpPr>
        <p:spPr>
          <a:xfrm>
            <a:off x="295922" y="1811044"/>
            <a:ext cx="11373243" cy="3645870"/>
          </a:xfrm>
          <a:prstGeom prst="rect">
            <a:avLst/>
          </a:prstGeom>
        </p:spPr>
        <p:txBody>
          <a:bodyPr wrap="square">
            <a:spAutoFit/>
          </a:bodyPr>
          <a:lstStyle/>
          <a:p>
            <a:pPr>
              <a:lnSpc>
                <a:spcPct val="107000"/>
              </a:lnSpc>
              <a:spcAft>
                <a:spcPts val="800"/>
              </a:spcAft>
            </a:pPr>
            <a:r>
              <a:rPr lang="en-GB" sz="1600" b="1" i="1">
                <a:latin typeface="Comic Sans MS" panose="030F0702030302020204" pitchFamily="66" charset="0"/>
                <a:ea typeface="Calibri" panose="020F0502020204030204" pitchFamily="34" charset="0"/>
                <a:cs typeface="Calibri" panose="020F0502020204030204" pitchFamily="34" charset="0"/>
              </a:rPr>
              <a:t>This is what our scientists can do…. </a:t>
            </a:r>
          </a:p>
          <a:p>
            <a:r>
              <a:rPr lang="en-GB" sz="1400" b="1">
                <a:latin typeface="Comic Sans MS" panose="030F0702030302020204" pitchFamily="66" charset="0"/>
              </a:rPr>
              <a:t>Year 3</a:t>
            </a:r>
            <a:endParaRPr lang="en-GB" sz="1400">
              <a:latin typeface="Comic Sans MS" panose="030F0702030302020204" pitchFamily="66" charset="0"/>
            </a:endParaRPr>
          </a:p>
          <a:p>
            <a:r>
              <a:rPr lang="en-GB" sz="1400">
                <a:latin typeface="Comic Sans MS" panose="030F0702030302020204" pitchFamily="66" charset="0"/>
              </a:rPr>
              <a:t>Children will be asking questions about the local environment and using their observation skills to identify parts of a flower and know how water transports around the plant. Children will understand the lifecycle of a plant by drawing diagrams and using research to find the function of each part. Children will know that humans and animals have skeletons and understand why. They know how humans get nutrients. They will carry out comparative and fair tests to compare and classify rocks and soils based on their properties. They will learn about relevant scientists across the year.</a:t>
            </a:r>
          </a:p>
          <a:p>
            <a:endParaRPr lang="en-GB" sz="1400">
              <a:latin typeface="Comic Sans MS" panose="030F0702030302020204" pitchFamily="66" charset="0"/>
            </a:endParaRPr>
          </a:p>
          <a:p>
            <a:r>
              <a:rPr lang="en-GB" sz="1400" b="1">
                <a:latin typeface="Comic Sans MS" panose="030F0702030302020204" pitchFamily="66" charset="0"/>
              </a:rPr>
              <a:t>Year 4</a:t>
            </a:r>
            <a:endParaRPr lang="en-GB" sz="1400">
              <a:latin typeface="Comic Sans MS" panose="030F0702030302020204" pitchFamily="66" charset="0"/>
            </a:endParaRPr>
          </a:p>
          <a:p>
            <a:r>
              <a:rPr lang="en-GB" sz="1400">
                <a:latin typeface="Comic Sans MS" panose="030F0702030302020204" pitchFamily="66" charset="0"/>
              </a:rPr>
              <a:t>Children will be asking questions about the local environment and observe how the environment can change along with the dangers this can cause. They will understand the functions of the teeth and the importance of oral hygiene. Children will know about how the digestive system works. Children will be grouping, identifying and classifying living things and materials and using classification keys. Children will understand the water cycle and effect of heat with evaporation and condensation as well as materials changing state. Children will use representations to understand how we hear through vibrations and know how to create simple circuits including a switch. Comparative and fair tests will be used to test conductivity of materials. The children will research new scientists.</a:t>
            </a:r>
          </a:p>
          <a:p>
            <a:pPr>
              <a:lnSpc>
                <a:spcPct val="107000"/>
              </a:lnSpc>
              <a:spcAft>
                <a:spcPts val="800"/>
              </a:spcAft>
            </a:pPr>
            <a:endParaRPr lang="en-GB" sz="1100">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8884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5" name="Picture 4" descr="Peover Superior Endowed Primary School">
            <a:extLst>
              <a:ext uri="{FF2B5EF4-FFF2-40B4-BE49-F238E27FC236}">
                <a16:creationId xmlns:a16="http://schemas.microsoft.com/office/drawing/2014/main" id="{8A9AE26E-4C86-4FD4-83AC-34C98B57AFD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21930" y="257451"/>
            <a:ext cx="1091459" cy="967667"/>
          </a:xfrm>
          <a:prstGeom prst="rect">
            <a:avLst/>
          </a:prstGeom>
          <a:noFill/>
          <a:ln>
            <a:noFill/>
          </a:ln>
        </p:spPr>
      </p:pic>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a:solidFill>
                  <a:schemeClr val="bg1"/>
                </a:solidFill>
                <a:latin typeface="Comic Sans MS" panose="030F0702030302020204" pitchFamily="66" charset="0"/>
              </a:rPr>
              <a:t>Curriculum Map</a:t>
            </a:r>
          </a:p>
          <a:p>
            <a:pPr algn="ctr"/>
            <a:r>
              <a:rPr lang="en-GB" sz="3200">
                <a:solidFill>
                  <a:schemeClr val="bg1"/>
                </a:solidFill>
                <a:latin typeface="Comic Sans MS" panose="030F0702030302020204" pitchFamily="66" charset="0"/>
              </a:rPr>
              <a:t>Science – Whole School</a:t>
            </a:r>
          </a:p>
        </p:txBody>
      </p:sp>
      <p:pic>
        <p:nvPicPr>
          <p:cNvPr id="17" name="Picture 16">
            <a:extLst>
              <a:ext uri="{FF2B5EF4-FFF2-40B4-BE49-F238E27FC236}">
                <a16:creationId xmlns:a16="http://schemas.microsoft.com/office/drawing/2014/main" id="{EF0DFF30-0337-4A29-8360-B91CB13B2A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0103" y="197852"/>
            <a:ext cx="1269308" cy="1098165"/>
          </a:xfrm>
          <a:prstGeom prst="rect">
            <a:avLst/>
          </a:prstGeom>
        </p:spPr>
      </p:pic>
      <p:sp>
        <p:nvSpPr>
          <p:cNvPr id="2" name="TextBox 1">
            <a:extLst>
              <a:ext uri="{FF2B5EF4-FFF2-40B4-BE49-F238E27FC236}">
                <a16:creationId xmlns:a16="http://schemas.microsoft.com/office/drawing/2014/main" id="{705F1346-D31C-4C7C-9BAA-8AC96208B46E}"/>
              </a:ext>
            </a:extLst>
          </p:cNvPr>
          <p:cNvSpPr txBox="1"/>
          <p:nvPr/>
        </p:nvSpPr>
        <p:spPr>
          <a:xfrm>
            <a:off x="4880343" y="1372051"/>
            <a:ext cx="2583713" cy="461665"/>
          </a:xfrm>
          <a:prstGeom prst="rect">
            <a:avLst/>
          </a:prstGeom>
          <a:noFill/>
        </p:spPr>
        <p:txBody>
          <a:bodyPr wrap="square" rtlCol="0">
            <a:spAutoFit/>
          </a:bodyPr>
          <a:lstStyle/>
          <a:p>
            <a:pPr algn="ctr"/>
            <a:r>
              <a:rPr lang="en-US" sz="2400">
                <a:latin typeface="Comic Sans MS" panose="030F0702030302020204" pitchFamily="66" charset="0"/>
              </a:rPr>
              <a:t>Rationale  UKS2</a:t>
            </a:r>
            <a:endParaRPr lang="en-GB" sz="2400">
              <a:latin typeface="Comic Sans MS" panose="030F0702030302020204" pitchFamily="66" charset="0"/>
            </a:endParaRPr>
          </a:p>
        </p:txBody>
      </p:sp>
      <p:sp>
        <p:nvSpPr>
          <p:cNvPr id="3" name="Rectangle 2">
            <a:extLst>
              <a:ext uri="{FF2B5EF4-FFF2-40B4-BE49-F238E27FC236}">
                <a16:creationId xmlns:a16="http://schemas.microsoft.com/office/drawing/2014/main" id="{503AF7AB-FADF-40D4-B916-C46DB0C097C5}"/>
              </a:ext>
            </a:extLst>
          </p:cNvPr>
          <p:cNvSpPr/>
          <p:nvPr/>
        </p:nvSpPr>
        <p:spPr>
          <a:xfrm>
            <a:off x="295922" y="1811044"/>
            <a:ext cx="11373243" cy="4723088"/>
          </a:xfrm>
          <a:prstGeom prst="rect">
            <a:avLst/>
          </a:prstGeom>
        </p:spPr>
        <p:txBody>
          <a:bodyPr wrap="square">
            <a:spAutoFit/>
          </a:bodyPr>
          <a:lstStyle/>
          <a:p>
            <a:pPr>
              <a:lnSpc>
                <a:spcPct val="107000"/>
              </a:lnSpc>
              <a:spcAft>
                <a:spcPts val="800"/>
              </a:spcAft>
            </a:pPr>
            <a:r>
              <a:rPr lang="en-GB" sz="1600" b="1" i="1">
                <a:latin typeface="Comic Sans MS" panose="030F0702030302020204" pitchFamily="66" charset="0"/>
                <a:ea typeface="Calibri" panose="020F0502020204030204" pitchFamily="34" charset="0"/>
                <a:cs typeface="Calibri" panose="020F0502020204030204" pitchFamily="34" charset="0"/>
              </a:rPr>
              <a:t>This is what our scientists can do…. </a:t>
            </a:r>
          </a:p>
          <a:p>
            <a:r>
              <a:rPr lang="en-GB" sz="1400" b="1">
                <a:latin typeface="Comic Sans MS" panose="030F0702030302020204" pitchFamily="66" charset="0"/>
              </a:rPr>
              <a:t>Year 5</a:t>
            </a:r>
            <a:endParaRPr lang="en-GB" sz="1400">
              <a:latin typeface="Comic Sans MS" panose="030F0702030302020204" pitchFamily="66" charset="0"/>
            </a:endParaRPr>
          </a:p>
          <a:p>
            <a:r>
              <a:rPr lang="en-GB" sz="1400">
                <a:latin typeface="Comic Sans MS" panose="030F0702030302020204" pitchFamily="66" charset="0"/>
              </a:rPr>
              <a:t>Children will understand the changes that occur in humans from birth to old age and understand reproduction in plants and animals. They explore different lifecycles and can understand the similarities and differences between mammals, amphibians, insects and birds. Children will be able to explain the uses of everyday materials and describe some reversible and irreversible changes. They will be able to present their results from fair tests using tables and charts. Children will use diagrams to show the movement of the Earth and the moon and can explain how different time zones occur. They explain day and night. They will understand forces including gravity, air resistance, water resistance and friction. They will be able to mechanisms such a levers, pulleys and gears to explain forces and making jobs easier. The children will also learn about relevant scientists and the importance of their work.</a:t>
            </a:r>
          </a:p>
          <a:p>
            <a:endParaRPr lang="en-GB" sz="1400">
              <a:latin typeface="Comic Sans MS" panose="030F0702030302020204" pitchFamily="66" charset="0"/>
            </a:endParaRPr>
          </a:p>
          <a:p>
            <a:r>
              <a:rPr lang="en-GB" sz="1400" b="1">
                <a:latin typeface="Comic Sans MS" panose="030F0702030302020204" pitchFamily="66" charset="0"/>
              </a:rPr>
              <a:t>Year 6</a:t>
            </a:r>
            <a:endParaRPr lang="en-GB" sz="1400">
              <a:latin typeface="Comic Sans MS" panose="030F0702030302020204" pitchFamily="66" charset="0"/>
            </a:endParaRPr>
          </a:p>
          <a:p>
            <a:r>
              <a:rPr lang="en-GB" sz="1400">
                <a:latin typeface="Comic Sans MS" panose="030F0702030302020204" pitchFamily="66" charset="0"/>
              </a:rPr>
              <a:t>Children will understand how the circulatory system works and will be able to use this to explain the positive and negative effects of diet, exercise, drugs and lifestyle on the body. They will be able to recall animals from the 5 vertebrate group and some from non-vertebrate groups including their key characteristics. They will understand how plants and animals are suited to their environment and the process of evolution. Children will be able to use classification keys to identify unknown plants. They will know what fossils are and can use research and observations to show that things lived billion years ago. Children will use diagrams to explain how light travels and understand shadows. They will be able to make simple circuits using recognised symbols in their drawings. They can conduct a range of fair tests identifying cause and effect when testing brightness of a bulb or volume of a buzzer. Children will be able to conduct a range of investigations with accuracy using repeat measurements and using a range of equipment. They will use scientific theory to refute or support their arguments. The children will also learn about relevant scientists and the importance of their work.</a:t>
            </a:r>
          </a:p>
          <a:p>
            <a:pPr>
              <a:lnSpc>
                <a:spcPct val="107000"/>
              </a:lnSpc>
              <a:spcAft>
                <a:spcPts val="800"/>
              </a:spcAft>
            </a:pPr>
            <a:endParaRPr lang="en-GB" sz="1100">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25282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4"/>
            <a:ext cx="11594237" cy="127446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5" name="Picture 4" descr="Peover Superior Endowed Primary School">
            <a:extLst>
              <a:ext uri="{FF2B5EF4-FFF2-40B4-BE49-F238E27FC236}">
                <a16:creationId xmlns:a16="http://schemas.microsoft.com/office/drawing/2014/main" id="{8A9AE26E-4C86-4FD4-83AC-34C98B57AFD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21930" y="257451"/>
            <a:ext cx="1091459" cy="967667"/>
          </a:xfrm>
          <a:prstGeom prst="rect">
            <a:avLst/>
          </a:prstGeom>
          <a:noFill/>
          <a:ln>
            <a:noFill/>
          </a:ln>
        </p:spPr>
      </p:pic>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1469563" y="165695"/>
            <a:ext cx="10024222" cy="584775"/>
          </a:xfrm>
          <a:prstGeom prst="rect">
            <a:avLst/>
          </a:prstGeom>
          <a:noFill/>
        </p:spPr>
        <p:txBody>
          <a:bodyPr wrap="square" rtlCol="0">
            <a:spAutoFit/>
          </a:bodyPr>
          <a:lstStyle/>
          <a:p>
            <a:pPr algn="ctr"/>
            <a:r>
              <a:rPr lang="en-GB" sz="3200">
                <a:solidFill>
                  <a:schemeClr val="bg1"/>
                </a:solidFill>
                <a:latin typeface="Comic Sans MS" panose="030F0702030302020204" pitchFamily="66" charset="0"/>
              </a:rPr>
              <a:t>Curriculum Map Science – Whole School</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1327170688"/>
              </p:ext>
            </p:extLst>
          </p:nvPr>
        </p:nvGraphicFramePr>
        <p:xfrm>
          <a:off x="362884" y="1344671"/>
          <a:ext cx="11574140" cy="5572127"/>
        </p:xfrm>
        <a:graphic>
          <a:graphicData uri="http://schemas.openxmlformats.org/drawingml/2006/table">
            <a:tbl>
              <a:tblPr firstRow="1" bandRow="1">
                <a:tableStyleId>{5940675A-B579-460E-94D1-54222C63F5DA}</a:tableStyleId>
              </a:tblPr>
              <a:tblGrid>
                <a:gridCol w="906141">
                  <a:extLst>
                    <a:ext uri="{9D8B030D-6E8A-4147-A177-3AD203B41FA5}">
                      <a16:colId xmlns:a16="http://schemas.microsoft.com/office/drawing/2014/main" val="698276396"/>
                    </a:ext>
                  </a:extLst>
                </a:gridCol>
                <a:gridCol w="1535837">
                  <a:extLst>
                    <a:ext uri="{9D8B030D-6E8A-4147-A177-3AD203B41FA5}">
                      <a16:colId xmlns:a16="http://schemas.microsoft.com/office/drawing/2014/main" val="1039164095"/>
                    </a:ext>
                  </a:extLst>
                </a:gridCol>
                <a:gridCol w="1740024">
                  <a:extLst>
                    <a:ext uri="{9D8B030D-6E8A-4147-A177-3AD203B41FA5}">
                      <a16:colId xmlns:a16="http://schemas.microsoft.com/office/drawing/2014/main" val="2421390909"/>
                    </a:ext>
                  </a:extLst>
                </a:gridCol>
                <a:gridCol w="1748901">
                  <a:extLst>
                    <a:ext uri="{9D8B030D-6E8A-4147-A177-3AD203B41FA5}">
                      <a16:colId xmlns:a16="http://schemas.microsoft.com/office/drawing/2014/main" val="914411525"/>
                    </a:ext>
                  </a:extLst>
                </a:gridCol>
                <a:gridCol w="1882066">
                  <a:extLst>
                    <a:ext uri="{9D8B030D-6E8A-4147-A177-3AD203B41FA5}">
                      <a16:colId xmlns:a16="http://schemas.microsoft.com/office/drawing/2014/main" val="642693463"/>
                    </a:ext>
                  </a:extLst>
                </a:gridCol>
                <a:gridCol w="1882066">
                  <a:extLst>
                    <a:ext uri="{9D8B030D-6E8A-4147-A177-3AD203B41FA5}">
                      <a16:colId xmlns:a16="http://schemas.microsoft.com/office/drawing/2014/main" val="954389551"/>
                    </a:ext>
                  </a:extLst>
                </a:gridCol>
                <a:gridCol w="1879105">
                  <a:extLst>
                    <a:ext uri="{9D8B030D-6E8A-4147-A177-3AD203B41FA5}">
                      <a16:colId xmlns:a16="http://schemas.microsoft.com/office/drawing/2014/main" val="316939250"/>
                    </a:ext>
                  </a:extLst>
                </a:gridCol>
              </a:tblGrid>
              <a:tr h="512614">
                <a:tc>
                  <a:txBody>
                    <a:bodyPr/>
                    <a:lstStyle/>
                    <a:p>
                      <a:endParaRPr lang="en-GB" b="1">
                        <a:latin typeface="Comic Sans MS" panose="030F0702030302020204" pitchFamily="66" charset="0"/>
                      </a:endParaRPr>
                    </a:p>
                  </a:txBody>
                  <a:tcPr>
                    <a:solidFill>
                      <a:schemeClr val="accent1">
                        <a:lumMod val="20000"/>
                        <a:lumOff val="80000"/>
                      </a:schemeClr>
                    </a:solidFill>
                  </a:tcPr>
                </a:tc>
                <a:tc>
                  <a:txBody>
                    <a:bodyPr/>
                    <a:lstStyle/>
                    <a:p>
                      <a:pPr algn="ctr"/>
                      <a:r>
                        <a:rPr lang="en-GB" sz="1400" b="1">
                          <a:latin typeface="Comic Sans MS" panose="030F0702030302020204" pitchFamily="66" charset="0"/>
                        </a:rPr>
                        <a:t>Autumn 1</a:t>
                      </a:r>
                    </a:p>
                  </a:txBody>
                  <a:tcPr>
                    <a:solidFill>
                      <a:schemeClr val="accent1">
                        <a:lumMod val="20000"/>
                        <a:lumOff val="80000"/>
                      </a:schemeClr>
                    </a:solidFill>
                  </a:tcPr>
                </a:tc>
                <a:tc>
                  <a:txBody>
                    <a:bodyPr/>
                    <a:lstStyle/>
                    <a:p>
                      <a:pPr algn="ctr"/>
                      <a:r>
                        <a:rPr lang="en-GB" sz="1400" b="1">
                          <a:latin typeface="Comic Sans MS" panose="030F0702030302020204" pitchFamily="66" charset="0"/>
                        </a:rPr>
                        <a:t>Autumn 2</a:t>
                      </a:r>
                    </a:p>
                  </a:txBody>
                  <a:tcPr>
                    <a:solidFill>
                      <a:schemeClr val="accent1">
                        <a:lumMod val="20000"/>
                        <a:lumOff val="80000"/>
                      </a:schemeClr>
                    </a:solidFill>
                  </a:tcPr>
                </a:tc>
                <a:tc>
                  <a:txBody>
                    <a:bodyPr/>
                    <a:lstStyle/>
                    <a:p>
                      <a:pPr algn="ctr"/>
                      <a:r>
                        <a:rPr lang="en-GB" sz="1400" b="1">
                          <a:latin typeface="Comic Sans MS" panose="030F0702030302020204" pitchFamily="66" charset="0"/>
                        </a:rPr>
                        <a:t>Spring 1</a:t>
                      </a:r>
                    </a:p>
                  </a:txBody>
                  <a:tcPr>
                    <a:solidFill>
                      <a:schemeClr val="accent1">
                        <a:lumMod val="20000"/>
                        <a:lumOff val="80000"/>
                      </a:schemeClr>
                    </a:solidFill>
                  </a:tcPr>
                </a:tc>
                <a:tc>
                  <a:txBody>
                    <a:bodyPr/>
                    <a:lstStyle/>
                    <a:p>
                      <a:pPr algn="ctr"/>
                      <a:r>
                        <a:rPr lang="en-GB" sz="1400" b="1">
                          <a:latin typeface="Comic Sans MS" panose="030F0702030302020204" pitchFamily="66" charset="0"/>
                        </a:rPr>
                        <a:t>Spring 2</a:t>
                      </a:r>
                    </a:p>
                    <a:p>
                      <a:pPr algn="ctr"/>
                      <a:endParaRPr lang="en-GB" sz="1400" b="1">
                        <a:latin typeface="Comic Sans MS" panose="030F0702030302020204" pitchFamily="66" charset="0"/>
                      </a:endParaRPr>
                    </a:p>
                  </a:txBody>
                  <a:tcPr>
                    <a:solidFill>
                      <a:schemeClr val="accent1">
                        <a:lumMod val="20000"/>
                        <a:lumOff val="80000"/>
                      </a:schemeClr>
                    </a:solidFill>
                  </a:tcPr>
                </a:tc>
                <a:tc>
                  <a:txBody>
                    <a:bodyPr/>
                    <a:lstStyle/>
                    <a:p>
                      <a:pPr algn="ctr"/>
                      <a:r>
                        <a:rPr lang="en-GB" sz="1400" b="1">
                          <a:latin typeface="Comic Sans MS" panose="030F0702030302020204" pitchFamily="66" charset="0"/>
                        </a:rPr>
                        <a:t>Summer 1</a:t>
                      </a:r>
                    </a:p>
                  </a:txBody>
                  <a:tcPr>
                    <a:solidFill>
                      <a:schemeClr val="accent1">
                        <a:lumMod val="20000"/>
                        <a:lumOff val="80000"/>
                      </a:schemeClr>
                    </a:solidFill>
                  </a:tcPr>
                </a:tc>
                <a:tc>
                  <a:txBody>
                    <a:bodyPr/>
                    <a:lstStyle/>
                    <a:p>
                      <a:pPr algn="ctr"/>
                      <a:r>
                        <a:rPr lang="en-GB" sz="1400" b="1">
                          <a:latin typeface="Comic Sans MS" panose="030F0702030302020204" pitchFamily="66" charset="0"/>
                        </a:rPr>
                        <a:t>Summer 2</a:t>
                      </a:r>
                    </a:p>
                  </a:txBody>
                  <a:tcPr>
                    <a:solidFill>
                      <a:schemeClr val="accent1">
                        <a:lumMod val="20000"/>
                        <a:lumOff val="80000"/>
                      </a:schemeClr>
                    </a:solidFill>
                  </a:tcPr>
                </a:tc>
                <a:extLst>
                  <a:ext uri="{0D108BD9-81ED-4DB2-BD59-A6C34878D82A}">
                    <a16:rowId xmlns:a16="http://schemas.microsoft.com/office/drawing/2014/main" val="3471968257"/>
                  </a:ext>
                </a:extLst>
              </a:tr>
              <a:tr h="893944">
                <a:tc>
                  <a:txBody>
                    <a:bodyPr/>
                    <a:lstStyle/>
                    <a:p>
                      <a:r>
                        <a:rPr lang="en-GB" sz="1600" b="1">
                          <a:latin typeface="Comic Sans MS" panose="030F0702030302020204" pitchFamily="66" charset="0"/>
                        </a:rPr>
                        <a:t>EYFS</a:t>
                      </a:r>
                      <a:endParaRPr lang="en-GB" sz="1050" b="1">
                        <a:latin typeface="Comic Sans MS" panose="030F0702030302020204" pitchFamily="66" charset="0"/>
                      </a:endParaRPr>
                    </a:p>
                  </a:txBody>
                  <a:tcPr/>
                </a:tc>
                <a:tc gridSpan="2">
                  <a:txBody>
                    <a:bodyPr/>
                    <a:lstStyle/>
                    <a:p>
                      <a:pPr algn="ctr"/>
                      <a:r>
                        <a:rPr lang="en-GB" sz="1200" b="0" kern="1200">
                          <a:solidFill>
                            <a:schemeClr val="tx1"/>
                          </a:solidFill>
                          <a:effectLst/>
                          <a:latin typeface="Comic Sans MS" panose="030F0702030302020204" pitchFamily="66" charset="0"/>
                          <a:ea typeface="+mn-ea"/>
                          <a:cs typeface="+mn-cs"/>
                        </a:rPr>
                        <a:t>Seasonal changes </a:t>
                      </a:r>
                    </a:p>
                    <a:p>
                      <a:pPr algn="ctr"/>
                      <a:r>
                        <a:rPr lang="en-GB" sz="1200" b="0" kern="1200">
                          <a:solidFill>
                            <a:schemeClr val="tx1"/>
                          </a:solidFill>
                          <a:effectLst/>
                          <a:latin typeface="Comic Sans MS" panose="030F0702030302020204" pitchFamily="66" charset="0"/>
                          <a:ea typeface="+mn-ea"/>
                          <a:cs typeface="+mn-cs"/>
                        </a:rPr>
                        <a:t>Autumn/winter </a:t>
                      </a:r>
                    </a:p>
                    <a:p>
                      <a:pPr algn="ctr"/>
                      <a:r>
                        <a:rPr lang="en-GB" sz="1200" b="0" kern="1200">
                          <a:solidFill>
                            <a:schemeClr val="tx1"/>
                          </a:solidFill>
                          <a:effectLst/>
                          <a:latin typeface="Comic Sans MS" panose="030F0702030302020204" pitchFamily="66" charset="0"/>
                          <a:ea typeface="+mn-ea"/>
                          <a:cs typeface="+mn-cs"/>
                        </a:rPr>
                        <a:t> </a:t>
                      </a:r>
                    </a:p>
                    <a:p>
                      <a:pPr algn="ctr"/>
                      <a:r>
                        <a:rPr lang="en-GB" sz="1200" b="0" kern="1200">
                          <a:solidFill>
                            <a:schemeClr val="tx1"/>
                          </a:solidFill>
                          <a:effectLst/>
                          <a:latin typeface="Comic Sans MS" panose="030F0702030302020204" pitchFamily="66" charset="0"/>
                          <a:ea typeface="+mn-ea"/>
                          <a:cs typeface="+mn-cs"/>
                        </a:rPr>
                        <a:t>Animals </a:t>
                      </a:r>
                      <a:r>
                        <a:rPr lang="en-GB" sz="1200" b="0" kern="1200" err="1">
                          <a:solidFill>
                            <a:schemeClr val="tx1"/>
                          </a:solidFill>
                          <a:effectLst/>
                          <a:latin typeface="Comic Sans MS" panose="030F0702030302020204" pitchFamily="66" charset="0"/>
                          <a:ea typeface="+mn-ea"/>
                          <a:cs typeface="+mn-cs"/>
                        </a:rPr>
                        <a:t>inc.</a:t>
                      </a:r>
                      <a:r>
                        <a:rPr lang="en-GB" sz="1200" b="0" kern="1200">
                          <a:solidFill>
                            <a:schemeClr val="tx1"/>
                          </a:solidFill>
                          <a:effectLst/>
                          <a:latin typeface="Comic Sans MS" panose="030F0702030302020204" pitchFamily="66" charset="0"/>
                          <a:ea typeface="+mn-ea"/>
                          <a:cs typeface="+mn-cs"/>
                        </a:rPr>
                        <a:t> humans </a:t>
                      </a:r>
                    </a:p>
                    <a:p>
                      <a:pPr algn="ctr"/>
                      <a:r>
                        <a:rPr lang="en-GB" sz="1200" b="0" kern="1200">
                          <a:solidFill>
                            <a:schemeClr val="tx1"/>
                          </a:solidFill>
                          <a:effectLst/>
                          <a:latin typeface="Comic Sans MS" panose="030F0702030302020204" pitchFamily="66" charset="0"/>
                          <a:ea typeface="+mn-ea"/>
                          <a:cs typeface="+mn-cs"/>
                        </a:rPr>
                        <a:t>(All about me)</a:t>
                      </a:r>
                    </a:p>
                    <a:p>
                      <a:pPr algn="ctr"/>
                      <a:r>
                        <a:rPr lang="en-GB" sz="1200" b="0" kern="1200">
                          <a:solidFill>
                            <a:schemeClr val="tx1"/>
                          </a:solidFill>
                          <a:effectLst/>
                          <a:latin typeface="Comic Sans MS" panose="030F0702030302020204" pitchFamily="66" charset="0"/>
                          <a:ea typeface="+mn-ea"/>
                          <a:cs typeface="+mn-cs"/>
                        </a:rPr>
                        <a:t>Sound </a:t>
                      </a:r>
                    </a:p>
                    <a:p>
                      <a:pPr algn="ctr"/>
                      <a:r>
                        <a:rPr lang="en-GB" sz="1200" b="0" kern="1200">
                          <a:solidFill>
                            <a:schemeClr val="tx1"/>
                          </a:solidFill>
                          <a:effectLst/>
                          <a:latin typeface="Comic Sans MS" panose="030F0702030302020204" pitchFamily="66" charset="0"/>
                          <a:ea typeface="+mn-ea"/>
                          <a:cs typeface="+mn-cs"/>
                        </a:rPr>
                        <a:t>(familiar environments/festivals)</a:t>
                      </a:r>
                    </a:p>
                    <a:p>
                      <a:pPr algn="ctr"/>
                      <a:r>
                        <a:rPr lang="en-GB" sz="1200" b="0" kern="1200">
                          <a:solidFill>
                            <a:schemeClr val="tx1"/>
                          </a:solidFill>
                          <a:effectLst/>
                          <a:latin typeface="Comic Sans MS" panose="030F0702030302020204" pitchFamily="66" charset="0"/>
                          <a:ea typeface="+mn-ea"/>
                          <a:cs typeface="+mn-cs"/>
                        </a:rPr>
                        <a:t>Materials </a:t>
                      </a:r>
                    </a:p>
                    <a:p>
                      <a:pPr algn="ctr"/>
                      <a:r>
                        <a:rPr lang="en-GB" sz="1200" b="0" kern="1200">
                          <a:solidFill>
                            <a:schemeClr val="tx1"/>
                          </a:solidFill>
                          <a:effectLst/>
                          <a:latin typeface="Comic Sans MS" panose="030F0702030302020204" pitchFamily="66" charset="0"/>
                          <a:ea typeface="+mn-ea"/>
                          <a:cs typeface="+mn-cs"/>
                        </a:rPr>
                        <a:t>(familiar environment/festivals)</a:t>
                      </a:r>
                    </a:p>
                  </a:txBody>
                  <a:tcPr marL="68580" marR="68580" marT="0" marB="0">
                    <a:solidFill>
                      <a:schemeClr val="bg1"/>
                    </a:solidFill>
                  </a:tcPr>
                </a:tc>
                <a:tc hMerge="1">
                  <a:txBody>
                    <a:bodyPr/>
                    <a:lstStyle/>
                    <a:p>
                      <a:pPr algn="ctr">
                        <a:lnSpc>
                          <a:spcPct val="115000"/>
                        </a:lnSpc>
                        <a:spcAft>
                          <a:spcPts val="1000"/>
                        </a:spcAft>
                      </a:pPr>
                      <a:endParaRPr lang="en-GB" sz="14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tc gridSpan="2">
                  <a:txBody>
                    <a:bodyPr/>
                    <a:lstStyle/>
                    <a:p>
                      <a:pPr algn="ctr"/>
                      <a:r>
                        <a:rPr lang="en-GB" sz="1200" b="0" kern="1200">
                          <a:solidFill>
                            <a:schemeClr val="tx1"/>
                          </a:solidFill>
                          <a:effectLst/>
                          <a:latin typeface="Comic Sans MS" panose="030F0702030302020204" pitchFamily="66" charset="0"/>
                          <a:ea typeface="+mn-ea"/>
                          <a:cs typeface="+mn-cs"/>
                        </a:rPr>
                        <a:t>Seasonal changes </a:t>
                      </a:r>
                    </a:p>
                    <a:p>
                      <a:pPr algn="ctr"/>
                      <a:r>
                        <a:rPr lang="en-GB" sz="1200" b="0" kern="1200">
                          <a:solidFill>
                            <a:schemeClr val="tx1"/>
                          </a:solidFill>
                          <a:effectLst/>
                          <a:latin typeface="Comic Sans MS" panose="030F0702030302020204" pitchFamily="66" charset="0"/>
                          <a:ea typeface="+mn-ea"/>
                          <a:cs typeface="+mn-cs"/>
                        </a:rPr>
                        <a:t>Spring </a:t>
                      </a:r>
                    </a:p>
                    <a:p>
                      <a:pPr algn="ctr"/>
                      <a:endParaRPr lang="en-US" sz="1200" b="0" kern="1200">
                        <a:solidFill>
                          <a:schemeClr val="tx1"/>
                        </a:solidFill>
                        <a:effectLst/>
                        <a:latin typeface="Comic Sans MS" panose="030F0702030302020204" pitchFamily="66" charset="0"/>
                        <a:ea typeface="+mn-ea"/>
                        <a:cs typeface="+mn-cs"/>
                      </a:endParaRPr>
                    </a:p>
                    <a:p>
                      <a:pPr algn="ctr"/>
                      <a:r>
                        <a:rPr lang="en-GB" sz="1200" b="0" kern="1200">
                          <a:solidFill>
                            <a:schemeClr val="tx1"/>
                          </a:solidFill>
                          <a:effectLst/>
                          <a:latin typeface="Comic Sans MS" panose="030F0702030302020204" pitchFamily="66" charset="0"/>
                          <a:ea typeface="+mn-ea"/>
                          <a:cs typeface="+mn-cs"/>
                        </a:rPr>
                        <a:t>To recognise the changes in the natural world</a:t>
                      </a:r>
                    </a:p>
                    <a:p>
                      <a:pPr algn="ctr"/>
                      <a:r>
                        <a:rPr lang="en-US" sz="1200" b="0" kern="1200">
                          <a:solidFill>
                            <a:schemeClr val="tx1"/>
                          </a:solidFill>
                          <a:effectLst/>
                          <a:latin typeface="Comic Sans MS" panose="030F0702030302020204" pitchFamily="66" charset="0"/>
                          <a:ea typeface="+mn-ea"/>
                          <a:cs typeface="+mn-cs"/>
                        </a:rPr>
                        <a:t>T</a:t>
                      </a:r>
                      <a:r>
                        <a:rPr lang="en-GB" sz="1200" b="0" kern="1200">
                          <a:solidFill>
                            <a:schemeClr val="tx1"/>
                          </a:solidFill>
                          <a:effectLst/>
                          <a:latin typeface="Comic Sans MS" panose="030F0702030302020204" pitchFamily="66" charset="0"/>
                          <a:ea typeface="+mn-ea"/>
                          <a:cs typeface="+mn-cs"/>
                        </a:rPr>
                        <a:t>o understand the term shadow</a:t>
                      </a:r>
                    </a:p>
                    <a:p>
                      <a:pPr algn="ctr"/>
                      <a:r>
                        <a:rPr lang="en-US" sz="1200" b="0" kern="1200">
                          <a:solidFill>
                            <a:schemeClr val="tx1"/>
                          </a:solidFill>
                          <a:effectLst/>
                          <a:latin typeface="Comic Sans MS" panose="030F0702030302020204" pitchFamily="66" charset="0"/>
                          <a:ea typeface="+mn-ea"/>
                          <a:cs typeface="+mn-cs"/>
                        </a:rPr>
                        <a:t>T</a:t>
                      </a:r>
                      <a:r>
                        <a:rPr lang="en-GB" sz="1200" b="0" kern="1200">
                          <a:solidFill>
                            <a:schemeClr val="tx1"/>
                          </a:solidFill>
                          <a:effectLst/>
                          <a:latin typeface="Comic Sans MS" panose="030F0702030302020204" pitchFamily="66" charset="0"/>
                          <a:ea typeface="+mn-ea"/>
                          <a:cs typeface="+mn-cs"/>
                        </a:rPr>
                        <a:t>o recognise the simple everyday uses of forces</a:t>
                      </a:r>
                    </a:p>
                    <a:p>
                      <a:pPr algn="ctr"/>
                      <a:r>
                        <a:rPr lang="en-US" sz="1200" b="0" kern="1200">
                          <a:solidFill>
                            <a:schemeClr val="tx1"/>
                          </a:solidFill>
                          <a:effectLst/>
                          <a:latin typeface="Comic Sans MS" panose="030F0702030302020204" pitchFamily="66" charset="0"/>
                          <a:ea typeface="+mn-ea"/>
                          <a:cs typeface="+mn-cs"/>
                        </a:rPr>
                        <a:t>(</a:t>
                      </a:r>
                      <a:r>
                        <a:rPr lang="en-GB" sz="1200" b="0" kern="1200">
                          <a:solidFill>
                            <a:schemeClr val="tx1"/>
                          </a:solidFill>
                          <a:effectLst/>
                          <a:latin typeface="Comic Sans MS" panose="030F0702030302020204" pitchFamily="66" charset="0"/>
                          <a:ea typeface="+mn-ea"/>
                          <a:cs typeface="+mn-cs"/>
                        </a:rPr>
                        <a:t>Off we go!)</a:t>
                      </a:r>
                    </a:p>
                    <a:p>
                      <a:pPr algn="ctr"/>
                      <a:endParaRPr lang="en-US" sz="1200" b="0" kern="1200">
                        <a:solidFill>
                          <a:schemeClr val="tx1"/>
                        </a:solidFill>
                        <a:effectLst/>
                        <a:latin typeface="Comic Sans MS" panose="030F0702030302020204" pitchFamily="66" charset="0"/>
                        <a:ea typeface="+mn-ea"/>
                        <a:cs typeface="+mn-cs"/>
                      </a:endParaRPr>
                    </a:p>
                    <a:p>
                      <a:pPr algn="ctr"/>
                      <a:r>
                        <a:rPr lang="en-US" sz="1200" b="0" kern="1200">
                          <a:solidFill>
                            <a:schemeClr val="tx1"/>
                          </a:solidFill>
                          <a:effectLst/>
                          <a:latin typeface="Comic Sans MS" panose="030F0702030302020204" pitchFamily="66" charset="0"/>
                          <a:ea typeface="+mn-ea"/>
                          <a:cs typeface="+mn-cs"/>
                        </a:rPr>
                        <a:t>U</a:t>
                      </a:r>
                      <a:r>
                        <a:rPr lang="en-GB" sz="1200" b="0" kern="1200" err="1">
                          <a:solidFill>
                            <a:schemeClr val="tx1"/>
                          </a:solidFill>
                          <a:effectLst/>
                          <a:latin typeface="Comic Sans MS" panose="030F0702030302020204" pitchFamily="66" charset="0"/>
                          <a:ea typeface="+mn-ea"/>
                          <a:cs typeface="+mn-cs"/>
                        </a:rPr>
                        <a:t>nderstand</a:t>
                      </a:r>
                      <a:r>
                        <a:rPr lang="en-GB" sz="1200" b="0" kern="1200">
                          <a:solidFill>
                            <a:schemeClr val="tx1"/>
                          </a:solidFill>
                          <a:effectLst/>
                          <a:latin typeface="Comic Sans MS" panose="030F0702030302020204" pitchFamily="66" charset="0"/>
                          <a:ea typeface="+mn-ea"/>
                          <a:cs typeface="+mn-cs"/>
                        </a:rPr>
                        <a:t> what a plant is.</a:t>
                      </a:r>
                    </a:p>
                    <a:p>
                      <a:pPr algn="ctr"/>
                      <a:r>
                        <a:rPr lang="en-US" sz="1200" b="0" kern="1200">
                          <a:solidFill>
                            <a:schemeClr val="tx1"/>
                          </a:solidFill>
                          <a:effectLst/>
                          <a:latin typeface="Comic Sans MS" panose="030F0702030302020204" pitchFamily="66" charset="0"/>
                          <a:ea typeface="+mn-ea"/>
                          <a:cs typeface="+mn-cs"/>
                        </a:rPr>
                        <a:t>T</a:t>
                      </a:r>
                      <a:r>
                        <a:rPr lang="en-GB" sz="1200" b="0" kern="1200">
                          <a:solidFill>
                            <a:schemeClr val="tx1"/>
                          </a:solidFill>
                          <a:effectLst/>
                          <a:latin typeface="Comic Sans MS" panose="030F0702030302020204" pitchFamily="66" charset="0"/>
                          <a:ea typeface="+mn-ea"/>
                          <a:cs typeface="+mn-cs"/>
                        </a:rPr>
                        <a:t>o know what a habitat is</a:t>
                      </a:r>
                    </a:p>
                    <a:p>
                      <a:pPr algn="ctr"/>
                      <a:r>
                        <a:rPr lang="en-US" sz="1200" b="0" kern="1200">
                          <a:solidFill>
                            <a:schemeClr val="tx1"/>
                          </a:solidFill>
                          <a:effectLst/>
                          <a:latin typeface="Comic Sans MS" panose="030F0702030302020204" pitchFamily="66" charset="0"/>
                          <a:ea typeface="+mn-ea"/>
                          <a:cs typeface="+mn-cs"/>
                        </a:rPr>
                        <a:t>(Growing - </a:t>
                      </a:r>
                      <a:r>
                        <a:rPr lang="en-GB" sz="1200" b="0" kern="1200">
                          <a:solidFill>
                            <a:schemeClr val="tx1"/>
                          </a:solidFill>
                          <a:effectLst/>
                          <a:latin typeface="Comic Sans MS" panose="030F0702030302020204" pitchFamily="66" charset="0"/>
                          <a:ea typeface="+mn-ea"/>
                          <a:cs typeface="+mn-cs"/>
                        </a:rPr>
                        <a:t>Jack and the Beanstalk)</a:t>
                      </a:r>
                    </a:p>
                  </a:txBody>
                  <a:tcPr marL="68580" marR="68580" marT="0" marB="0">
                    <a:solidFill>
                      <a:schemeClr val="bg1"/>
                    </a:solidFill>
                  </a:tcPr>
                </a:tc>
                <a:tc hMerge="1">
                  <a:txBody>
                    <a:bodyPr/>
                    <a:lstStyle/>
                    <a:p>
                      <a:pPr algn="ctr">
                        <a:lnSpc>
                          <a:spcPct val="115000"/>
                        </a:lnSpc>
                        <a:spcAft>
                          <a:spcPts val="1000"/>
                        </a:spcAft>
                      </a:pPr>
                      <a:endParaRPr lang="en-GB" sz="14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tc gridSpan="2">
                  <a:txBody>
                    <a:bodyPr/>
                    <a:lstStyle/>
                    <a:p>
                      <a:pPr algn="ctr"/>
                      <a:r>
                        <a:rPr lang="en-GB" sz="1200" b="0" kern="1200">
                          <a:solidFill>
                            <a:schemeClr val="tx1"/>
                          </a:solidFill>
                          <a:effectLst/>
                          <a:latin typeface="Comic Sans MS" panose="030F0702030302020204" pitchFamily="66" charset="0"/>
                          <a:ea typeface="+mn-ea"/>
                          <a:cs typeface="+mn-cs"/>
                        </a:rPr>
                        <a:t>Seasonal changes </a:t>
                      </a:r>
                    </a:p>
                    <a:p>
                      <a:pPr algn="ctr"/>
                      <a:r>
                        <a:rPr lang="en-GB" sz="1200" b="0" kern="1200">
                          <a:solidFill>
                            <a:schemeClr val="tx1"/>
                          </a:solidFill>
                          <a:effectLst/>
                          <a:latin typeface="Comic Sans MS" panose="030F0702030302020204" pitchFamily="66" charset="0"/>
                          <a:ea typeface="+mn-ea"/>
                          <a:cs typeface="+mn-cs"/>
                        </a:rPr>
                        <a:t>Summer</a:t>
                      </a:r>
                    </a:p>
                    <a:p>
                      <a:pPr algn="ctr"/>
                      <a:r>
                        <a:rPr lang="en-GB" sz="1200" b="0" kern="1200">
                          <a:solidFill>
                            <a:schemeClr val="tx1"/>
                          </a:solidFill>
                          <a:effectLst/>
                          <a:latin typeface="Comic Sans MS" panose="030F0702030302020204" pitchFamily="66" charset="0"/>
                          <a:ea typeface="+mn-ea"/>
                          <a:cs typeface="+mn-cs"/>
                        </a:rPr>
                        <a:t> </a:t>
                      </a:r>
                    </a:p>
                    <a:p>
                      <a:pPr algn="ctr"/>
                      <a:r>
                        <a:rPr lang="en-US" sz="1200" b="0" kern="1200" err="1">
                          <a:solidFill>
                            <a:schemeClr val="tx1"/>
                          </a:solidFill>
                          <a:effectLst/>
                          <a:latin typeface="Comic Sans MS" panose="030F0702030302020204" pitchFamily="66" charset="0"/>
                          <a:ea typeface="+mn-ea"/>
                          <a:cs typeface="+mn-cs"/>
                        </a:rPr>
                        <a:t>Recognise</a:t>
                      </a:r>
                      <a:r>
                        <a:rPr lang="en-US" sz="1200" b="0" kern="1200">
                          <a:solidFill>
                            <a:schemeClr val="tx1"/>
                          </a:solidFill>
                          <a:effectLst/>
                          <a:latin typeface="Comic Sans MS" panose="030F0702030302020204" pitchFamily="66" charset="0"/>
                          <a:ea typeface="+mn-ea"/>
                          <a:cs typeface="+mn-cs"/>
                        </a:rPr>
                        <a:t> animals and how to care for them.</a:t>
                      </a:r>
                    </a:p>
                    <a:p>
                      <a:pPr algn="ctr"/>
                      <a:r>
                        <a:rPr lang="en-US" sz="1200" b="0" kern="1200">
                          <a:solidFill>
                            <a:schemeClr val="tx1"/>
                          </a:solidFill>
                          <a:effectLst/>
                          <a:latin typeface="Comic Sans MS" panose="030F0702030302020204" pitchFamily="66" charset="0"/>
                          <a:ea typeface="+mn-ea"/>
                          <a:cs typeface="+mn-cs"/>
                        </a:rPr>
                        <a:t>To know what a habitat is</a:t>
                      </a:r>
                    </a:p>
                    <a:p>
                      <a:pPr algn="ctr"/>
                      <a:r>
                        <a:rPr lang="en-US" sz="1200" b="0" kern="1200">
                          <a:solidFill>
                            <a:schemeClr val="tx1"/>
                          </a:solidFill>
                          <a:effectLst/>
                          <a:latin typeface="Comic Sans MS" panose="030F0702030302020204" pitchFamily="66" charset="0"/>
                          <a:ea typeface="+mn-ea"/>
                          <a:cs typeface="+mn-cs"/>
                        </a:rPr>
                        <a:t>(Animals)</a:t>
                      </a:r>
                    </a:p>
                    <a:p>
                      <a:pPr algn="ctr"/>
                      <a:endParaRPr lang="en-US" sz="1200" b="0" kern="1200">
                        <a:solidFill>
                          <a:schemeClr val="tx1"/>
                        </a:solidFill>
                        <a:effectLst/>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kern="1200">
                          <a:solidFill>
                            <a:schemeClr val="tx1"/>
                          </a:solidFill>
                          <a:effectLst/>
                          <a:latin typeface="Comic Sans MS" panose="030F0702030302020204" pitchFamily="66" charset="0"/>
                          <a:ea typeface="+mn-ea"/>
                          <a:cs typeface="+mn-cs"/>
                        </a:rPr>
                        <a:t>To </a:t>
                      </a:r>
                      <a:r>
                        <a:rPr lang="en-US" sz="1200" b="0" kern="1200" err="1">
                          <a:solidFill>
                            <a:schemeClr val="tx1"/>
                          </a:solidFill>
                          <a:effectLst/>
                          <a:latin typeface="Comic Sans MS" panose="030F0702030302020204" pitchFamily="66" charset="0"/>
                          <a:ea typeface="+mn-ea"/>
                          <a:cs typeface="+mn-cs"/>
                        </a:rPr>
                        <a:t>recognise</a:t>
                      </a:r>
                      <a:r>
                        <a:rPr lang="en-US" sz="1200" b="0" kern="1200">
                          <a:solidFill>
                            <a:schemeClr val="tx1"/>
                          </a:solidFill>
                          <a:effectLst/>
                          <a:latin typeface="Comic Sans MS" panose="030F0702030302020204" pitchFamily="66" charset="0"/>
                          <a:ea typeface="+mn-ea"/>
                          <a:cs typeface="+mn-cs"/>
                        </a:rPr>
                        <a:t> the simple everyday uses of forces.</a:t>
                      </a:r>
                    </a:p>
                    <a:p>
                      <a:pPr algn="ctr"/>
                      <a:r>
                        <a:rPr lang="en-US" sz="1200" b="0" kern="1200">
                          <a:solidFill>
                            <a:schemeClr val="tx1"/>
                          </a:solidFill>
                          <a:effectLst/>
                          <a:latin typeface="Comic Sans MS" panose="030F0702030302020204" pitchFamily="66" charset="0"/>
                          <a:ea typeface="+mn-ea"/>
                          <a:cs typeface="+mn-cs"/>
                        </a:rPr>
                        <a:t>(Superheroes)</a:t>
                      </a:r>
                      <a:endParaRPr lang="en-GB" sz="1200" b="0" kern="1200">
                        <a:solidFill>
                          <a:schemeClr val="tx1"/>
                        </a:solidFill>
                        <a:effectLst/>
                        <a:latin typeface="Comic Sans MS" panose="030F0702030302020204" pitchFamily="66" charset="0"/>
                        <a:ea typeface="+mn-ea"/>
                        <a:cs typeface="+mn-cs"/>
                      </a:endParaRPr>
                    </a:p>
                  </a:txBody>
                  <a:tcPr marL="68580" marR="68580" marT="0" marB="0">
                    <a:solidFill>
                      <a:schemeClr val="bg1"/>
                    </a:solidFill>
                  </a:tcPr>
                </a:tc>
                <a:tc hMerge="1">
                  <a:txBody>
                    <a:bodyPr/>
                    <a:lstStyle/>
                    <a:p>
                      <a:pPr algn="ctr">
                        <a:lnSpc>
                          <a:spcPct val="115000"/>
                        </a:lnSpc>
                        <a:spcAft>
                          <a:spcPts val="1000"/>
                        </a:spcAft>
                      </a:pPr>
                      <a:endParaRPr lang="en-GB" sz="14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2460120749"/>
                  </a:ext>
                </a:extLst>
              </a:tr>
              <a:tr h="813465">
                <a:tc>
                  <a:txBody>
                    <a:bodyPr/>
                    <a:lstStyle/>
                    <a:p>
                      <a:r>
                        <a:rPr lang="en-GB" sz="1600" b="1">
                          <a:latin typeface="Comic Sans MS" panose="030F0702030302020204" pitchFamily="66" charset="0"/>
                        </a:rPr>
                        <a:t>1</a:t>
                      </a:r>
                      <a:endParaRPr lang="en-GB" sz="1100" b="1">
                        <a:latin typeface="Comic Sans MS" panose="030F0702030302020204" pitchFamily="66" charset="0"/>
                      </a:endParaRPr>
                    </a:p>
                  </a:txBody>
                  <a:tcPr/>
                </a:tc>
                <a:tc gridSpan="2">
                  <a:txBody>
                    <a:bodyPr/>
                    <a:lstStyle/>
                    <a:p>
                      <a:pPr algn="ctr">
                        <a:lnSpc>
                          <a:spcPct val="115000"/>
                        </a:lnSpc>
                        <a:spcAft>
                          <a:spcPts val="1000"/>
                        </a:spcAft>
                      </a:pPr>
                      <a:r>
                        <a:rPr lang="en-GB" sz="1200" b="0" kern="1200">
                          <a:solidFill>
                            <a:schemeClr val="tx1"/>
                          </a:solidFill>
                          <a:effectLst/>
                          <a:latin typeface="Comic Sans MS" panose="030F0702030302020204" pitchFamily="66" charset="0"/>
                          <a:ea typeface="+mn-ea"/>
                          <a:cs typeface="+mn-cs"/>
                        </a:rPr>
                        <a:t>Everyday materials</a:t>
                      </a:r>
                    </a:p>
                    <a:p>
                      <a:pPr algn="ctr">
                        <a:lnSpc>
                          <a:spcPct val="115000"/>
                        </a:lnSpc>
                        <a:spcAft>
                          <a:spcPts val="1000"/>
                        </a:spcAft>
                      </a:pPr>
                      <a:r>
                        <a:rPr lang="en-US" sz="1200" b="0" kern="1200">
                          <a:solidFill>
                            <a:schemeClr val="tx1"/>
                          </a:solidFill>
                          <a:effectLst/>
                          <a:latin typeface="Comic Sans MS" panose="030F0702030302020204" pitchFamily="66" charset="0"/>
                          <a:ea typeface="+mn-ea"/>
                          <a:cs typeface="+mn-cs"/>
                        </a:rPr>
                        <a:t>(</a:t>
                      </a:r>
                      <a:r>
                        <a:rPr lang="en-GB" sz="1200" b="0" kern="1200">
                          <a:solidFill>
                            <a:schemeClr val="tx1"/>
                          </a:solidFill>
                          <a:effectLst/>
                          <a:latin typeface="Comic Sans MS" panose="030F0702030302020204" pitchFamily="66" charset="0"/>
                          <a:ea typeface="+mn-ea"/>
                          <a:cs typeface="+mn-cs"/>
                        </a:rPr>
                        <a:t>Chemistry)</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b="0" kern="1200">
                        <a:solidFill>
                          <a:schemeClr val="tx1"/>
                        </a:solidFill>
                        <a:effectLst/>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b="0" kern="1200">
                        <a:solidFill>
                          <a:schemeClr val="tx1"/>
                        </a:solidFill>
                        <a:effectLst/>
                        <a:latin typeface="Comic Sans MS" panose="030F0702030302020204" pitchFamily="66" charset="0"/>
                        <a:ea typeface="+mn-ea"/>
                        <a:cs typeface="+mn-cs"/>
                      </a:endParaRPr>
                    </a:p>
                    <a:p>
                      <a:pPr algn="ctr"/>
                      <a:endParaRPr lang="en-GB" sz="1200" b="0" kern="1200">
                        <a:solidFill>
                          <a:schemeClr val="tx1"/>
                        </a:solidFill>
                        <a:effectLst/>
                        <a:latin typeface="Comic Sans MS" panose="030F0702030302020204" pitchFamily="66" charset="0"/>
                        <a:ea typeface="+mn-ea"/>
                        <a:cs typeface="+mn-cs"/>
                      </a:endParaRPr>
                    </a:p>
                    <a:p>
                      <a:pPr algn="ctr"/>
                      <a:r>
                        <a:rPr lang="en-GB" sz="1200" b="0" kern="1200">
                          <a:solidFill>
                            <a:schemeClr val="tx1"/>
                          </a:solidFill>
                          <a:effectLst/>
                          <a:latin typeface="Comic Sans MS" panose="030F0702030302020204" pitchFamily="66" charset="0"/>
                          <a:ea typeface="+mn-ea"/>
                          <a:cs typeface="+mn-cs"/>
                        </a:rPr>
                        <a:t>Seasonal Changes - </a:t>
                      </a:r>
                      <a:r>
                        <a:rPr lang="en-GB" sz="1200" b="0" i="1" kern="1200">
                          <a:solidFill>
                            <a:schemeClr val="tx1"/>
                          </a:solidFill>
                          <a:effectLst/>
                          <a:latin typeface="Comic Sans MS" panose="030F0702030302020204" pitchFamily="66" charset="0"/>
                          <a:ea typeface="+mn-ea"/>
                          <a:cs typeface="+mn-cs"/>
                        </a:rPr>
                        <a:t>Autumn/Winter</a:t>
                      </a:r>
                    </a:p>
                    <a:p>
                      <a:pPr algn="ctr"/>
                      <a:endParaRPr lang="en-GB" sz="1200" b="0" i="1" kern="1200">
                        <a:solidFill>
                          <a:schemeClr val="tx1"/>
                        </a:solidFill>
                        <a:effectLst/>
                        <a:latin typeface="Comic Sans MS" panose="030F0702030302020204" pitchFamily="66" charset="0"/>
                        <a:ea typeface="+mn-ea"/>
                        <a:cs typeface="+mn-cs"/>
                      </a:endParaRPr>
                    </a:p>
                    <a:p>
                      <a:pPr algn="ctr"/>
                      <a:r>
                        <a:rPr lang="en-US" sz="1200" b="0" i="1" kern="1200">
                          <a:solidFill>
                            <a:schemeClr val="tx1"/>
                          </a:solidFill>
                          <a:effectLst/>
                          <a:latin typeface="Comic Sans MS" panose="030F0702030302020204" pitchFamily="66" charset="0"/>
                          <a:ea typeface="+mn-ea"/>
                          <a:cs typeface="+mn-cs"/>
                        </a:rPr>
                        <a:t>(</a:t>
                      </a:r>
                      <a:r>
                        <a:rPr lang="en-GB" sz="1200" b="0" i="1" kern="1200">
                          <a:solidFill>
                            <a:schemeClr val="tx1"/>
                          </a:solidFill>
                          <a:effectLst/>
                          <a:latin typeface="Comic Sans MS" panose="030F0702030302020204" pitchFamily="66" charset="0"/>
                          <a:ea typeface="+mn-ea"/>
                          <a:cs typeface="+mn-cs"/>
                        </a:rPr>
                        <a:t>Physics)</a:t>
                      </a:r>
                      <a:endParaRPr lang="en-GB" sz="1200" b="0" kern="1200">
                        <a:solidFill>
                          <a:schemeClr val="tx1"/>
                        </a:solidFill>
                        <a:effectLst/>
                        <a:latin typeface="Comic Sans MS" panose="030F0702030302020204" pitchFamily="66" charset="0"/>
                        <a:ea typeface="+mn-ea"/>
                        <a:cs typeface="+mn-cs"/>
                      </a:endParaRPr>
                    </a:p>
                    <a:p>
                      <a:r>
                        <a:rPr lang="en-GB" sz="1400" b="0" kern="1200">
                          <a:solidFill>
                            <a:schemeClr val="tx1"/>
                          </a:solidFill>
                          <a:effectLst/>
                          <a:latin typeface="Comic Sans MS" panose="030F0702030302020204" pitchFamily="66" charset="0"/>
                          <a:ea typeface="+mn-ea"/>
                          <a:cs typeface="+mn-cs"/>
                        </a:rPr>
                        <a:t> </a:t>
                      </a:r>
                      <a:endParaRPr lang="en-GB" sz="1100" b="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tc hMerge="1">
                  <a:txBody>
                    <a:bodyPr/>
                    <a:lstStyle/>
                    <a:p>
                      <a:pPr algn="ctr">
                        <a:lnSpc>
                          <a:spcPct val="115000"/>
                        </a:lnSpc>
                        <a:spcAft>
                          <a:spcPts val="1000"/>
                        </a:spcAft>
                      </a:pPr>
                      <a:endParaRPr lang="en-GB" sz="14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tc gridSpan="2">
                  <a:txBody>
                    <a:bodyPr/>
                    <a:lstStyle/>
                    <a:p>
                      <a:pPr algn="ctr">
                        <a:lnSpc>
                          <a:spcPct val="115000"/>
                        </a:lnSpc>
                        <a:spcAft>
                          <a:spcPts val="1000"/>
                        </a:spcAft>
                      </a:pPr>
                      <a:r>
                        <a:rPr lang="en-US" sz="1200" b="0">
                          <a:effectLst/>
                          <a:latin typeface="Comic Sans MS" panose="030F0702030302020204" pitchFamily="66" charset="0"/>
                          <a:ea typeface="Calibri" panose="020F0502020204030204" pitchFamily="34" charset="0"/>
                          <a:cs typeface="Times New Roman" panose="02020603050405020304" pitchFamily="18" charset="0"/>
                        </a:rPr>
                        <a:t>Plants</a:t>
                      </a:r>
                    </a:p>
                    <a:p>
                      <a:pPr algn="ctr">
                        <a:lnSpc>
                          <a:spcPct val="115000"/>
                        </a:lnSpc>
                        <a:spcAft>
                          <a:spcPts val="1000"/>
                        </a:spcAft>
                      </a:pPr>
                      <a:r>
                        <a:rPr lang="en-GB" sz="1200" b="0" kern="1200">
                          <a:solidFill>
                            <a:schemeClr val="tx1"/>
                          </a:solidFill>
                          <a:effectLst/>
                          <a:latin typeface="Comic Sans MS" panose="030F0702030302020204" pitchFamily="66" charset="0"/>
                          <a:ea typeface="+mn-ea"/>
                          <a:cs typeface="+mn-cs"/>
                        </a:rPr>
                        <a:t>(Biology)</a:t>
                      </a:r>
                      <a:endParaRPr lang="en-US" sz="1200" b="0">
                        <a:effectLst/>
                        <a:latin typeface="Comic Sans MS" panose="030F0702030302020204" pitchFamily="66"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15000"/>
                        </a:lnSpc>
                        <a:spcBef>
                          <a:spcPts val="0"/>
                        </a:spcBef>
                        <a:spcAft>
                          <a:spcPts val="1000"/>
                        </a:spcAft>
                        <a:buClrTx/>
                        <a:buSzTx/>
                        <a:buFontTx/>
                        <a:buNone/>
                        <a:tabLst/>
                        <a:defRPr/>
                      </a:pPr>
                      <a:endParaRPr lang="en-GB" sz="1200" b="0" kern="1200">
                        <a:solidFill>
                          <a:schemeClr val="tx1"/>
                        </a:solidFill>
                        <a:effectLst/>
                        <a:latin typeface="Comic Sans MS" panose="030F0702030302020204" pitchFamily="66" charset="0"/>
                        <a:ea typeface="+mn-ea"/>
                        <a:cs typeface="+mn-cs"/>
                      </a:endParaRPr>
                    </a:p>
                    <a:p>
                      <a:pPr marL="0" marR="0" lvl="0" indent="0" algn="ctr" defTabSz="914400" rtl="0" eaLnBrk="1" fontAlgn="auto" latinLnBrk="0" hangingPunct="1">
                        <a:lnSpc>
                          <a:spcPct val="115000"/>
                        </a:lnSpc>
                        <a:spcBef>
                          <a:spcPts val="0"/>
                        </a:spcBef>
                        <a:spcAft>
                          <a:spcPts val="1000"/>
                        </a:spcAft>
                        <a:buClrTx/>
                        <a:buSzTx/>
                        <a:buFontTx/>
                        <a:buNone/>
                        <a:tabLst/>
                        <a:defRPr/>
                      </a:pPr>
                      <a:endParaRPr lang="en-GB" sz="1200" b="0" kern="1200">
                        <a:solidFill>
                          <a:schemeClr val="tx1"/>
                        </a:solidFill>
                        <a:effectLst/>
                        <a:latin typeface="Comic Sans MS" panose="030F0702030302020204" pitchFamily="66" charset="0"/>
                        <a:ea typeface="+mn-ea"/>
                        <a:cs typeface="+mn-cs"/>
                      </a:endParaRPr>
                    </a:p>
                    <a:p>
                      <a:pPr marL="0" marR="0" lvl="0" indent="0" algn="ctr" defTabSz="914400" rtl="0" eaLnBrk="1" fontAlgn="auto" latinLnBrk="0" hangingPunct="1">
                        <a:lnSpc>
                          <a:spcPct val="115000"/>
                        </a:lnSpc>
                        <a:spcBef>
                          <a:spcPts val="0"/>
                        </a:spcBef>
                        <a:spcAft>
                          <a:spcPts val="1000"/>
                        </a:spcAft>
                        <a:buClrTx/>
                        <a:buSzTx/>
                        <a:buFontTx/>
                        <a:buNone/>
                        <a:tabLst/>
                        <a:defRPr/>
                      </a:pPr>
                      <a:r>
                        <a:rPr lang="en-GB" sz="1200" b="0" kern="1200">
                          <a:solidFill>
                            <a:schemeClr val="tx1"/>
                          </a:solidFill>
                          <a:effectLst/>
                          <a:latin typeface="Comic Sans MS" panose="030F0702030302020204" pitchFamily="66" charset="0"/>
                          <a:ea typeface="+mn-ea"/>
                          <a:cs typeface="+mn-cs"/>
                        </a:rPr>
                        <a:t>Seasonal Changes – </a:t>
                      </a:r>
                      <a:r>
                        <a:rPr lang="en-GB" sz="1200" b="0" i="1" kern="1200">
                          <a:solidFill>
                            <a:schemeClr val="tx1"/>
                          </a:solidFill>
                          <a:effectLst/>
                          <a:latin typeface="Comic Sans MS" panose="030F0702030302020204" pitchFamily="66" charset="0"/>
                          <a:ea typeface="+mn-ea"/>
                          <a:cs typeface="+mn-cs"/>
                        </a:rPr>
                        <a:t>Spring</a:t>
                      </a:r>
                    </a:p>
                    <a:p>
                      <a:pPr marL="0" marR="0" lvl="0" indent="0" algn="ctr" defTabSz="914400" rtl="0" eaLnBrk="1" fontAlgn="auto" latinLnBrk="0" hangingPunct="1">
                        <a:lnSpc>
                          <a:spcPct val="115000"/>
                        </a:lnSpc>
                        <a:spcBef>
                          <a:spcPts val="0"/>
                        </a:spcBef>
                        <a:spcAft>
                          <a:spcPts val="1000"/>
                        </a:spcAft>
                        <a:buClrTx/>
                        <a:buSzTx/>
                        <a:buFontTx/>
                        <a:buNone/>
                        <a:tabLst/>
                        <a:defRPr/>
                      </a:pPr>
                      <a:r>
                        <a:rPr lang="en-US" sz="1200" b="0" i="1" kern="1200">
                          <a:solidFill>
                            <a:schemeClr val="tx1"/>
                          </a:solidFill>
                          <a:effectLst/>
                          <a:latin typeface="Comic Sans MS" panose="030F0702030302020204" pitchFamily="66" charset="0"/>
                          <a:ea typeface="+mn-ea"/>
                          <a:cs typeface="+mn-cs"/>
                        </a:rPr>
                        <a:t>(</a:t>
                      </a:r>
                      <a:r>
                        <a:rPr lang="en-GB" sz="1200" b="0" i="1" kern="1200">
                          <a:solidFill>
                            <a:schemeClr val="tx1"/>
                          </a:solidFill>
                          <a:effectLst/>
                          <a:latin typeface="Comic Sans MS" panose="030F0702030302020204" pitchFamily="66" charset="0"/>
                          <a:ea typeface="+mn-ea"/>
                          <a:cs typeface="+mn-cs"/>
                        </a:rPr>
                        <a:t>Physics)</a:t>
                      </a:r>
                    </a:p>
                  </a:txBody>
                  <a:tcPr marL="68580" marR="68580" marT="0" marB="0">
                    <a:solidFill>
                      <a:schemeClr val="bg1"/>
                    </a:solidFill>
                  </a:tcPr>
                </a:tc>
                <a:tc hMerge="1">
                  <a:txBody>
                    <a:bodyPr/>
                    <a:lstStyle/>
                    <a:p>
                      <a:pPr algn="ctr">
                        <a:lnSpc>
                          <a:spcPct val="115000"/>
                        </a:lnSpc>
                        <a:spcAft>
                          <a:spcPts val="1000"/>
                        </a:spcAft>
                      </a:pPr>
                      <a:endParaRPr lang="en-GB" sz="14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kern="1200">
                          <a:solidFill>
                            <a:schemeClr val="tx1"/>
                          </a:solidFill>
                          <a:effectLst/>
                          <a:latin typeface="Comic Sans MS" panose="030F0702030302020204" pitchFamily="66" charset="0"/>
                          <a:ea typeface="+mn-ea"/>
                          <a:cs typeface="+mn-cs"/>
                        </a:rPr>
                        <a:t>Animals including Humans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b="0" kern="1200">
                        <a:solidFill>
                          <a:schemeClr val="tx1"/>
                        </a:solidFill>
                        <a:effectLst/>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kern="1200">
                          <a:solidFill>
                            <a:schemeClr val="tx1"/>
                          </a:solidFill>
                          <a:effectLst/>
                          <a:latin typeface="Comic Sans MS" panose="030F0702030302020204" pitchFamily="66" charset="0"/>
                          <a:ea typeface="+mn-ea"/>
                          <a:cs typeface="+mn-cs"/>
                        </a:rPr>
                        <a:t>(</a:t>
                      </a:r>
                      <a:r>
                        <a:rPr lang="en-GB" sz="1200" b="0" kern="1200">
                          <a:solidFill>
                            <a:schemeClr val="tx1"/>
                          </a:solidFill>
                          <a:effectLst/>
                          <a:latin typeface="Comic Sans MS" panose="030F0702030302020204" pitchFamily="66" charset="0"/>
                          <a:ea typeface="+mn-ea"/>
                          <a:cs typeface="+mn-cs"/>
                        </a:rPr>
                        <a:t>Biology)</a:t>
                      </a:r>
                    </a:p>
                    <a:p>
                      <a:pPr algn="ctr">
                        <a:lnSpc>
                          <a:spcPct val="115000"/>
                        </a:lnSpc>
                        <a:spcAft>
                          <a:spcPts val="1000"/>
                        </a:spcAft>
                      </a:pPr>
                      <a:endParaRPr lang="en-US" sz="1200" b="0">
                        <a:effectLst/>
                        <a:latin typeface="Comic Sans MS" panose="030F0702030302020204" pitchFamily="66"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15000"/>
                        </a:lnSpc>
                        <a:spcBef>
                          <a:spcPts val="0"/>
                        </a:spcBef>
                        <a:spcAft>
                          <a:spcPts val="1000"/>
                        </a:spcAft>
                        <a:buClrTx/>
                        <a:buSzTx/>
                        <a:buFontTx/>
                        <a:buNone/>
                        <a:tabLst/>
                        <a:defRPr/>
                      </a:pPr>
                      <a:r>
                        <a:rPr lang="en-GB" sz="1200" b="0" kern="1200">
                          <a:solidFill>
                            <a:schemeClr val="tx1"/>
                          </a:solidFill>
                          <a:effectLst/>
                          <a:latin typeface="Comic Sans MS" panose="030F0702030302020204" pitchFamily="66" charset="0"/>
                          <a:ea typeface="+mn-ea"/>
                          <a:cs typeface="+mn-cs"/>
                        </a:rPr>
                        <a:t>Seasonal Changes – </a:t>
                      </a:r>
                      <a:r>
                        <a:rPr lang="en-GB" sz="1200" b="0" i="1" kern="1200">
                          <a:solidFill>
                            <a:schemeClr val="tx1"/>
                          </a:solidFill>
                          <a:effectLst/>
                          <a:latin typeface="Comic Sans MS" panose="030F0702030302020204" pitchFamily="66" charset="0"/>
                          <a:ea typeface="+mn-ea"/>
                          <a:cs typeface="+mn-cs"/>
                        </a:rPr>
                        <a:t>Summer</a:t>
                      </a:r>
                    </a:p>
                    <a:p>
                      <a:pPr marL="0" marR="0" lvl="0" indent="0" algn="ctr" defTabSz="914400" rtl="0" eaLnBrk="1" fontAlgn="auto" latinLnBrk="0" hangingPunct="1">
                        <a:lnSpc>
                          <a:spcPct val="115000"/>
                        </a:lnSpc>
                        <a:spcBef>
                          <a:spcPts val="0"/>
                        </a:spcBef>
                        <a:spcAft>
                          <a:spcPts val="1000"/>
                        </a:spcAft>
                        <a:buClrTx/>
                        <a:buSzTx/>
                        <a:buFontTx/>
                        <a:buNone/>
                        <a:tabLst/>
                        <a:defRPr/>
                      </a:pPr>
                      <a:r>
                        <a:rPr lang="en-US" sz="1200" b="0" i="1" kern="1200">
                          <a:solidFill>
                            <a:schemeClr val="tx1"/>
                          </a:solidFill>
                          <a:effectLst/>
                          <a:latin typeface="Comic Sans MS" panose="030F0702030302020204" pitchFamily="66" charset="0"/>
                          <a:ea typeface="+mn-ea"/>
                          <a:cs typeface="+mn-cs"/>
                        </a:rPr>
                        <a:t>(</a:t>
                      </a:r>
                      <a:r>
                        <a:rPr lang="en-GB" sz="1200" b="0" i="1" kern="1200">
                          <a:solidFill>
                            <a:schemeClr val="tx1"/>
                          </a:solidFill>
                          <a:effectLst/>
                          <a:latin typeface="Comic Sans MS" panose="030F0702030302020204" pitchFamily="66" charset="0"/>
                          <a:ea typeface="+mn-ea"/>
                          <a:cs typeface="+mn-cs"/>
                        </a:rPr>
                        <a:t>Physics)</a:t>
                      </a:r>
                      <a:endParaRPr lang="en-GB" sz="1200" b="0" kern="1200">
                        <a:solidFill>
                          <a:schemeClr val="tx1"/>
                        </a:solidFill>
                        <a:effectLst/>
                        <a:latin typeface="Comic Sans MS" panose="030F0702030302020204" pitchFamily="66" charset="0"/>
                        <a:ea typeface="+mn-ea"/>
                        <a:cs typeface="+mn-cs"/>
                      </a:endParaRPr>
                    </a:p>
                    <a:p>
                      <a:pPr algn="ctr">
                        <a:lnSpc>
                          <a:spcPct val="115000"/>
                        </a:lnSpc>
                        <a:spcAft>
                          <a:spcPts val="1000"/>
                        </a:spcAft>
                      </a:pPr>
                      <a:endParaRPr lang="en-GB" sz="1200" b="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tc hMerge="1">
                  <a:txBody>
                    <a:bodyPr/>
                    <a:lstStyle/>
                    <a:p>
                      <a:pPr algn="ctr">
                        <a:lnSpc>
                          <a:spcPct val="115000"/>
                        </a:lnSpc>
                        <a:spcAft>
                          <a:spcPts val="1000"/>
                        </a:spcAft>
                      </a:pPr>
                      <a:endParaRPr lang="en-GB" sz="14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3533913891"/>
                  </a:ext>
                </a:extLst>
              </a:tr>
              <a:tr h="1057023">
                <a:tc>
                  <a:txBody>
                    <a:bodyPr/>
                    <a:lstStyle/>
                    <a:p>
                      <a:r>
                        <a:rPr lang="en-GB" sz="1600" b="1">
                          <a:latin typeface="Comic Sans MS" panose="030F0702030302020204" pitchFamily="66" charset="0"/>
                        </a:rPr>
                        <a:t>2</a:t>
                      </a:r>
                      <a:endParaRPr lang="en-GB" sz="1100" b="1">
                        <a:latin typeface="Comic Sans MS" panose="030F0702030302020204" pitchFamily="66" charset="0"/>
                      </a:endParaRPr>
                    </a:p>
                  </a:txBody>
                  <a:tcPr/>
                </a:tc>
                <a:tc gridSpan="2">
                  <a:txBody>
                    <a:bodyPr/>
                    <a:lstStyle/>
                    <a:p>
                      <a:pPr algn="ctr">
                        <a:lnSpc>
                          <a:spcPct val="115000"/>
                        </a:lnSpc>
                        <a:spcAft>
                          <a:spcPts val="0"/>
                        </a:spcAft>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Materials</a:t>
                      </a:r>
                    </a:p>
                    <a:p>
                      <a:pPr algn="ctr">
                        <a:lnSpc>
                          <a:spcPct val="115000"/>
                        </a:lnSpc>
                        <a:spcAft>
                          <a:spcPts val="0"/>
                        </a:spcAft>
                      </a:pPr>
                      <a:r>
                        <a:rPr lang="en-US"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a:t>
                      </a: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Chemistry)</a:t>
                      </a:r>
                    </a:p>
                  </a:txBody>
                  <a:tcPr marL="68580" marR="68580" marT="0" marB="0">
                    <a:solidFill>
                      <a:schemeClr val="bg1"/>
                    </a:solidFill>
                  </a:tcPr>
                </a:tc>
                <a:tc hMerge="1">
                  <a:txBody>
                    <a:bodyPr/>
                    <a:lstStyle/>
                    <a:p>
                      <a:pPr>
                        <a:lnSpc>
                          <a:spcPct val="115000"/>
                        </a:lnSpc>
                        <a:spcAft>
                          <a:spcPts val="0"/>
                        </a:spcAft>
                      </a:pP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gridSpan="2">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Plants</a:t>
                      </a:r>
                    </a:p>
                    <a:p>
                      <a:pPr marL="0" marR="0" lvl="0" indent="0" algn="ctr" defTabSz="914400" rtl="0" eaLnBrk="1" fontAlgn="auto" latinLnBrk="0" hangingPunct="1">
                        <a:lnSpc>
                          <a:spcPct val="115000"/>
                        </a:lnSpc>
                        <a:spcBef>
                          <a:spcPts val="0"/>
                        </a:spcBef>
                        <a:spcAft>
                          <a:spcPts val="0"/>
                        </a:spcAft>
                        <a:buClrTx/>
                        <a:buSzTx/>
                        <a:buFontTx/>
                        <a:buNone/>
                        <a:tabLst/>
                        <a:defRPr/>
                      </a:pPr>
                      <a:r>
                        <a:rPr lang="en-US"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a:t>
                      </a: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Biology)</a:t>
                      </a:r>
                    </a:p>
                    <a:p>
                      <a:pPr algn="ctr">
                        <a:lnSpc>
                          <a:spcPct val="115000"/>
                        </a:lnSpc>
                        <a:spcAft>
                          <a:spcPts val="0"/>
                        </a:spcAft>
                      </a:pPr>
                      <a:endPar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tc hMerge="1">
                  <a:txBody>
                    <a:bodyPr/>
                    <a:lstStyle/>
                    <a:p>
                      <a:pPr>
                        <a:lnSpc>
                          <a:spcPct val="115000"/>
                        </a:lnSpc>
                        <a:spcAft>
                          <a:spcPts val="0"/>
                        </a:spcAft>
                      </a:pP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gridSpan="2">
                  <a:txBody>
                    <a:bodyPr/>
                    <a:lstStyle/>
                    <a:p>
                      <a:pPr algn="ctr">
                        <a:lnSpc>
                          <a:spcPct val="115000"/>
                        </a:lnSpc>
                        <a:spcAft>
                          <a:spcPts val="0"/>
                        </a:spcAft>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Animals including humans</a:t>
                      </a:r>
                    </a:p>
                    <a:p>
                      <a:pPr algn="ctr">
                        <a:lnSpc>
                          <a:spcPct val="115000"/>
                        </a:lnSpc>
                        <a:spcAft>
                          <a:spcPts val="0"/>
                        </a:spcAft>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(Biology)</a:t>
                      </a:r>
                    </a:p>
                    <a:p>
                      <a:pPr algn="ctr">
                        <a:lnSpc>
                          <a:spcPct val="115000"/>
                        </a:lnSpc>
                        <a:spcAft>
                          <a:spcPts val="0"/>
                        </a:spcAft>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Living Things – Habitats</a:t>
                      </a:r>
                    </a:p>
                    <a:p>
                      <a:pPr algn="ctr">
                        <a:lnSpc>
                          <a:spcPct val="115000"/>
                        </a:lnSpc>
                        <a:spcAft>
                          <a:spcPts val="0"/>
                        </a:spcAft>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(Biology)</a:t>
                      </a:r>
                    </a:p>
                  </a:txBody>
                  <a:tcPr marL="68580" marR="68580" marT="0" marB="0">
                    <a:solidFill>
                      <a:schemeClr val="bg1"/>
                    </a:solidFill>
                  </a:tcPr>
                </a:tc>
                <a:tc hMerge="1">
                  <a:txBody>
                    <a:bodyPr/>
                    <a:lstStyle/>
                    <a:p>
                      <a:pPr>
                        <a:lnSpc>
                          <a:spcPct val="115000"/>
                        </a:lnSpc>
                        <a:spcAft>
                          <a:spcPts val="0"/>
                        </a:spcAft>
                      </a:pP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3457276113"/>
                  </a:ext>
                </a:extLst>
              </a:tr>
            </a:tbl>
          </a:graphicData>
        </a:graphic>
      </p:graphicFrame>
      <p:pic>
        <p:nvPicPr>
          <p:cNvPr id="17" name="Picture 16">
            <a:extLst>
              <a:ext uri="{FF2B5EF4-FFF2-40B4-BE49-F238E27FC236}">
                <a16:creationId xmlns:a16="http://schemas.microsoft.com/office/drawing/2014/main" id="{EF0DFF30-0337-4A29-8360-B91CB13B2A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0103" y="197852"/>
            <a:ext cx="1269308" cy="1098165"/>
          </a:xfrm>
          <a:prstGeom prst="rect">
            <a:avLst/>
          </a:prstGeom>
        </p:spPr>
      </p:pic>
      <p:sp>
        <p:nvSpPr>
          <p:cNvPr id="2" name="TextBox 1">
            <a:extLst>
              <a:ext uri="{FF2B5EF4-FFF2-40B4-BE49-F238E27FC236}">
                <a16:creationId xmlns:a16="http://schemas.microsoft.com/office/drawing/2014/main" id="{705F1346-D31C-4C7C-9BAA-8AC96208B46E}"/>
              </a:ext>
            </a:extLst>
          </p:cNvPr>
          <p:cNvSpPr txBox="1"/>
          <p:nvPr/>
        </p:nvSpPr>
        <p:spPr>
          <a:xfrm>
            <a:off x="4807045" y="774845"/>
            <a:ext cx="3349257" cy="461665"/>
          </a:xfrm>
          <a:prstGeom prst="rect">
            <a:avLst/>
          </a:prstGeom>
          <a:noFill/>
        </p:spPr>
        <p:txBody>
          <a:bodyPr wrap="square" rtlCol="0">
            <a:spAutoFit/>
          </a:bodyPr>
          <a:lstStyle/>
          <a:p>
            <a:r>
              <a:rPr lang="en-US" sz="2400">
                <a:solidFill>
                  <a:schemeClr val="bg1"/>
                </a:solidFill>
                <a:latin typeface="Comic Sans MS" panose="030F0702030302020204" pitchFamily="66" charset="0"/>
              </a:rPr>
              <a:t>Curriculum Overview</a:t>
            </a:r>
            <a:endParaRPr lang="en-GB" sz="2400">
              <a:solidFill>
                <a:schemeClr val="bg1"/>
              </a:solidFill>
              <a:latin typeface="Comic Sans MS" panose="030F0702030302020204" pitchFamily="66" charset="0"/>
            </a:endParaRPr>
          </a:p>
        </p:txBody>
      </p:sp>
    </p:spTree>
    <p:extLst>
      <p:ext uri="{BB962C8B-B14F-4D97-AF65-F5344CB8AC3E}">
        <p14:creationId xmlns:p14="http://schemas.microsoft.com/office/powerpoint/2010/main" val="4011052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5" name="Picture 4" descr="Peover Superior Endowed Primary School">
            <a:extLst>
              <a:ext uri="{FF2B5EF4-FFF2-40B4-BE49-F238E27FC236}">
                <a16:creationId xmlns:a16="http://schemas.microsoft.com/office/drawing/2014/main" id="{8A9AE26E-4C86-4FD4-83AC-34C98B57AFD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21930" y="257451"/>
            <a:ext cx="1091459" cy="967667"/>
          </a:xfrm>
          <a:prstGeom prst="rect">
            <a:avLst/>
          </a:prstGeom>
          <a:noFill/>
          <a:ln>
            <a:noFill/>
          </a:ln>
        </p:spPr>
      </p:pic>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a:solidFill>
                  <a:schemeClr val="bg1"/>
                </a:solidFill>
                <a:latin typeface="Comic Sans MS" panose="030F0702030302020204" pitchFamily="66" charset="0"/>
              </a:rPr>
              <a:t>Curriculum Map</a:t>
            </a:r>
          </a:p>
          <a:p>
            <a:pPr algn="ctr"/>
            <a:r>
              <a:rPr lang="en-GB" sz="3200">
                <a:solidFill>
                  <a:schemeClr val="bg1"/>
                </a:solidFill>
                <a:latin typeface="Comic Sans MS" panose="030F0702030302020204" pitchFamily="66" charset="0"/>
              </a:rPr>
              <a:t>Science – Whole School</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426072655"/>
              </p:ext>
            </p:extLst>
          </p:nvPr>
        </p:nvGraphicFramePr>
        <p:xfrm>
          <a:off x="262040" y="2075645"/>
          <a:ext cx="11594236" cy="4603402"/>
        </p:xfrm>
        <a:graphic>
          <a:graphicData uri="http://schemas.openxmlformats.org/drawingml/2006/table">
            <a:tbl>
              <a:tblPr firstRow="1" bandRow="1">
                <a:tableStyleId>{5940675A-B579-460E-94D1-54222C63F5DA}</a:tableStyleId>
              </a:tblPr>
              <a:tblGrid>
                <a:gridCol w="926237">
                  <a:extLst>
                    <a:ext uri="{9D8B030D-6E8A-4147-A177-3AD203B41FA5}">
                      <a16:colId xmlns:a16="http://schemas.microsoft.com/office/drawing/2014/main" val="698276396"/>
                    </a:ext>
                  </a:extLst>
                </a:gridCol>
                <a:gridCol w="1794529">
                  <a:extLst>
                    <a:ext uri="{9D8B030D-6E8A-4147-A177-3AD203B41FA5}">
                      <a16:colId xmlns:a16="http://schemas.microsoft.com/office/drawing/2014/main" val="1039164095"/>
                    </a:ext>
                  </a:extLst>
                </a:gridCol>
                <a:gridCol w="1807534">
                  <a:extLst>
                    <a:ext uri="{9D8B030D-6E8A-4147-A177-3AD203B41FA5}">
                      <a16:colId xmlns:a16="http://schemas.microsoft.com/office/drawing/2014/main" val="2421390909"/>
                    </a:ext>
                  </a:extLst>
                </a:gridCol>
                <a:gridCol w="1648047">
                  <a:extLst>
                    <a:ext uri="{9D8B030D-6E8A-4147-A177-3AD203B41FA5}">
                      <a16:colId xmlns:a16="http://schemas.microsoft.com/office/drawing/2014/main" val="914411525"/>
                    </a:ext>
                  </a:extLst>
                </a:gridCol>
                <a:gridCol w="1998921">
                  <a:extLst>
                    <a:ext uri="{9D8B030D-6E8A-4147-A177-3AD203B41FA5}">
                      <a16:colId xmlns:a16="http://schemas.microsoft.com/office/drawing/2014/main" val="642693463"/>
                    </a:ext>
                  </a:extLst>
                </a:gridCol>
                <a:gridCol w="1539863">
                  <a:extLst>
                    <a:ext uri="{9D8B030D-6E8A-4147-A177-3AD203B41FA5}">
                      <a16:colId xmlns:a16="http://schemas.microsoft.com/office/drawing/2014/main" val="954389551"/>
                    </a:ext>
                  </a:extLst>
                </a:gridCol>
                <a:gridCol w="1879105">
                  <a:extLst>
                    <a:ext uri="{9D8B030D-6E8A-4147-A177-3AD203B41FA5}">
                      <a16:colId xmlns:a16="http://schemas.microsoft.com/office/drawing/2014/main" val="316939250"/>
                    </a:ext>
                  </a:extLst>
                </a:gridCol>
              </a:tblGrid>
              <a:tr h="348376">
                <a:tc>
                  <a:txBody>
                    <a:bodyPr/>
                    <a:lstStyle/>
                    <a:p>
                      <a:endParaRPr lang="en-GB">
                        <a:latin typeface="Comic Sans MS" panose="030F0702030302020204" pitchFamily="66" charset="0"/>
                      </a:endParaRPr>
                    </a:p>
                  </a:txBody>
                  <a:tcPr>
                    <a:solidFill>
                      <a:schemeClr val="accent1">
                        <a:lumMod val="20000"/>
                        <a:lumOff val="80000"/>
                      </a:schemeClr>
                    </a:solidFill>
                  </a:tcPr>
                </a:tc>
                <a:tc>
                  <a:txBody>
                    <a:bodyPr/>
                    <a:lstStyle/>
                    <a:p>
                      <a:pPr algn="ctr"/>
                      <a:r>
                        <a:rPr lang="en-GB" sz="1400" b="1">
                          <a:latin typeface="Comic Sans MS" panose="030F0702030302020204" pitchFamily="66" charset="0"/>
                        </a:rPr>
                        <a:t>Autumn 1</a:t>
                      </a:r>
                    </a:p>
                  </a:txBody>
                  <a:tcPr>
                    <a:solidFill>
                      <a:schemeClr val="accent1">
                        <a:lumMod val="20000"/>
                        <a:lumOff val="80000"/>
                      </a:schemeClr>
                    </a:solidFill>
                  </a:tcPr>
                </a:tc>
                <a:tc>
                  <a:txBody>
                    <a:bodyPr/>
                    <a:lstStyle/>
                    <a:p>
                      <a:pPr algn="ctr"/>
                      <a:r>
                        <a:rPr lang="en-GB" sz="1400" b="1">
                          <a:latin typeface="Comic Sans MS" panose="030F0702030302020204" pitchFamily="66" charset="0"/>
                        </a:rPr>
                        <a:t>Autumn 2</a:t>
                      </a:r>
                    </a:p>
                  </a:txBody>
                  <a:tcPr>
                    <a:solidFill>
                      <a:schemeClr val="accent1">
                        <a:lumMod val="20000"/>
                        <a:lumOff val="80000"/>
                      </a:schemeClr>
                    </a:solidFill>
                  </a:tcPr>
                </a:tc>
                <a:tc>
                  <a:txBody>
                    <a:bodyPr/>
                    <a:lstStyle/>
                    <a:p>
                      <a:pPr algn="ctr"/>
                      <a:r>
                        <a:rPr lang="en-GB" sz="1400" b="1">
                          <a:latin typeface="Comic Sans MS" panose="030F0702030302020204" pitchFamily="66" charset="0"/>
                        </a:rPr>
                        <a:t>Spring 1</a:t>
                      </a:r>
                    </a:p>
                  </a:txBody>
                  <a:tcPr>
                    <a:solidFill>
                      <a:schemeClr val="accent1">
                        <a:lumMod val="20000"/>
                        <a:lumOff val="80000"/>
                      </a:schemeClr>
                    </a:solidFill>
                  </a:tcPr>
                </a:tc>
                <a:tc>
                  <a:txBody>
                    <a:bodyPr/>
                    <a:lstStyle/>
                    <a:p>
                      <a:pPr algn="ctr"/>
                      <a:r>
                        <a:rPr lang="en-GB" sz="1400" b="1">
                          <a:latin typeface="Comic Sans MS" panose="030F0702030302020204" pitchFamily="66" charset="0"/>
                        </a:rPr>
                        <a:t>Spring 2</a:t>
                      </a:r>
                    </a:p>
                    <a:p>
                      <a:pPr algn="ctr"/>
                      <a:endParaRPr lang="en-GB" sz="1400" b="1">
                        <a:latin typeface="Comic Sans MS" panose="030F0702030302020204" pitchFamily="66" charset="0"/>
                      </a:endParaRPr>
                    </a:p>
                  </a:txBody>
                  <a:tcPr>
                    <a:solidFill>
                      <a:schemeClr val="accent1">
                        <a:lumMod val="20000"/>
                        <a:lumOff val="80000"/>
                      </a:schemeClr>
                    </a:solidFill>
                  </a:tcPr>
                </a:tc>
                <a:tc>
                  <a:txBody>
                    <a:bodyPr/>
                    <a:lstStyle/>
                    <a:p>
                      <a:pPr algn="ctr"/>
                      <a:r>
                        <a:rPr lang="en-GB" sz="1400" b="1">
                          <a:latin typeface="Comic Sans MS" panose="030F0702030302020204" pitchFamily="66" charset="0"/>
                        </a:rPr>
                        <a:t>Summer 1</a:t>
                      </a:r>
                    </a:p>
                  </a:txBody>
                  <a:tcPr>
                    <a:solidFill>
                      <a:schemeClr val="accent1">
                        <a:lumMod val="20000"/>
                        <a:lumOff val="80000"/>
                      </a:schemeClr>
                    </a:solidFill>
                  </a:tcPr>
                </a:tc>
                <a:tc>
                  <a:txBody>
                    <a:bodyPr/>
                    <a:lstStyle/>
                    <a:p>
                      <a:pPr algn="ctr"/>
                      <a:r>
                        <a:rPr lang="en-GB" sz="1400" b="1">
                          <a:latin typeface="Comic Sans MS" panose="030F0702030302020204" pitchFamily="66" charset="0"/>
                        </a:rPr>
                        <a:t>Summer 2</a:t>
                      </a:r>
                    </a:p>
                  </a:txBody>
                  <a:tcPr>
                    <a:solidFill>
                      <a:schemeClr val="accent1">
                        <a:lumMod val="20000"/>
                        <a:lumOff val="80000"/>
                      </a:schemeClr>
                    </a:solidFill>
                  </a:tcPr>
                </a:tc>
                <a:extLst>
                  <a:ext uri="{0D108BD9-81ED-4DB2-BD59-A6C34878D82A}">
                    <a16:rowId xmlns:a16="http://schemas.microsoft.com/office/drawing/2014/main" val="3471968257"/>
                  </a:ext>
                </a:extLst>
              </a:tr>
              <a:tr h="886047">
                <a:tc>
                  <a:txBody>
                    <a:bodyPr/>
                    <a:lstStyle/>
                    <a:p>
                      <a:r>
                        <a:rPr lang="en-GB" sz="1600" b="1">
                          <a:latin typeface="Comic Sans MS"/>
                        </a:rPr>
                        <a:t>3 / 4 cycle 2 </a:t>
                      </a:r>
                    </a:p>
                  </a:txBody>
                  <a:tcPr/>
                </a:tc>
                <a:tc>
                  <a:txBody>
                    <a:bodyPr/>
                    <a:lstStyle/>
                    <a:p>
                      <a:pPr algn="ctr">
                        <a:lnSpc>
                          <a:spcPct val="115000"/>
                        </a:lnSpc>
                        <a:spcAft>
                          <a:spcPts val="0"/>
                        </a:spcAft>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Animals including humans</a:t>
                      </a:r>
                    </a:p>
                    <a:p>
                      <a:pPr algn="ctr">
                        <a:lnSpc>
                          <a:spcPct val="115000"/>
                        </a:lnSpc>
                        <a:spcAft>
                          <a:spcPts val="0"/>
                        </a:spcAft>
                      </a:pPr>
                      <a:r>
                        <a:rPr lang="en-US"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a:t>
                      </a: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Biology)</a:t>
                      </a:r>
                    </a:p>
                    <a:p>
                      <a:pPr algn="ctr">
                        <a:lnSpc>
                          <a:spcPct val="115000"/>
                        </a:lnSpc>
                        <a:spcAft>
                          <a:spcPts val="0"/>
                        </a:spcAft>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solidFill>
                      <a:schemeClr val="bg1"/>
                    </a:solid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Rocks and Soils</a:t>
                      </a:r>
                    </a:p>
                    <a:p>
                      <a:pPr algn="ctr">
                        <a:lnSpc>
                          <a:spcPct val="115000"/>
                        </a:lnSpc>
                        <a:spcAft>
                          <a:spcPts val="0"/>
                        </a:spcAft>
                      </a:pPr>
                      <a:r>
                        <a:rPr lang="en-US"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(Biology)</a:t>
                      </a:r>
                      <a:endPar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ctr">
                        <a:lnSpc>
                          <a:spcPct val="115000"/>
                        </a:lnSpc>
                        <a:spcAft>
                          <a:spcPts val="0"/>
                        </a:spcAft>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Light </a:t>
                      </a:r>
                    </a:p>
                    <a:p>
                      <a:pPr algn="ctr">
                        <a:lnSpc>
                          <a:spcPct val="115000"/>
                        </a:lnSpc>
                        <a:spcAft>
                          <a:spcPts val="0"/>
                        </a:spcAft>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(Physics)</a:t>
                      </a:r>
                    </a:p>
                    <a:p>
                      <a:pPr algn="ctr">
                        <a:lnSpc>
                          <a:spcPct val="115000"/>
                        </a:lnSpc>
                        <a:spcAft>
                          <a:spcPts val="0"/>
                        </a:spcAft>
                      </a:pPr>
                      <a:endPar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Forces – Magnets  </a:t>
                      </a:r>
                    </a:p>
                    <a:p>
                      <a:pPr marL="0" marR="0" lvl="0" indent="0" algn="ctr" defTabSz="914400" rtl="0" eaLnBrk="1" fontAlgn="auto" latinLnBrk="0" hangingPunct="1">
                        <a:lnSpc>
                          <a:spcPct val="115000"/>
                        </a:lnSpc>
                        <a:spcBef>
                          <a:spcPts val="0"/>
                        </a:spcBef>
                        <a:spcAft>
                          <a:spcPts val="1000"/>
                        </a:spcAft>
                        <a:buClrTx/>
                        <a:buSzTx/>
                        <a:buFontTx/>
                        <a:buNone/>
                        <a:tabLst/>
                        <a:defRPr/>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(Physics)     </a:t>
                      </a:r>
                    </a:p>
                    <a:p>
                      <a:pPr algn="ctr">
                        <a:lnSpc>
                          <a:spcPct val="115000"/>
                        </a:lnSpc>
                        <a:spcAft>
                          <a:spcPts val="1000"/>
                        </a:spcAft>
                      </a:pPr>
                      <a:endPar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tc gridSpan="2">
                  <a:txBody>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Plants</a:t>
                      </a:r>
                    </a:p>
                    <a:p>
                      <a:pPr marL="0" marR="0" lvl="0" indent="0" algn="ctr" defTabSz="914400" rtl="0" eaLnBrk="1" fontAlgn="auto" latinLnBrk="0" hangingPunct="1">
                        <a:lnSpc>
                          <a:spcPct val="115000"/>
                        </a:lnSpc>
                        <a:spcBef>
                          <a:spcPts val="0"/>
                        </a:spcBef>
                        <a:spcAft>
                          <a:spcPts val="1000"/>
                        </a:spcAft>
                        <a:buClrTx/>
                        <a:buSzTx/>
                        <a:buFontTx/>
                        <a:buNone/>
                        <a:tabLst/>
                        <a:defRPr/>
                      </a:pPr>
                      <a:r>
                        <a:rPr lang="en-US"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a:t>
                      </a: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Biology)</a:t>
                      </a:r>
                    </a:p>
                    <a:p>
                      <a:pPr algn="ctr">
                        <a:lnSpc>
                          <a:spcPct val="115000"/>
                        </a:lnSpc>
                        <a:spcAft>
                          <a:spcPts val="1000"/>
                        </a:spcAft>
                      </a:pPr>
                      <a:endPar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tc hMerge="1">
                  <a:txBody>
                    <a:bodyPr/>
                    <a:lstStyle/>
                    <a:p>
                      <a:pPr algn="ctr">
                        <a:lnSpc>
                          <a:spcPct val="115000"/>
                        </a:lnSpc>
                        <a:spcAft>
                          <a:spcPts val="1000"/>
                        </a:spcAft>
                      </a:pPr>
                      <a:endParaRPr lang="en-GB" sz="14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2460120749"/>
                  </a:ext>
                </a:extLst>
              </a:tr>
              <a:tr h="892620">
                <a:tc>
                  <a:txBody>
                    <a:bodyPr/>
                    <a:lstStyle/>
                    <a:p>
                      <a:r>
                        <a:rPr lang="en-US" sz="1600" b="1">
                          <a:latin typeface="Comic Sans MS"/>
                        </a:rPr>
                        <a:t>3 / 4 cycle 1 </a:t>
                      </a:r>
                    </a:p>
                  </a:txBody>
                  <a:tcPr/>
                </a:tc>
                <a:tc>
                  <a:txBody>
                    <a:bodyPr/>
                    <a:lstStyle/>
                    <a:p>
                      <a:pPr algn="ctr">
                        <a:lnSpc>
                          <a:spcPct val="115000"/>
                        </a:lnSpc>
                        <a:spcAft>
                          <a:spcPts val="0"/>
                        </a:spcAft>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Animals including humans </a:t>
                      </a:r>
                    </a:p>
                    <a:p>
                      <a:pPr algn="ctr">
                        <a:lnSpc>
                          <a:spcPct val="115000"/>
                        </a:lnSpc>
                        <a:spcAft>
                          <a:spcPts val="0"/>
                        </a:spcAft>
                      </a:pPr>
                      <a:r>
                        <a:rPr lang="en-US"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a:t>
                      </a: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Biology)</a:t>
                      </a:r>
                    </a:p>
                    <a:p>
                      <a:pPr algn="ctr">
                        <a:lnSpc>
                          <a:spcPct val="115000"/>
                        </a:lnSpc>
                        <a:spcAft>
                          <a:spcPts val="0"/>
                        </a:spcAft>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a:t>
                      </a:r>
                    </a:p>
                    <a:p>
                      <a:pPr algn="ctr">
                        <a:lnSpc>
                          <a:spcPct val="115000"/>
                        </a:lnSpc>
                        <a:spcAft>
                          <a:spcPts val="0"/>
                        </a:spcAft>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solidFill>
                      <a:schemeClr val="bg1"/>
                    </a:solid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States of Matter</a:t>
                      </a:r>
                    </a:p>
                    <a:p>
                      <a:pPr algn="ctr">
                        <a:lnSpc>
                          <a:spcPct val="115000"/>
                        </a:lnSpc>
                        <a:spcAft>
                          <a:spcPts val="0"/>
                        </a:spcAft>
                      </a:pPr>
                      <a:r>
                        <a:rPr lang="en-US"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(Chemistry)</a:t>
                      </a:r>
                      <a:endPar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15000"/>
                        </a:lnSpc>
                        <a:spcAft>
                          <a:spcPts val="0"/>
                        </a:spcAft>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solidFill>
                      <a:schemeClr val="bg1"/>
                    </a:solidFill>
                  </a:tcPr>
                </a:tc>
                <a:tc>
                  <a:txBody>
                    <a:bodyPr/>
                    <a:lstStyle/>
                    <a:p>
                      <a:pPr algn="ctr">
                        <a:lnSpc>
                          <a:spcPct val="115000"/>
                        </a:lnSpc>
                        <a:spcAft>
                          <a:spcPts val="0"/>
                        </a:spcAft>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Sound</a:t>
                      </a:r>
                    </a:p>
                    <a:p>
                      <a:pPr algn="ctr">
                        <a:lnSpc>
                          <a:spcPct val="115000"/>
                        </a:lnSpc>
                        <a:spcAft>
                          <a:spcPts val="0"/>
                        </a:spcAft>
                      </a:pPr>
                      <a:r>
                        <a:rPr lang="en-US"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a:t>
                      </a: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Physics)</a:t>
                      </a:r>
                    </a:p>
                  </a:txBody>
                  <a:tcPr marL="68580" marR="68580" marT="0" marB="0">
                    <a:solidFill>
                      <a:schemeClr val="bg1"/>
                    </a:solidFill>
                  </a:tcPr>
                </a:tc>
                <a:tc>
                  <a:txBody>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Electricity</a:t>
                      </a:r>
                    </a:p>
                    <a:p>
                      <a:pPr marL="0" marR="0" lvl="0" indent="0" algn="ctr" defTabSz="914400" rtl="0" eaLnBrk="1" fontAlgn="auto" latinLnBrk="0" hangingPunct="1">
                        <a:lnSpc>
                          <a:spcPct val="115000"/>
                        </a:lnSpc>
                        <a:spcBef>
                          <a:spcPts val="0"/>
                        </a:spcBef>
                        <a:spcAft>
                          <a:spcPts val="1000"/>
                        </a:spcAft>
                        <a:buClrTx/>
                        <a:buSzTx/>
                        <a:buFontTx/>
                        <a:buNone/>
                        <a:tabLst/>
                        <a:defRPr/>
                      </a:pPr>
                      <a:r>
                        <a:rPr lang="en-US"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a:t>
                      </a: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Physics)</a:t>
                      </a:r>
                    </a:p>
                    <a:p>
                      <a:pPr algn="ctr">
                        <a:lnSpc>
                          <a:spcPct val="115000"/>
                        </a:lnSpc>
                        <a:spcAft>
                          <a:spcPts val="1000"/>
                        </a:spcAft>
                      </a:pPr>
                      <a:endPar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tc gridSpan="2">
                  <a:txBody>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Living things  - Habitats</a:t>
                      </a:r>
                    </a:p>
                    <a:p>
                      <a:pPr marL="0" marR="0" lvl="0" indent="0" algn="ctr" defTabSz="914400" rtl="0" eaLnBrk="1" fontAlgn="auto" latinLnBrk="0" hangingPunct="1">
                        <a:lnSpc>
                          <a:spcPct val="115000"/>
                        </a:lnSpc>
                        <a:spcBef>
                          <a:spcPts val="0"/>
                        </a:spcBef>
                        <a:spcAft>
                          <a:spcPts val="1000"/>
                        </a:spcAft>
                        <a:buClrTx/>
                        <a:buSzTx/>
                        <a:buFontTx/>
                        <a:buNone/>
                        <a:tabLst/>
                        <a:defRPr/>
                      </a:pPr>
                      <a:r>
                        <a:rPr lang="en-US"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a:t>
                      </a: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Biology)</a:t>
                      </a:r>
                    </a:p>
                    <a:p>
                      <a:pPr algn="ctr">
                        <a:lnSpc>
                          <a:spcPct val="115000"/>
                        </a:lnSpc>
                        <a:spcAft>
                          <a:spcPts val="1000"/>
                        </a:spcAft>
                      </a:pPr>
                      <a:endPar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tc hMerge="1">
                  <a:txBody>
                    <a:bodyPr/>
                    <a:lstStyle/>
                    <a:p>
                      <a:pPr algn="ctr">
                        <a:lnSpc>
                          <a:spcPct val="115000"/>
                        </a:lnSpc>
                        <a:spcAft>
                          <a:spcPts val="1000"/>
                        </a:spcAft>
                      </a:pPr>
                      <a:endParaRPr lang="en-GB" sz="14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3533913891"/>
                  </a:ext>
                </a:extLst>
              </a:tr>
              <a:tr h="698245">
                <a:tc>
                  <a:txBody>
                    <a:bodyPr/>
                    <a:lstStyle/>
                    <a:p>
                      <a:r>
                        <a:rPr lang="en-US" b="1"/>
                        <a:t>5</a:t>
                      </a:r>
                      <a:endParaRPr lang="en-GB" b="1"/>
                    </a:p>
                  </a:txBody>
                  <a:tcPr/>
                </a:tc>
                <a:tc>
                  <a:txBody>
                    <a:bodyPr/>
                    <a:lstStyle/>
                    <a:p>
                      <a:pPr algn="ctr">
                        <a:lnSpc>
                          <a:spcPct val="115000"/>
                        </a:lnSpc>
                        <a:spcAft>
                          <a:spcPts val="0"/>
                        </a:spcAft>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Earth and Space</a:t>
                      </a:r>
                    </a:p>
                    <a:p>
                      <a:pPr algn="ctr">
                        <a:lnSpc>
                          <a:spcPct val="115000"/>
                        </a:lnSpc>
                        <a:spcAft>
                          <a:spcPts val="0"/>
                        </a:spcAft>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(Physics)</a:t>
                      </a:r>
                    </a:p>
                  </a:txBody>
                  <a:tcPr marL="68580" marR="68580" marT="0" marB="0">
                    <a:solidFill>
                      <a:schemeClr val="bg1"/>
                    </a:solid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Forces</a:t>
                      </a:r>
                    </a:p>
                    <a:p>
                      <a:pPr algn="ctr">
                        <a:lnSpc>
                          <a:spcPct val="115000"/>
                        </a:lnSpc>
                        <a:spcAft>
                          <a:spcPts val="0"/>
                        </a:spcAft>
                      </a:pPr>
                      <a:r>
                        <a:rPr lang="en-US"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(Physics)</a:t>
                      </a:r>
                      <a:endPar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tc gridSpan="2">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Materials</a:t>
                      </a:r>
                    </a:p>
                    <a:p>
                      <a:pPr algn="ctr">
                        <a:lnSpc>
                          <a:spcPct val="115000"/>
                        </a:lnSpc>
                        <a:spcAft>
                          <a:spcPts val="0"/>
                        </a:spcAft>
                      </a:pPr>
                      <a:r>
                        <a:rPr lang="en-US"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(Chemistry)</a:t>
                      </a:r>
                      <a:endPar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tc hMerge="1">
                  <a:txBody>
                    <a:bodyPr/>
                    <a:lstStyle/>
                    <a:p>
                      <a:pPr algn="ctr"/>
                      <a:endParaRPr lang="en-GB" sz="1400" b="0">
                        <a:solidFill>
                          <a:schemeClr val="tx1"/>
                        </a:solidFill>
                        <a:latin typeface="Comic Sans MS" panose="030F0702030302020204" pitchFamily="66" charset="0"/>
                      </a:endParaRPr>
                    </a:p>
                  </a:txBody>
                  <a:tcPr>
                    <a:solidFill>
                      <a:schemeClr val="bg1"/>
                    </a:solidFill>
                  </a:tcPr>
                </a:tc>
                <a:tc>
                  <a:txBody>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Living things and their habitats</a:t>
                      </a:r>
                    </a:p>
                    <a:p>
                      <a:pPr marL="0" marR="0" lvl="0" indent="0" algn="ctr" defTabSz="914400" rtl="0" eaLnBrk="1" fontAlgn="auto" latinLnBrk="0" hangingPunct="1">
                        <a:lnSpc>
                          <a:spcPct val="115000"/>
                        </a:lnSpc>
                        <a:spcBef>
                          <a:spcPts val="0"/>
                        </a:spcBef>
                        <a:spcAft>
                          <a:spcPts val="1000"/>
                        </a:spcAft>
                        <a:buClrTx/>
                        <a:buSzTx/>
                        <a:buFontTx/>
                        <a:buNone/>
                        <a:tabLst/>
                        <a:defRPr/>
                      </a:pPr>
                      <a:r>
                        <a:rPr lang="en-US"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a:t>
                      </a: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Biology)</a:t>
                      </a:r>
                    </a:p>
                    <a:p>
                      <a:pPr algn="ctr">
                        <a:lnSpc>
                          <a:spcPct val="115000"/>
                        </a:lnSpc>
                        <a:spcAft>
                          <a:spcPts val="1000"/>
                        </a:spcAft>
                      </a:pPr>
                      <a:endPar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Animals including humans</a:t>
                      </a:r>
                    </a:p>
                    <a:p>
                      <a:pPr algn="ctr">
                        <a:lnSpc>
                          <a:spcPct val="115000"/>
                        </a:lnSpc>
                        <a:spcAft>
                          <a:spcPts val="1000"/>
                        </a:spcAft>
                      </a:pPr>
                      <a:r>
                        <a:rPr lang="en-US"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(Biology)</a:t>
                      </a:r>
                      <a:endPar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3457276113"/>
                  </a:ext>
                </a:extLst>
              </a:tr>
              <a:tr h="732060">
                <a:tc>
                  <a:txBody>
                    <a:bodyPr/>
                    <a:lstStyle/>
                    <a:p>
                      <a:r>
                        <a:rPr lang="en-US" b="1"/>
                        <a:t>6</a:t>
                      </a:r>
                      <a:endParaRPr lang="en-GB" b="1"/>
                    </a:p>
                  </a:txBody>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Electricity</a:t>
                      </a:r>
                    </a:p>
                    <a:p>
                      <a:pPr algn="ctr">
                        <a:lnSpc>
                          <a:spcPct val="115000"/>
                        </a:lnSpc>
                        <a:spcAft>
                          <a:spcPts val="0"/>
                        </a:spcAft>
                      </a:pPr>
                      <a:r>
                        <a:rPr lang="en-US"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a:t>
                      </a: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Physics)</a:t>
                      </a:r>
                    </a:p>
                    <a:p>
                      <a:pPr algn="ctr">
                        <a:lnSpc>
                          <a:spcPct val="115000"/>
                        </a:lnSpc>
                        <a:spcAft>
                          <a:spcPts val="0"/>
                        </a:spcAft>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solidFill>
                      <a:schemeClr val="bg1"/>
                    </a:solid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Light</a:t>
                      </a:r>
                    </a:p>
                    <a:p>
                      <a:pPr marL="0" marR="0" lvl="0" indent="0" algn="ctr" defTabSz="914400" rtl="0" eaLnBrk="1" fontAlgn="auto" latinLnBrk="0" hangingPunct="1">
                        <a:lnSpc>
                          <a:spcPct val="115000"/>
                        </a:lnSpc>
                        <a:spcBef>
                          <a:spcPts val="0"/>
                        </a:spcBef>
                        <a:spcAft>
                          <a:spcPts val="0"/>
                        </a:spcAft>
                        <a:buClrTx/>
                        <a:buSzTx/>
                        <a:buFontTx/>
                        <a:buNone/>
                        <a:tabLst/>
                        <a:defRPr/>
                      </a:pPr>
                      <a:r>
                        <a:rPr lang="en-US"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(Physics)</a:t>
                      </a:r>
                      <a:endPar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15000"/>
                        </a:lnSpc>
                        <a:spcAft>
                          <a:spcPts val="0"/>
                        </a:spcAft>
                      </a:pPr>
                      <a:endPar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tc gridSpan="2">
                  <a:txBody>
                    <a:bodyPr/>
                    <a:lstStyle/>
                    <a:p>
                      <a:pPr algn="ctr">
                        <a:lnSpc>
                          <a:spcPct val="115000"/>
                        </a:lnSpc>
                        <a:spcAft>
                          <a:spcPts val="0"/>
                        </a:spcAft>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Inheritance and Evolution</a:t>
                      </a:r>
                    </a:p>
                    <a:p>
                      <a:pPr algn="ctr">
                        <a:lnSpc>
                          <a:spcPct val="115000"/>
                        </a:lnSpc>
                        <a:spcAft>
                          <a:spcPts val="0"/>
                        </a:spcAft>
                      </a:pPr>
                      <a:r>
                        <a:rPr lang="en-US"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a:t>
                      </a: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Biology)</a:t>
                      </a:r>
                    </a:p>
                    <a:p>
                      <a:pPr algn="ctr">
                        <a:lnSpc>
                          <a:spcPct val="115000"/>
                        </a:lnSpc>
                        <a:spcAft>
                          <a:spcPts val="0"/>
                        </a:spcAft>
                      </a:pPr>
                      <a:endPar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tc hMerge="1">
                  <a:txBody>
                    <a:bodyPr/>
                    <a:lstStyle/>
                    <a:p>
                      <a:pPr algn="ctr"/>
                      <a:endParaRPr lang="en-GB" sz="1200" b="0">
                        <a:solidFill>
                          <a:schemeClr val="tx1"/>
                        </a:solidFill>
                        <a:latin typeface="Comic Sans MS" panose="030F0702030302020204" pitchFamily="66" charset="0"/>
                      </a:endParaRPr>
                    </a:p>
                  </a:txBody>
                  <a:tcPr/>
                </a:tc>
                <a:tc>
                  <a:txBody>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Living things and their habitats</a:t>
                      </a:r>
                    </a:p>
                    <a:p>
                      <a:pPr marL="0" marR="0" lvl="0" indent="0" algn="ctr" defTabSz="914400" rtl="0" eaLnBrk="1" fontAlgn="auto" latinLnBrk="0" hangingPunct="1">
                        <a:lnSpc>
                          <a:spcPct val="115000"/>
                        </a:lnSpc>
                        <a:spcBef>
                          <a:spcPts val="0"/>
                        </a:spcBef>
                        <a:spcAft>
                          <a:spcPts val="1000"/>
                        </a:spcAft>
                        <a:buClrTx/>
                        <a:buSzTx/>
                        <a:buFontTx/>
                        <a:buNone/>
                        <a:tabLst/>
                        <a:defRPr/>
                      </a:pPr>
                      <a:r>
                        <a:rPr lang="en-US"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a:t>
                      </a: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Biology)</a:t>
                      </a:r>
                    </a:p>
                    <a:p>
                      <a:pPr algn="ctr">
                        <a:lnSpc>
                          <a:spcPct val="115000"/>
                        </a:lnSpc>
                        <a:spcAft>
                          <a:spcPts val="1000"/>
                        </a:spcAft>
                      </a:pPr>
                      <a:endPar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marL="0" marR="0" lvl="0" indent="0" algn="ctr" defTabSz="914400" rtl="0" eaLnBrk="1" fontAlgn="auto" latinLnBrk="0" hangingPunct="1">
                        <a:lnSpc>
                          <a:spcPct val="115000"/>
                        </a:lnSpc>
                        <a:spcBef>
                          <a:spcPts val="0"/>
                        </a:spcBef>
                        <a:spcAft>
                          <a:spcPts val="1000"/>
                        </a:spcAft>
                        <a:buClrTx/>
                        <a:buSzTx/>
                        <a:buFontTx/>
                        <a:buNone/>
                        <a:tabLst/>
                        <a:defRPr/>
                      </a:pPr>
                      <a:r>
                        <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Animals including humans</a:t>
                      </a:r>
                    </a:p>
                    <a:p>
                      <a:pPr algn="ctr">
                        <a:lnSpc>
                          <a:spcPct val="115000"/>
                        </a:lnSpc>
                        <a:spcAft>
                          <a:spcPts val="1000"/>
                        </a:spcAft>
                      </a:pPr>
                      <a:r>
                        <a:rPr lang="en-US"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(Biology)</a:t>
                      </a:r>
                      <a:endParaRPr lang="en-GB" sz="1200" b="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3677666318"/>
                  </a:ext>
                </a:extLst>
              </a:tr>
            </a:tbl>
          </a:graphicData>
        </a:graphic>
      </p:graphicFrame>
      <p:pic>
        <p:nvPicPr>
          <p:cNvPr id="17" name="Picture 16">
            <a:extLst>
              <a:ext uri="{FF2B5EF4-FFF2-40B4-BE49-F238E27FC236}">
                <a16:creationId xmlns:a16="http://schemas.microsoft.com/office/drawing/2014/main" id="{EF0DFF30-0337-4A29-8360-B91CB13B2A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0103" y="197852"/>
            <a:ext cx="1269308" cy="1098165"/>
          </a:xfrm>
          <a:prstGeom prst="rect">
            <a:avLst/>
          </a:prstGeom>
        </p:spPr>
      </p:pic>
      <p:sp>
        <p:nvSpPr>
          <p:cNvPr id="18" name="TextBox 17">
            <a:extLst>
              <a:ext uri="{FF2B5EF4-FFF2-40B4-BE49-F238E27FC236}">
                <a16:creationId xmlns:a16="http://schemas.microsoft.com/office/drawing/2014/main" id="{95FE9143-34F3-47DC-B2E1-8C8B6F27531C}"/>
              </a:ext>
            </a:extLst>
          </p:cNvPr>
          <p:cNvSpPr txBox="1"/>
          <p:nvPr/>
        </p:nvSpPr>
        <p:spPr>
          <a:xfrm>
            <a:off x="4880343" y="1372051"/>
            <a:ext cx="2222205" cy="369332"/>
          </a:xfrm>
          <a:prstGeom prst="rect">
            <a:avLst/>
          </a:prstGeom>
          <a:noFill/>
        </p:spPr>
        <p:txBody>
          <a:bodyPr wrap="square" rtlCol="0">
            <a:spAutoFit/>
          </a:bodyPr>
          <a:lstStyle/>
          <a:p>
            <a:r>
              <a:rPr lang="en-US"/>
              <a:t>Curriculum Overview</a:t>
            </a:r>
            <a:endParaRPr lang="en-GB"/>
          </a:p>
        </p:txBody>
      </p:sp>
    </p:spTree>
    <p:extLst>
      <p:ext uri="{BB962C8B-B14F-4D97-AF65-F5344CB8AC3E}">
        <p14:creationId xmlns:p14="http://schemas.microsoft.com/office/powerpoint/2010/main" val="630403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5" name="Picture 4" descr="Peover Superior Endowed Primary School">
            <a:extLst>
              <a:ext uri="{FF2B5EF4-FFF2-40B4-BE49-F238E27FC236}">
                <a16:creationId xmlns:a16="http://schemas.microsoft.com/office/drawing/2014/main" id="{8A9AE26E-4C86-4FD4-83AC-34C98B57AFD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21930" y="257451"/>
            <a:ext cx="1091459" cy="967667"/>
          </a:xfrm>
          <a:prstGeom prst="rect">
            <a:avLst/>
          </a:prstGeom>
          <a:noFill/>
          <a:ln>
            <a:noFill/>
          </a:ln>
        </p:spPr>
      </p:pic>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00206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a:solidFill>
                  <a:schemeClr val="bg1"/>
                </a:solidFill>
                <a:latin typeface="Comic Sans MS" panose="030F0702030302020204" pitchFamily="66" charset="0"/>
              </a:rPr>
              <a:t>Curriculum Map</a:t>
            </a:r>
          </a:p>
          <a:p>
            <a:pPr algn="ctr"/>
            <a:r>
              <a:rPr lang="en-GB" sz="3200">
                <a:solidFill>
                  <a:schemeClr val="bg1"/>
                </a:solidFill>
                <a:latin typeface="Comic Sans MS" panose="030F0702030302020204" pitchFamily="66" charset="0"/>
              </a:rPr>
              <a:t>Science – Whole School</a:t>
            </a:r>
          </a:p>
        </p:txBody>
      </p:sp>
      <p:pic>
        <p:nvPicPr>
          <p:cNvPr id="17" name="Picture 16">
            <a:extLst>
              <a:ext uri="{FF2B5EF4-FFF2-40B4-BE49-F238E27FC236}">
                <a16:creationId xmlns:a16="http://schemas.microsoft.com/office/drawing/2014/main" id="{EF0DFF30-0337-4A29-8360-B91CB13B2A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0103" y="197852"/>
            <a:ext cx="1269308" cy="1098165"/>
          </a:xfrm>
          <a:prstGeom prst="rect">
            <a:avLst/>
          </a:prstGeom>
        </p:spPr>
      </p:pic>
      <p:sp>
        <p:nvSpPr>
          <p:cNvPr id="18" name="TextBox 17">
            <a:extLst>
              <a:ext uri="{FF2B5EF4-FFF2-40B4-BE49-F238E27FC236}">
                <a16:creationId xmlns:a16="http://schemas.microsoft.com/office/drawing/2014/main" id="{95FE9143-34F3-47DC-B2E1-8C8B6F27531C}"/>
              </a:ext>
            </a:extLst>
          </p:cNvPr>
          <p:cNvSpPr txBox="1"/>
          <p:nvPr/>
        </p:nvSpPr>
        <p:spPr>
          <a:xfrm>
            <a:off x="4880343" y="1372051"/>
            <a:ext cx="2222205" cy="369332"/>
          </a:xfrm>
          <a:prstGeom prst="rect">
            <a:avLst/>
          </a:prstGeom>
          <a:noFill/>
        </p:spPr>
        <p:txBody>
          <a:bodyPr wrap="square" rtlCol="0">
            <a:spAutoFit/>
          </a:bodyPr>
          <a:lstStyle/>
          <a:p>
            <a:r>
              <a:rPr lang="en-US"/>
              <a:t>Curriculum Overview</a:t>
            </a:r>
            <a:endParaRPr lang="en-GB"/>
          </a:p>
        </p:txBody>
      </p:sp>
      <p:graphicFrame>
        <p:nvGraphicFramePr>
          <p:cNvPr id="2" name="Table 1">
            <a:extLst>
              <a:ext uri="{FF2B5EF4-FFF2-40B4-BE49-F238E27FC236}">
                <a16:creationId xmlns:a16="http://schemas.microsoft.com/office/drawing/2014/main" id="{A3D3E743-AB84-4769-AB5B-4CA70BB6DC53}"/>
              </a:ext>
            </a:extLst>
          </p:cNvPr>
          <p:cNvGraphicFramePr>
            <a:graphicFrameLocks noGrp="1"/>
          </p:cNvGraphicFramePr>
          <p:nvPr>
            <p:extLst>
              <p:ext uri="{D42A27DB-BD31-4B8C-83A1-F6EECF244321}">
                <p14:modId xmlns:p14="http://schemas.microsoft.com/office/powerpoint/2010/main" val="3281004081"/>
              </p:ext>
            </p:extLst>
          </p:nvPr>
        </p:nvGraphicFramePr>
        <p:xfrm>
          <a:off x="1034757" y="1959639"/>
          <a:ext cx="10243744" cy="4170192"/>
        </p:xfrm>
        <a:graphic>
          <a:graphicData uri="http://schemas.openxmlformats.org/drawingml/2006/table">
            <a:tbl>
              <a:tblPr firstRow="1" bandRow="1">
                <a:tableStyleId>{5C22544A-7EE6-4342-B048-85BDC9FD1C3A}</a:tableStyleId>
              </a:tblPr>
              <a:tblGrid>
                <a:gridCol w="2560936">
                  <a:extLst>
                    <a:ext uri="{9D8B030D-6E8A-4147-A177-3AD203B41FA5}">
                      <a16:colId xmlns:a16="http://schemas.microsoft.com/office/drawing/2014/main" val="764481112"/>
                    </a:ext>
                  </a:extLst>
                </a:gridCol>
                <a:gridCol w="2560936">
                  <a:extLst>
                    <a:ext uri="{9D8B030D-6E8A-4147-A177-3AD203B41FA5}">
                      <a16:colId xmlns:a16="http://schemas.microsoft.com/office/drawing/2014/main" val="1939404153"/>
                    </a:ext>
                  </a:extLst>
                </a:gridCol>
                <a:gridCol w="2560936">
                  <a:extLst>
                    <a:ext uri="{9D8B030D-6E8A-4147-A177-3AD203B41FA5}">
                      <a16:colId xmlns:a16="http://schemas.microsoft.com/office/drawing/2014/main" val="1268368373"/>
                    </a:ext>
                  </a:extLst>
                </a:gridCol>
                <a:gridCol w="2560936">
                  <a:extLst>
                    <a:ext uri="{9D8B030D-6E8A-4147-A177-3AD203B41FA5}">
                      <a16:colId xmlns:a16="http://schemas.microsoft.com/office/drawing/2014/main" val="1103040301"/>
                    </a:ext>
                  </a:extLst>
                </a:gridCol>
              </a:tblGrid>
              <a:tr h="475554">
                <a:tc gridSpan="4">
                  <a:txBody>
                    <a:bodyPr/>
                    <a:lstStyle/>
                    <a:p>
                      <a:pPr algn="l"/>
                      <a:r>
                        <a:rPr lang="en-GB" sz="2000">
                          <a:solidFill>
                            <a:schemeClr val="tx1"/>
                          </a:solidFill>
                          <a:latin typeface="Comic Sans MS" panose="030F0702030302020204" pitchFamily="66" charset="0"/>
                        </a:rPr>
                        <a:t>Our scientists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03265625"/>
                  </a:ext>
                </a:extLst>
              </a:tr>
              <a:tr h="475554">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b="1"/>
                        <a:t>Autumn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b="1"/>
                        <a:t>Spring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b="1"/>
                        <a:t>Summer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43252981"/>
                  </a:ext>
                </a:extLst>
              </a:tr>
              <a:tr h="475554">
                <a:tc>
                  <a:txBody>
                    <a:bodyPr/>
                    <a:lstStyle/>
                    <a:p>
                      <a:r>
                        <a:rPr lang="en-GB" b="1"/>
                        <a:t>EYFS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a:t>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a:t>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a:t>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15395691"/>
                  </a:ext>
                </a:extLst>
              </a:tr>
              <a:tr h="475554">
                <a:tc>
                  <a:txBody>
                    <a:bodyPr/>
                    <a:lstStyle/>
                    <a:p>
                      <a:r>
                        <a:rPr lang="en-GB" b="1"/>
                        <a:t>Year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GB" sz="160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Chris Packham</a:t>
                      </a:r>
                      <a:endParaRPr lang="en-GB" sz="14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GB" sz="160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Ole Kirk Christiansen</a:t>
                      </a:r>
                      <a:endParaRPr lang="en-GB" sz="14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GB" sz="1600">
                          <a:solidFill>
                            <a:srgbClr val="000000"/>
                          </a:solidFill>
                          <a:effectLst/>
                          <a:latin typeface="Comic Sans MS"/>
                          <a:ea typeface="Times New Roman" panose="02020603050405020304" pitchFamily="18" charset="0"/>
                          <a:cs typeface="Times New Roman"/>
                        </a:rPr>
                        <a:t>Beatrix Potter</a:t>
                      </a:r>
                      <a:endParaRPr lang="en-GB" sz="1400">
                        <a:effectLst/>
                        <a:latin typeface="Comic Sans MS"/>
                        <a:ea typeface="Calibri" panose="020F0502020204030204" pitchFamily="34" charset="0"/>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82247291"/>
                  </a:ext>
                </a:extLst>
              </a:tr>
              <a:tr h="475554">
                <a:tc>
                  <a:txBody>
                    <a:bodyPr/>
                    <a:lstStyle/>
                    <a:p>
                      <a:r>
                        <a:rPr lang="en-GB" b="1"/>
                        <a:t>Year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GB" sz="1600">
                          <a:effectLst/>
                          <a:latin typeface="Comic Sans MS"/>
                          <a:ea typeface="Calibri" panose="020F0502020204030204" pitchFamily="34" charset="0"/>
                          <a:cs typeface="Times New Roman"/>
                        </a:rPr>
                        <a:t>Charles Macintosh</a:t>
                      </a:r>
                      <a:endParaRPr lang="en-GB" sz="1400">
                        <a:effectLst/>
                        <a:latin typeface="Comic Sans MS"/>
                        <a:ea typeface="Calibri" panose="020F0502020204030204" pitchFamily="34" charset="0"/>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GB" sz="1600">
                          <a:effectLst/>
                          <a:latin typeface="Comic Sans MS" panose="030F0702030302020204" pitchFamily="66" charset="0"/>
                          <a:ea typeface="Calibri" panose="020F0502020204030204" pitchFamily="34" charset="0"/>
                          <a:cs typeface="Times New Roman" panose="02020603050405020304" pitchFamily="18" charset="0"/>
                        </a:rPr>
                        <a:t>Jane Colden</a:t>
                      </a:r>
                      <a:endParaRPr lang="en-GB" sz="14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GB" sz="1600">
                          <a:effectLst/>
                          <a:latin typeface="Comic Sans MS"/>
                          <a:ea typeface="Calibri" panose="020F0502020204030204" pitchFamily="34" charset="0"/>
                          <a:cs typeface="Times New Roman"/>
                        </a:rPr>
                        <a:t>Steve </a:t>
                      </a:r>
                      <a:r>
                        <a:rPr lang="en-GB" sz="1600" err="1">
                          <a:effectLst/>
                          <a:latin typeface="Comic Sans MS"/>
                          <a:ea typeface="Calibri" panose="020F0502020204030204" pitchFamily="34" charset="0"/>
                          <a:cs typeface="Times New Roman"/>
                        </a:rPr>
                        <a:t>Backshall</a:t>
                      </a:r>
                      <a:endParaRPr lang="en-GB" sz="1400" err="1">
                        <a:effectLst/>
                        <a:latin typeface="Comic Sans MS"/>
                        <a:ea typeface="Calibri" panose="020F0502020204030204" pitchFamily="34" charset="0"/>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62059414"/>
                  </a:ext>
                </a:extLst>
              </a:tr>
              <a:tr h="363681">
                <a:tc>
                  <a:txBody>
                    <a:bodyPr/>
                    <a:lstStyle/>
                    <a:p>
                      <a:r>
                        <a:rPr lang="en-GB" b="1"/>
                        <a:t>Year 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GB" sz="1600">
                          <a:effectLst/>
                          <a:latin typeface="Comic Sans MS"/>
                          <a:ea typeface="Calibri" panose="020F0502020204030204" pitchFamily="34" charset="0"/>
                          <a:cs typeface="Times New Roman"/>
                        </a:rPr>
                        <a:t>Mary Anning</a:t>
                      </a:r>
                      <a:endParaRPr lang="en-GB" sz="1400">
                        <a:effectLst/>
                        <a:latin typeface="Comic Sans MS"/>
                        <a:ea typeface="Calibri" panose="020F0502020204030204" pitchFamily="34" charset="0"/>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GB" sz="1600">
                          <a:effectLst/>
                          <a:latin typeface="Comic Sans MS" panose="030F0702030302020204" pitchFamily="66" charset="0"/>
                          <a:ea typeface="Calibri" panose="020F0502020204030204" pitchFamily="34" charset="0"/>
                          <a:cs typeface="Times New Roman" panose="02020603050405020304" pitchFamily="18" charset="0"/>
                        </a:rPr>
                        <a:t>Tim O’Brien</a:t>
                      </a:r>
                      <a:endParaRPr lang="en-GB" sz="14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GB" sz="1600">
                          <a:effectLst/>
                          <a:latin typeface="Comic Sans MS"/>
                          <a:ea typeface="Calibri" panose="020F0502020204030204" pitchFamily="34" charset="0"/>
                          <a:cs typeface="Times New Roman"/>
                        </a:rPr>
                        <a:t>Richard Fox</a:t>
                      </a:r>
                      <a:endParaRPr lang="en-GB" sz="1400">
                        <a:effectLst/>
                        <a:latin typeface="Comic Sans MS"/>
                        <a:ea typeface="Calibri" panose="020F0502020204030204" pitchFamily="34" charset="0"/>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24637008"/>
                  </a:ext>
                </a:extLst>
              </a:tr>
              <a:tr h="475554">
                <a:tc>
                  <a:txBody>
                    <a:bodyPr/>
                    <a:lstStyle/>
                    <a:p>
                      <a:r>
                        <a:rPr lang="en-GB" b="1"/>
                        <a:t>Year 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GB" sz="1600">
                          <a:effectLst/>
                          <a:latin typeface="Comic Sans MS"/>
                          <a:ea typeface="Calibri" panose="020F0502020204030204" pitchFamily="34" charset="0"/>
                          <a:cs typeface="Times New Roman"/>
                        </a:rPr>
                        <a:t>David Attenborough</a:t>
                      </a:r>
                      <a:endParaRPr lang="en-GB" sz="1400">
                        <a:effectLst/>
                        <a:latin typeface="Comic Sans MS"/>
                        <a:ea typeface="Calibri" panose="020F0502020204030204" pitchFamily="34" charset="0"/>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GB" sz="1600" b="0" i="0" u="none" strike="noStrike" noProof="0">
                          <a:solidFill>
                            <a:srgbClr val="000000"/>
                          </a:solidFill>
                          <a:effectLst/>
                          <a:latin typeface="Comic Sans MS"/>
                        </a:rPr>
                        <a:t>Alexander Graham Bell</a:t>
                      </a:r>
                      <a:endParaRPr lang="en-GB" sz="14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GB" sz="1600">
                          <a:effectLst/>
                          <a:latin typeface="Comic Sans MS"/>
                          <a:ea typeface="Calibri" panose="020F0502020204030204" pitchFamily="34" charset="0"/>
                          <a:cs typeface="Times New Roman"/>
                        </a:rPr>
                        <a:t>Jane Goodall</a:t>
                      </a:r>
                      <a:endParaRPr lang="en-GB" sz="14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5991670"/>
                  </a:ext>
                </a:extLst>
              </a:tr>
              <a:tr h="475554">
                <a:tc>
                  <a:txBody>
                    <a:bodyPr/>
                    <a:lstStyle/>
                    <a:p>
                      <a:r>
                        <a:rPr lang="en-GB" b="1"/>
                        <a:t>Year 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GB" sz="1400">
                          <a:effectLst/>
                          <a:latin typeface="Comic Sans MS" panose="030F0702030302020204" pitchFamily="66" charset="0"/>
                          <a:ea typeface="Calibri" panose="020F0502020204030204" pitchFamily="34" charset="0"/>
                          <a:cs typeface="Times New Roman" panose="02020603050405020304" pitchFamily="18" charset="0"/>
                        </a:rPr>
                        <a:t>Katherine Johnson, Mary Jackson, Dorothy Vaughan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GB" sz="1400">
                          <a:effectLst/>
                          <a:latin typeface="Comic Sans MS"/>
                          <a:ea typeface="Calibri" panose="020F0502020204030204" pitchFamily="34" charset="0"/>
                          <a:cs typeface="Times New Roman"/>
                        </a:rPr>
                        <a:t>Stephanie Kwolek (creator of new material Kevlar)</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GB" sz="1400">
                          <a:effectLst/>
                          <a:latin typeface="Comic Sans MS" panose="030F0702030302020204" pitchFamily="66" charset="0"/>
                          <a:ea typeface="Calibri" panose="020F0502020204030204" pitchFamily="34" charset="0"/>
                          <a:cs typeface="Times New Roman" panose="02020603050405020304" pitchFamily="18" charset="0"/>
                        </a:rPr>
                        <a:t>Eva Crane (Bee specialist)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92319439"/>
                  </a:ext>
                </a:extLst>
              </a:tr>
              <a:tr h="475554">
                <a:tc>
                  <a:txBody>
                    <a:bodyPr/>
                    <a:lstStyle/>
                    <a:p>
                      <a:r>
                        <a:rPr lang="en-GB" b="1"/>
                        <a:t>Year 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GB" sz="1600">
                          <a:effectLst/>
                          <a:latin typeface="Comic Sans MS"/>
                          <a:ea typeface="Calibri" panose="020F0502020204030204" pitchFamily="34" charset="0"/>
                          <a:cs typeface="Times New Roman"/>
                        </a:rPr>
                        <a:t>Thomas Edison </a:t>
                      </a:r>
                      <a:endParaRPr lang="en-GB" sz="14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GB" sz="1600">
                          <a:effectLst/>
                          <a:latin typeface="Comic Sans MS"/>
                          <a:ea typeface="Calibri" panose="020F0502020204030204" pitchFamily="34" charset="0"/>
                          <a:cs typeface="Times New Roman"/>
                        </a:rPr>
                        <a:t>Charles Darwin</a:t>
                      </a:r>
                      <a:endParaRPr lang="en-GB" sz="1400">
                        <a:effectLst/>
                        <a:latin typeface="Comic Sans MS"/>
                        <a:ea typeface="Calibri" panose="020F0502020204030204" pitchFamily="34" charset="0"/>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15000"/>
                        </a:lnSpc>
                        <a:spcAft>
                          <a:spcPts val="0"/>
                        </a:spcAft>
                      </a:pPr>
                      <a:r>
                        <a:rPr lang="en-GB" sz="1600">
                          <a:effectLst/>
                          <a:latin typeface="Comic Sans MS" panose="030F0702030302020204" pitchFamily="66" charset="0"/>
                          <a:ea typeface="Calibri" panose="020F0502020204030204" pitchFamily="34" charset="0"/>
                          <a:cs typeface="Times New Roman" panose="02020603050405020304" pitchFamily="18" charset="0"/>
                        </a:rPr>
                        <a:t>Mollie Beatty </a:t>
                      </a:r>
                      <a:endParaRPr lang="en-GB" sz="14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826744"/>
                  </a:ext>
                </a:extLst>
              </a:tr>
            </a:tbl>
          </a:graphicData>
        </a:graphic>
      </p:graphicFrame>
    </p:spTree>
    <p:extLst>
      <p:ext uri="{BB962C8B-B14F-4D97-AF65-F5344CB8AC3E}">
        <p14:creationId xmlns:p14="http://schemas.microsoft.com/office/powerpoint/2010/main" val="31909688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96FE0395CBE624C8F80C5920C849327" ma:contentTypeVersion="15" ma:contentTypeDescription="Create a new document." ma:contentTypeScope="" ma:versionID="2f807a143c1f52d99789c3a187d7dbbf">
  <xsd:schema xmlns:xsd="http://www.w3.org/2001/XMLSchema" xmlns:xs="http://www.w3.org/2001/XMLSchema" xmlns:p="http://schemas.microsoft.com/office/2006/metadata/properties" xmlns:ns2="26ed4b48-c2ab-40f9-9da2-0b03cb285436" xmlns:ns3="43e776e0-4031-4b9d-8009-da9c3d8a430b" targetNamespace="http://schemas.microsoft.com/office/2006/metadata/properties" ma:root="true" ma:fieldsID="10c90572d8afb89e3f71b95edaff89d0" ns2:_="" ns3:_="">
    <xsd:import namespace="26ed4b48-c2ab-40f9-9da2-0b03cb285436"/>
    <xsd:import namespace="43e776e0-4031-4b9d-8009-da9c3d8a430b"/>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OCR" minOccurs="0"/>
                <xsd:element ref="ns2:MediaServiceLocatio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ed4b48-c2ab-40f9-9da2-0b03cb2854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5480395-5ba7-4174-81b9-d3429b0bf2e5"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3e776e0-4031-4b9d-8009-da9c3d8a430b"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5d18bb30-e58c-4934-86d5-08c8a3ee870d}" ma:internalName="TaxCatchAll" ma:showField="CatchAllData" ma:web="43e776e0-4031-4b9d-8009-da9c3d8a430b">
      <xsd:complexType>
        <xsd:complexContent>
          <xsd:extension base="dms:MultiChoiceLookup">
            <xsd:sequence>
              <xsd:element name="Value" type="dms:Lookup" maxOccurs="unbounded" minOccurs="0" nillable="true"/>
            </xsd:sequence>
          </xsd:extension>
        </xsd:complexContent>
      </xsd:complex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3e776e0-4031-4b9d-8009-da9c3d8a430b" xsi:nil="true"/>
    <lcf76f155ced4ddcb4097134ff3c332f xmlns="26ed4b48-c2ab-40f9-9da2-0b03cb285436">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3477E2F-706C-43CD-8BF7-DBD091EC90C2}">
  <ds:schemaRefs>
    <ds:schemaRef ds:uri="26ed4b48-c2ab-40f9-9da2-0b03cb285436"/>
    <ds:schemaRef ds:uri="43e776e0-4031-4b9d-8009-da9c3d8a430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EDDC541-ACF9-4585-9D77-41C870609D0B}">
  <ds:schemaRefs>
    <ds:schemaRef ds:uri="26ed4b48-c2ab-40f9-9da2-0b03cb285436"/>
    <ds:schemaRef ds:uri="43e776e0-4031-4b9d-8009-da9c3d8a430b"/>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F3B59FE3-FDF1-4080-930F-E1198195EB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1999</Words>
  <Application>Microsoft Office PowerPoint</Application>
  <PresentationFormat>Widescreen</PresentationFormat>
  <Paragraphs>222</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Comic Sans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sch8753159@peoversuperior.local</dc:creator>
  <cp:lastModifiedBy>Kimberley</cp:lastModifiedBy>
  <cp:revision>2</cp:revision>
  <dcterms:created xsi:type="dcterms:W3CDTF">2022-11-26T10:59:42Z</dcterms:created>
  <dcterms:modified xsi:type="dcterms:W3CDTF">2024-05-01T20:05:14Z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0x010100296FE0395CBE624C8F80C5920C849327</vt:lpwstr>
  </property>
</Properties>
</file>