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65" r:id="rId6"/>
    <p:sldId id="268" r:id="rId7"/>
    <p:sldId id="257" r:id="rId8"/>
    <p:sldId id="276" r:id="rId9"/>
    <p:sldId id="277" r:id="rId10"/>
    <p:sldId id="259" r:id="rId11"/>
    <p:sldId id="258" r:id="rId12"/>
    <p:sldId id="260" r:id="rId13"/>
    <p:sldId id="267" r:id="rId14"/>
    <p:sldId id="270" r:id="rId15"/>
    <p:sldId id="261" r:id="rId16"/>
    <p:sldId id="266" r:id="rId17"/>
    <p:sldId id="262" r:id="rId18"/>
    <p:sldId id="263" r:id="rId19"/>
    <p:sldId id="264" r:id="rId20"/>
    <p:sldId id="272" r:id="rId21"/>
    <p:sldId id="273" r:id="rId22"/>
    <p:sldId id="274" r:id="rId23"/>
    <p:sldId id="275" r:id="rId24"/>
    <p:sldId id="271" r:id="rId2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1542AD-C457-9208-330E-1440C4B40818}" v="38" dt="2026-09-11T01:57:15.0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70" autoAdjust="0"/>
    <p:restoredTop sz="94660"/>
  </p:normalViewPr>
  <p:slideViewPr>
    <p:cSldViewPr snapToGrid="0">
      <p:cViewPr varScale="1">
        <p:scale>
          <a:sx n="82" d="100"/>
          <a:sy n="82" d="100"/>
        </p:scale>
        <p:origin x="739"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na gould" userId="S::n.gould@lowtonwest.wigan.sch.uk::90eed242-9cf9-46a5-84d9-103c6994b699" providerId="AD" clId="Web-{E81542AD-C457-9208-330E-1440C4B40818}"/>
    <pc:docChg chg="modSld">
      <pc:chgData name="nina gould" userId="S::n.gould@lowtonwest.wigan.sch.uk::90eed242-9cf9-46a5-84d9-103c6994b699" providerId="AD" clId="Web-{E81542AD-C457-9208-330E-1440C4B40818}" dt="2026-09-11T01:57:15.061" v="19" actId="20577"/>
      <pc:docMkLst>
        <pc:docMk/>
      </pc:docMkLst>
      <pc:sldChg chg="modSp">
        <pc:chgData name="nina gould" userId="S::n.gould@lowtonwest.wigan.sch.uk::90eed242-9cf9-46a5-84d9-103c6994b699" providerId="AD" clId="Web-{E81542AD-C457-9208-330E-1440C4B40818}" dt="2026-09-11T01:57:15.061" v="19" actId="20577"/>
        <pc:sldMkLst>
          <pc:docMk/>
          <pc:sldMk cId="3248311219" sldId="268"/>
        </pc:sldMkLst>
        <pc:spChg chg="mod">
          <ac:chgData name="nina gould" userId="S::n.gould@lowtonwest.wigan.sch.uk::90eed242-9cf9-46a5-84d9-103c6994b699" providerId="AD" clId="Web-{E81542AD-C457-9208-330E-1440C4B40818}" dt="2026-09-11T01:57:15.061" v="19" actId="20577"/>
          <ac:spMkLst>
            <pc:docMk/>
            <pc:sldMk cId="3248311219" sldId="268"/>
            <ac:spMk id="3" creationId="{3AB762C9-917A-4984-A456-C472F054E3D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CFD3F-C411-4D4D-81E8-750ED7C07E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A909601-A1B9-4CA1-82FD-5121DF5C2C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AE93AA5-83B1-4784-BC3A-45A0543D65E4}"/>
              </a:ext>
            </a:extLst>
          </p:cNvPr>
          <p:cNvSpPr>
            <a:spLocks noGrp="1"/>
          </p:cNvSpPr>
          <p:nvPr>
            <p:ph type="dt" sz="half" idx="10"/>
          </p:nvPr>
        </p:nvSpPr>
        <p:spPr/>
        <p:txBody>
          <a:bodyPr/>
          <a:lstStyle/>
          <a:p>
            <a:fld id="{0655A474-B06C-4BEF-9A87-B9A09C3AE016}" type="datetimeFigureOut">
              <a:rPr lang="en-GB" smtClean="0"/>
              <a:t>10/09/2026</a:t>
            </a:fld>
            <a:endParaRPr lang="en-GB"/>
          </a:p>
        </p:txBody>
      </p:sp>
      <p:sp>
        <p:nvSpPr>
          <p:cNvPr id="5" name="Footer Placeholder 4">
            <a:extLst>
              <a:ext uri="{FF2B5EF4-FFF2-40B4-BE49-F238E27FC236}">
                <a16:creationId xmlns:a16="http://schemas.microsoft.com/office/drawing/2014/main" id="{8613A4C6-DF73-46E9-887D-F680E22C27E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8EE6C9-B752-4E6D-9900-51681E9BAA53}"/>
              </a:ext>
            </a:extLst>
          </p:cNvPr>
          <p:cNvSpPr>
            <a:spLocks noGrp="1"/>
          </p:cNvSpPr>
          <p:nvPr>
            <p:ph type="sldNum" sz="quarter" idx="12"/>
          </p:nvPr>
        </p:nvSpPr>
        <p:spPr/>
        <p:txBody>
          <a:bodyPr/>
          <a:lstStyle/>
          <a:p>
            <a:fld id="{38BA71CD-5DDC-4689-AA11-B85039629F03}" type="slidenum">
              <a:rPr lang="en-GB" smtClean="0"/>
              <a:t>‹#›</a:t>
            </a:fld>
            <a:endParaRPr lang="en-GB"/>
          </a:p>
        </p:txBody>
      </p:sp>
    </p:spTree>
    <p:extLst>
      <p:ext uri="{BB962C8B-B14F-4D97-AF65-F5344CB8AC3E}">
        <p14:creationId xmlns:p14="http://schemas.microsoft.com/office/powerpoint/2010/main" val="34804744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80355-DD05-40C7-AE14-3DEEF793BC5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88809C7-9D06-43FB-B309-1C47B73819F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CF38165-7450-437B-B5C8-4CC19893E47A}"/>
              </a:ext>
            </a:extLst>
          </p:cNvPr>
          <p:cNvSpPr>
            <a:spLocks noGrp="1"/>
          </p:cNvSpPr>
          <p:nvPr>
            <p:ph type="dt" sz="half" idx="10"/>
          </p:nvPr>
        </p:nvSpPr>
        <p:spPr/>
        <p:txBody>
          <a:bodyPr/>
          <a:lstStyle/>
          <a:p>
            <a:fld id="{0655A474-B06C-4BEF-9A87-B9A09C3AE016}" type="datetimeFigureOut">
              <a:rPr lang="en-GB" smtClean="0"/>
              <a:t>10/09/2026</a:t>
            </a:fld>
            <a:endParaRPr lang="en-GB"/>
          </a:p>
        </p:txBody>
      </p:sp>
      <p:sp>
        <p:nvSpPr>
          <p:cNvPr id="5" name="Footer Placeholder 4">
            <a:extLst>
              <a:ext uri="{FF2B5EF4-FFF2-40B4-BE49-F238E27FC236}">
                <a16:creationId xmlns:a16="http://schemas.microsoft.com/office/drawing/2014/main" id="{54CD850D-2798-40A4-970B-DFF2323D35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C6D1479-5EB3-4DF0-9C85-E55143E48B7F}"/>
              </a:ext>
            </a:extLst>
          </p:cNvPr>
          <p:cNvSpPr>
            <a:spLocks noGrp="1"/>
          </p:cNvSpPr>
          <p:nvPr>
            <p:ph type="sldNum" sz="quarter" idx="12"/>
          </p:nvPr>
        </p:nvSpPr>
        <p:spPr/>
        <p:txBody>
          <a:bodyPr/>
          <a:lstStyle/>
          <a:p>
            <a:fld id="{38BA71CD-5DDC-4689-AA11-B85039629F03}" type="slidenum">
              <a:rPr lang="en-GB" smtClean="0"/>
              <a:t>‹#›</a:t>
            </a:fld>
            <a:endParaRPr lang="en-GB"/>
          </a:p>
        </p:txBody>
      </p:sp>
    </p:spTree>
    <p:extLst>
      <p:ext uri="{BB962C8B-B14F-4D97-AF65-F5344CB8AC3E}">
        <p14:creationId xmlns:p14="http://schemas.microsoft.com/office/powerpoint/2010/main" val="364234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C1FA1-A907-4D68-9392-3077356C758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1882FF7-9CBB-4536-B661-155C13FE9E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AF9706B-2B53-47D1-9D17-C1B891905553}"/>
              </a:ext>
            </a:extLst>
          </p:cNvPr>
          <p:cNvSpPr>
            <a:spLocks noGrp="1"/>
          </p:cNvSpPr>
          <p:nvPr>
            <p:ph type="dt" sz="half" idx="10"/>
          </p:nvPr>
        </p:nvSpPr>
        <p:spPr/>
        <p:txBody>
          <a:bodyPr/>
          <a:lstStyle/>
          <a:p>
            <a:fld id="{0655A474-B06C-4BEF-9A87-B9A09C3AE016}" type="datetimeFigureOut">
              <a:rPr lang="en-GB" smtClean="0"/>
              <a:t>10/09/2026</a:t>
            </a:fld>
            <a:endParaRPr lang="en-GB"/>
          </a:p>
        </p:txBody>
      </p:sp>
      <p:sp>
        <p:nvSpPr>
          <p:cNvPr id="5" name="Footer Placeholder 4">
            <a:extLst>
              <a:ext uri="{FF2B5EF4-FFF2-40B4-BE49-F238E27FC236}">
                <a16:creationId xmlns:a16="http://schemas.microsoft.com/office/drawing/2014/main" id="{E10E1D9F-F703-41A1-8F85-2F8F4BE548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F8BF87-9AD6-484C-89E5-FD13427D3245}"/>
              </a:ext>
            </a:extLst>
          </p:cNvPr>
          <p:cNvSpPr>
            <a:spLocks noGrp="1"/>
          </p:cNvSpPr>
          <p:nvPr>
            <p:ph type="sldNum" sz="quarter" idx="12"/>
          </p:nvPr>
        </p:nvSpPr>
        <p:spPr/>
        <p:txBody>
          <a:bodyPr/>
          <a:lstStyle/>
          <a:p>
            <a:fld id="{38BA71CD-5DDC-4689-AA11-B85039629F03}" type="slidenum">
              <a:rPr lang="en-GB" smtClean="0"/>
              <a:t>‹#›</a:t>
            </a:fld>
            <a:endParaRPr lang="en-GB"/>
          </a:p>
        </p:txBody>
      </p:sp>
    </p:spTree>
    <p:extLst>
      <p:ext uri="{BB962C8B-B14F-4D97-AF65-F5344CB8AC3E}">
        <p14:creationId xmlns:p14="http://schemas.microsoft.com/office/powerpoint/2010/main" val="29633386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A0741-505E-4B90-9852-ED2F70B0F30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2177299-ABBA-490E-A9BB-A9BF10A7D1C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C6305B2-4EEF-483A-8205-386B26C0B14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37D4C94-20D1-4845-9ACF-231CFA8AC14D}"/>
              </a:ext>
            </a:extLst>
          </p:cNvPr>
          <p:cNvSpPr>
            <a:spLocks noGrp="1"/>
          </p:cNvSpPr>
          <p:nvPr>
            <p:ph type="dt" sz="half" idx="10"/>
          </p:nvPr>
        </p:nvSpPr>
        <p:spPr/>
        <p:txBody>
          <a:bodyPr/>
          <a:lstStyle/>
          <a:p>
            <a:fld id="{0655A474-B06C-4BEF-9A87-B9A09C3AE016}" type="datetimeFigureOut">
              <a:rPr lang="en-GB" smtClean="0"/>
              <a:t>10/09/2026</a:t>
            </a:fld>
            <a:endParaRPr lang="en-GB"/>
          </a:p>
        </p:txBody>
      </p:sp>
      <p:sp>
        <p:nvSpPr>
          <p:cNvPr id="6" name="Footer Placeholder 5">
            <a:extLst>
              <a:ext uri="{FF2B5EF4-FFF2-40B4-BE49-F238E27FC236}">
                <a16:creationId xmlns:a16="http://schemas.microsoft.com/office/drawing/2014/main" id="{33257D00-4450-4F1D-9130-010AFA0E8EA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921319B-B941-44D7-9BA1-A16C32CED631}"/>
              </a:ext>
            </a:extLst>
          </p:cNvPr>
          <p:cNvSpPr>
            <a:spLocks noGrp="1"/>
          </p:cNvSpPr>
          <p:nvPr>
            <p:ph type="sldNum" sz="quarter" idx="12"/>
          </p:nvPr>
        </p:nvSpPr>
        <p:spPr/>
        <p:txBody>
          <a:bodyPr/>
          <a:lstStyle/>
          <a:p>
            <a:fld id="{38BA71CD-5DDC-4689-AA11-B85039629F03}" type="slidenum">
              <a:rPr lang="en-GB" smtClean="0"/>
              <a:t>‹#›</a:t>
            </a:fld>
            <a:endParaRPr lang="en-GB"/>
          </a:p>
        </p:txBody>
      </p:sp>
    </p:spTree>
    <p:extLst>
      <p:ext uri="{BB962C8B-B14F-4D97-AF65-F5344CB8AC3E}">
        <p14:creationId xmlns:p14="http://schemas.microsoft.com/office/powerpoint/2010/main" val="344736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36200-ECE9-4684-AEF8-EBC3F7B5CE4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2F7BE5B-3ACC-4FF9-9DEE-46127A82DE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A016ABA-605C-4FF8-8A35-B60226ED196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B10E4B2-ABE8-477B-A591-AE6585294C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5F84926-7AFF-4C26-AA9E-AA6E1D5A5D5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AE12F4C-BBAB-423E-AD9D-895567391C0E}"/>
              </a:ext>
            </a:extLst>
          </p:cNvPr>
          <p:cNvSpPr>
            <a:spLocks noGrp="1"/>
          </p:cNvSpPr>
          <p:nvPr>
            <p:ph type="dt" sz="half" idx="10"/>
          </p:nvPr>
        </p:nvSpPr>
        <p:spPr/>
        <p:txBody>
          <a:bodyPr/>
          <a:lstStyle/>
          <a:p>
            <a:fld id="{0655A474-B06C-4BEF-9A87-B9A09C3AE016}" type="datetimeFigureOut">
              <a:rPr lang="en-GB" smtClean="0"/>
              <a:t>10/09/2026</a:t>
            </a:fld>
            <a:endParaRPr lang="en-GB"/>
          </a:p>
        </p:txBody>
      </p:sp>
      <p:sp>
        <p:nvSpPr>
          <p:cNvPr id="8" name="Footer Placeholder 7">
            <a:extLst>
              <a:ext uri="{FF2B5EF4-FFF2-40B4-BE49-F238E27FC236}">
                <a16:creationId xmlns:a16="http://schemas.microsoft.com/office/drawing/2014/main" id="{BA78B7F9-80C5-4F51-85AC-DD03B8138D0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6943969-C108-4D5E-A94A-085B6DEACAF5}"/>
              </a:ext>
            </a:extLst>
          </p:cNvPr>
          <p:cNvSpPr>
            <a:spLocks noGrp="1"/>
          </p:cNvSpPr>
          <p:nvPr>
            <p:ph type="sldNum" sz="quarter" idx="12"/>
          </p:nvPr>
        </p:nvSpPr>
        <p:spPr/>
        <p:txBody>
          <a:bodyPr/>
          <a:lstStyle/>
          <a:p>
            <a:fld id="{38BA71CD-5DDC-4689-AA11-B85039629F03}" type="slidenum">
              <a:rPr lang="en-GB" smtClean="0"/>
              <a:t>‹#›</a:t>
            </a:fld>
            <a:endParaRPr lang="en-GB"/>
          </a:p>
        </p:txBody>
      </p:sp>
    </p:spTree>
    <p:extLst>
      <p:ext uri="{BB962C8B-B14F-4D97-AF65-F5344CB8AC3E}">
        <p14:creationId xmlns:p14="http://schemas.microsoft.com/office/powerpoint/2010/main" val="1991137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FC89D-8902-4BA5-9D60-3347FD6ECB5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6A672E9-BD07-4350-92F7-739D6A0FBABD}"/>
              </a:ext>
            </a:extLst>
          </p:cNvPr>
          <p:cNvSpPr>
            <a:spLocks noGrp="1"/>
          </p:cNvSpPr>
          <p:nvPr>
            <p:ph type="dt" sz="half" idx="10"/>
          </p:nvPr>
        </p:nvSpPr>
        <p:spPr/>
        <p:txBody>
          <a:bodyPr/>
          <a:lstStyle/>
          <a:p>
            <a:fld id="{0655A474-B06C-4BEF-9A87-B9A09C3AE016}" type="datetimeFigureOut">
              <a:rPr lang="en-GB" smtClean="0"/>
              <a:t>10/09/2026</a:t>
            </a:fld>
            <a:endParaRPr lang="en-GB"/>
          </a:p>
        </p:txBody>
      </p:sp>
      <p:sp>
        <p:nvSpPr>
          <p:cNvPr id="4" name="Footer Placeholder 3">
            <a:extLst>
              <a:ext uri="{FF2B5EF4-FFF2-40B4-BE49-F238E27FC236}">
                <a16:creationId xmlns:a16="http://schemas.microsoft.com/office/drawing/2014/main" id="{097ACEB9-094E-43D6-9C72-A0DC207F5D9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E8417CA-C652-483D-B674-98E337109814}"/>
              </a:ext>
            </a:extLst>
          </p:cNvPr>
          <p:cNvSpPr>
            <a:spLocks noGrp="1"/>
          </p:cNvSpPr>
          <p:nvPr>
            <p:ph type="sldNum" sz="quarter" idx="12"/>
          </p:nvPr>
        </p:nvSpPr>
        <p:spPr/>
        <p:txBody>
          <a:bodyPr/>
          <a:lstStyle/>
          <a:p>
            <a:fld id="{38BA71CD-5DDC-4689-AA11-B85039629F03}" type="slidenum">
              <a:rPr lang="en-GB" smtClean="0"/>
              <a:t>‹#›</a:t>
            </a:fld>
            <a:endParaRPr lang="en-GB"/>
          </a:p>
        </p:txBody>
      </p:sp>
    </p:spTree>
    <p:extLst>
      <p:ext uri="{BB962C8B-B14F-4D97-AF65-F5344CB8AC3E}">
        <p14:creationId xmlns:p14="http://schemas.microsoft.com/office/powerpoint/2010/main" val="2821357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40F249-7408-48C5-AC25-7BED5705B228}"/>
              </a:ext>
            </a:extLst>
          </p:cNvPr>
          <p:cNvSpPr>
            <a:spLocks noGrp="1"/>
          </p:cNvSpPr>
          <p:nvPr>
            <p:ph type="dt" sz="half" idx="10"/>
          </p:nvPr>
        </p:nvSpPr>
        <p:spPr/>
        <p:txBody>
          <a:bodyPr/>
          <a:lstStyle/>
          <a:p>
            <a:fld id="{0655A474-B06C-4BEF-9A87-B9A09C3AE016}" type="datetimeFigureOut">
              <a:rPr lang="en-GB" smtClean="0"/>
              <a:t>10/09/2026</a:t>
            </a:fld>
            <a:endParaRPr lang="en-GB"/>
          </a:p>
        </p:txBody>
      </p:sp>
      <p:sp>
        <p:nvSpPr>
          <p:cNvPr id="3" name="Footer Placeholder 2">
            <a:extLst>
              <a:ext uri="{FF2B5EF4-FFF2-40B4-BE49-F238E27FC236}">
                <a16:creationId xmlns:a16="http://schemas.microsoft.com/office/drawing/2014/main" id="{AF05686C-1B12-44F1-8F2C-8E63588B629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25C58A5-167E-4E20-AFFC-0E67213A5346}"/>
              </a:ext>
            </a:extLst>
          </p:cNvPr>
          <p:cNvSpPr>
            <a:spLocks noGrp="1"/>
          </p:cNvSpPr>
          <p:nvPr>
            <p:ph type="sldNum" sz="quarter" idx="12"/>
          </p:nvPr>
        </p:nvSpPr>
        <p:spPr/>
        <p:txBody>
          <a:bodyPr/>
          <a:lstStyle/>
          <a:p>
            <a:fld id="{38BA71CD-5DDC-4689-AA11-B85039629F03}" type="slidenum">
              <a:rPr lang="en-GB" smtClean="0"/>
              <a:t>‹#›</a:t>
            </a:fld>
            <a:endParaRPr lang="en-GB"/>
          </a:p>
        </p:txBody>
      </p:sp>
    </p:spTree>
    <p:extLst>
      <p:ext uri="{BB962C8B-B14F-4D97-AF65-F5344CB8AC3E}">
        <p14:creationId xmlns:p14="http://schemas.microsoft.com/office/powerpoint/2010/main" val="990793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8F63E-4B10-4CAB-AA81-482B84E3DA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F70638B-5A12-4E6D-A691-A1685D68A0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48841BB-4779-48E7-879F-2C8DD6302E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7137231-8C00-49C2-A2F5-31DC8F94D291}"/>
              </a:ext>
            </a:extLst>
          </p:cNvPr>
          <p:cNvSpPr>
            <a:spLocks noGrp="1"/>
          </p:cNvSpPr>
          <p:nvPr>
            <p:ph type="dt" sz="half" idx="10"/>
          </p:nvPr>
        </p:nvSpPr>
        <p:spPr/>
        <p:txBody>
          <a:bodyPr/>
          <a:lstStyle/>
          <a:p>
            <a:fld id="{0655A474-B06C-4BEF-9A87-B9A09C3AE016}" type="datetimeFigureOut">
              <a:rPr lang="en-GB" smtClean="0"/>
              <a:t>10/09/2026</a:t>
            </a:fld>
            <a:endParaRPr lang="en-GB"/>
          </a:p>
        </p:txBody>
      </p:sp>
      <p:sp>
        <p:nvSpPr>
          <p:cNvPr id="6" name="Footer Placeholder 5">
            <a:extLst>
              <a:ext uri="{FF2B5EF4-FFF2-40B4-BE49-F238E27FC236}">
                <a16:creationId xmlns:a16="http://schemas.microsoft.com/office/drawing/2014/main" id="{899A1AEC-B07D-4B74-922A-FDD4533CD68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DE7973-123F-4D55-BFAD-EEDA3DF8E609}"/>
              </a:ext>
            </a:extLst>
          </p:cNvPr>
          <p:cNvSpPr>
            <a:spLocks noGrp="1"/>
          </p:cNvSpPr>
          <p:nvPr>
            <p:ph type="sldNum" sz="quarter" idx="12"/>
          </p:nvPr>
        </p:nvSpPr>
        <p:spPr/>
        <p:txBody>
          <a:bodyPr/>
          <a:lstStyle/>
          <a:p>
            <a:fld id="{38BA71CD-5DDC-4689-AA11-B85039629F03}" type="slidenum">
              <a:rPr lang="en-GB" smtClean="0"/>
              <a:t>‹#›</a:t>
            </a:fld>
            <a:endParaRPr lang="en-GB"/>
          </a:p>
        </p:txBody>
      </p:sp>
    </p:spTree>
    <p:extLst>
      <p:ext uri="{BB962C8B-B14F-4D97-AF65-F5344CB8AC3E}">
        <p14:creationId xmlns:p14="http://schemas.microsoft.com/office/powerpoint/2010/main" val="2687993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CED9D-ADB5-4CBD-A0BD-AA4E89022D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68F8AE2-0049-4219-8CB1-78ADAFEB2E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4D1B91A-D899-4785-8D47-D85616458E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6BFA913-8875-4543-A510-A1300E21C73F}"/>
              </a:ext>
            </a:extLst>
          </p:cNvPr>
          <p:cNvSpPr>
            <a:spLocks noGrp="1"/>
          </p:cNvSpPr>
          <p:nvPr>
            <p:ph type="dt" sz="half" idx="10"/>
          </p:nvPr>
        </p:nvSpPr>
        <p:spPr/>
        <p:txBody>
          <a:bodyPr/>
          <a:lstStyle/>
          <a:p>
            <a:fld id="{0655A474-B06C-4BEF-9A87-B9A09C3AE016}" type="datetimeFigureOut">
              <a:rPr lang="en-GB" smtClean="0"/>
              <a:t>10/09/2026</a:t>
            </a:fld>
            <a:endParaRPr lang="en-GB"/>
          </a:p>
        </p:txBody>
      </p:sp>
      <p:sp>
        <p:nvSpPr>
          <p:cNvPr id="6" name="Footer Placeholder 5">
            <a:extLst>
              <a:ext uri="{FF2B5EF4-FFF2-40B4-BE49-F238E27FC236}">
                <a16:creationId xmlns:a16="http://schemas.microsoft.com/office/drawing/2014/main" id="{61E8AE30-5734-4B31-AF05-4E60E46058F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15843FC-7006-4E45-BA5E-70569AB0B724}"/>
              </a:ext>
            </a:extLst>
          </p:cNvPr>
          <p:cNvSpPr>
            <a:spLocks noGrp="1"/>
          </p:cNvSpPr>
          <p:nvPr>
            <p:ph type="sldNum" sz="quarter" idx="12"/>
          </p:nvPr>
        </p:nvSpPr>
        <p:spPr/>
        <p:txBody>
          <a:bodyPr/>
          <a:lstStyle/>
          <a:p>
            <a:fld id="{38BA71CD-5DDC-4689-AA11-B85039629F03}" type="slidenum">
              <a:rPr lang="en-GB" smtClean="0"/>
              <a:t>‹#›</a:t>
            </a:fld>
            <a:endParaRPr lang="en-GB"/>
          </a:p>
        </p:txBody>
      </p:sp>
    </p:spTree>
    <p:extLst>
      <p:ext uri="{BB962C8B-B14F-4D97-AF65-F5344CB8AC3E}">
        <p14:creationId xmlns:p14="http://schemas.microsoft.com/office/powerpoint/2010/main" val="4125024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D2F6D-D0D5-4752-B91C-0989B265D34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50ED3A1-E672-4EDC-B25A-004E74D3CCF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86BA8C9-487B-46D3-A423-D3D95347BCDB}"/>
              </a:ext>
            </a:extLst>
          </p:cNvPr>
          <p:cNvSpPr>
            <a:spLocks noGrp="1"/>
          </p:cNvSpPr>
          <p:nvPr>
            <p:ph type="dt" sz="half" idx="10"/>
          </p:nvPr>
        </p:nvSpPr>
        <p:spPr/>
        <p:txBody>
          <a:bodyPr/>
          <a:lstStyle/>
          <a:p>
            <a:fld id="{0655A474-B06C-4BEF-9A87-B9A09C3AE016}" type="datetimeFigureOut">
              <a:rPr lang="en-GB" smtClean="0"/>
              <a:t>10/09/2026</a:t>
            </a:fld>
            <a:endParaRPr lang="en-GB"/>
          </a:p>
        </p:txBody>
      </p:sp>
      <p:sp>
        <p:nvSpPr>
          <p:cNvPr id="5" name="Footer Placeholder 4">
            <a:extLst>
              <a:ext uri="{FF2B5EF4-FFF2-40B4-BE49-F238E27FC236}">
                <a16:creationId xmlns:a16="http://schemas.microsoft.com/office/drawing/2014/main" id="{7092D719-6422-4DEF-A139-6306CCD649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DA8854-056C-4EFE-8949-9850A217E818}"/>
              </a:ext>
            </a:extLst>
          </p:cNvPr>
          <p:cNvSpPr>
            <a:spLocks noGrp="1"/>
          </p:cNvSpPr>
          <p:nvPr>
            <p:ph type="sldNum" sz="quarter" idx="12"/>
          </p:nvPr>
        </p:nvSpPr>
        <p:spPr/>
        <p:txBody>
          <a:bodyPr/>
          <a:lstStyle/>
          <a:p>
            <a:fld id="{38BA71CD-5DDC-4689-AA11-B85039629F03}" type="slidenum">
              <a:rPr lang="en-GB" smtClean="0"/>
              <a:t>‹#›</a:t>
            </a:fld>
            <a:endParaRPr lang="en-GB"/>
          </a:p>
        </p:txBody>
      </p:sp>
    </p:spTree>
    <p:extLst>
      <p:ext uri="{BB962C8B-B14F-4D97-AF65-F5344CB8AC3E}">
        <p14:creationId xmlns:p14="http://schemas.microsoft.com/office/powerpoint/2010/main" val="3213658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785E88-6AFA-466E-8310-467C0AB90D3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67EC867-CFBB-4FB1-A3D0-CE23C5DF184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6996B9D-0399-43C4-BA83-2DC13691500B}"/>
              </a:ext>
            </a:extLst>
          </p:cNvPr>
          <p:cNvSpPr>
            <a:spLocks noGrp="1"/>
          </p:cNvSpPr>
          <p:nvPr>
            <p:ph type="dt" sz="half" idx="10"/>
          </p:nvPr>
        </p:nvSpPr>
        <p:spPr/>
        <p:txBody>
          <a:bodyPr/>
          <a:lstStyle/>
          <a:p>
            <a:fld id="{0655A474-B06C-4BEF-9A87-B9A09C3AE016}" type="datetimeFigureOut">
              <a:rPr lang="en-GB" smtClean="0"/>
              <a:t>10/09/2026</a:t>
            </a:fld>
            <a:endParaRPr lang="en-GB"/>
          </a:p>
        </p:txBody>
      </p:sp>
      <p:sp>
        <p:nvSpPr>
          <p:cNvPr id="5" name="Footer Placeholder 4">
            <a:extLst>
              <a:ext uri="{FF2B5EF4-FFF2-40B4-BE49-F238E27FC236}">
                <a16:creationId xmlns:a16="http://schemas.microsoft.com/office/drawing/2014/main" id="{688638F5-CD62-4402-8105-C8804E2698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24D9F20-422C-4B5E-A914-8C2656528E28}"/>
              </a:ext>
            </a:extLst>
          </p:cNvPr>
          <p:cNvSpPr>
            <a:spLocks noGrp="1"/>
          </p:cNvSpPr>
          <p:nvPr>
            <p:ph type="sldNum" sz="quarter" idx="12"/>
          </p:nvPr>
        </p:nvSpPr>
        <p:spPr/>
        <p:txBody>
          <a:bodyPr/>
          <a:lstStyle/>
          <a:p>
            <a:fld id="{38BA71CD-5DDC-4689-AA11-B85039629F03}" type="slidenum">
              <a:rPr lang="en-GB" smtClean="0"/>
              <a:t>‹#›</a:t>
            </a:fld>
            <a:endParaRPr lang="en-GB"/>
          </a:p>
        </p:txBody>
      </p:sp>
    </p:spTree>
    <p:extLst>
      <p:ext uri="{BB962C8B-B14F-4D97-AF65-F5344CB8AC3E}">
        <p14:creationId xmlns:p14="http://schemas.microsoft.com/office/powerpoint/2010/main" val="3674771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DC4F59-F918-4DC7-9036-02052AB390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3ADC9D1-3CA4-45CB-A81E-2A6C6F6DFA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B74735A-0B7B-4127-B828-554BF20CD6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55A474-B06C-4BEF-9A87-B9A09C3AE016}" type="datetimeFigureOut">
              <a:rPr lang="en-GB" smtClean="0"/>
              <a:t>10/09/2026</a:t>
            </a:fld>
            <a:endParaRPr lang="en-GB"/>
          </a:p>
        </p:txBody>
      </p:sp>
      <p:sp>
        <p:nvSpPr>
          <p:cNvPr id="5" name="Footer Placeholder 4">
            <a:extLst>
              <a:ext uri="{FF2B5EF4-FFF2-40B4-BE49-F238E27FC236}">
                <a16:creationId xmlns:a16="http://schemas.microsoft.com/office/drawing/2014/main" id="{F4BB6908-0E1B-4A3F-8FE1-EEC5A1EAAE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8F5FE14-22BE-4C5E-B7FF-ACCA05C658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BA71CD-5DDC-4689-AA11-B85039629F03}" type="slidenum">
              <a:rPr lang="en-GB" smtClean="0"/>
              <a:t>‹#›</a:t>
            </a:fld>
            <a:endParaRPr lang="en-GB"/>
          </a:p>
        </p:txBody>
      </p:sp>
    </p:spTree>
    <p:extLst>
      <p:ext uri="{BB962C8B-B14F-4D97-AF65-F5344CB8AC3E}">
        <p14:creationId xmlns:p14="http://schemas.microsoft.com/office/powerpoint/2010/main" val="3437867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6.xml"/><Relationship Id="rId4" Type="http://schemas.openxmlformats.org/officeDocument/2006/relationships/hyperlink" Target="https://www.lowtonwest.wigan.sch.uk/page/pshe-including-rse-and-he/59669"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hyperlink" Target="https://www.gov.uk/apply-free-school-meals"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mailto:absences@admin.lowtonwest.wigan.sch.uk"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99E3E-E68A-4AE7-8B82-92708BADED5A}"/>
              </a:ext>
            </a:extLst>
          </p:cNvPr>
          <p:cNvSpPr>
            <a:spLocks noGrp="1"/>
          </p:cNvSpPr>
          <p:nvPr>
            <p:ph type="ctrTitle"/>
          </p:nvPr>
        </p:nvSpPr>
        <p:spPr>
          <a:xfrm>
            <a:off x="1524000" y="569913"/>
            <a:ext cx="9144000" cy="2387600"/>
          </a:xfrm>
        </p:spPr>
        <p:txBody>
          <a:bodyPr>
            <a:normAutofit fontScale="90000"/>
          </a:bodyPr>
          <a:lstStyle/>
          <a:p>
            <a:r>
              <a:rPr lang="en-GB" dirty="0">
                <a:latin typeface="Comic Sans MS" panose="030F0702030302020204" pitchFamily="66" charset="0"/>
              </a:rPr>
              <a:t>Year Ahead Meeting</a:t>
            </a:r>
            <a:br>
              <a:rPr lang="en-GB" dirty="0">
                <a:latin typeface="Comic Sans MS" panose="030F0702030302020204" pitchFamily="66" charset="0"/>
              </a:rPr>
            </a:br>
            <a:r>
              <a:rPr lang="en-GB" dirty="0">
                <a:latin typeface="Comic Sans MS" panose="030F0702030302020204" pitchFamily="66" charset="0"/>
              </a:rPr>
              <a:t>Thursday 10</a:t>
            </a:r>
            <a:r>
              <a:rPr lang="en-GB" baseline="30000" dirty="0">
                <a:latin typeface="Comic Sans MS" panose="030F0702030302020204" pitchFamily="66" charset="0"/>
              </a:rPr>
              <a:t>th</a:t>
            </a:r>
            <a:r>
              <a:rPr lang="en-GB" dirty="0">
                <a:latin typeface="Comic Sans MS" panose="030F0702030302020204" pitchFamily="66" charset="0"/>
              </a:rPr>
              <a:t> September</a:t>
            </a:r>
          </a:p>
        </p:txBody>
      </p:sp>
      <p:sp>
        <p:nvSpPr>
          <p:cNvPr id="3" name="Subtitle 2">
            <a:extLst>
              <a:ext uri="{FF2B5EF4-FFF2-40B4-BE49-F238E27FC236}">
                <a16:creationId xmlns:a16="http://schemas.microsoft.com/office/drawing/2014/main" id="{0CCC625A-E584-4DC4-BD4B-A2F95C64074C}"/>
              </a:ext>
            </a:extLst>
          </p:cNvPr>
          <p:cNvSpPr>
            <a:spLocks noGrp="1"/>
          </p:cNvSpPr>
          <p:nvPr>
            <p:ph type="subTitle" idx="1"/>
          </p:nvPr>
        </p:nvSpPr>
        <p:spPr/>
        <p:txBody>
          <a:bodyPr>
            <a:normAutofit/>
          </a:bodyPr>
          <a:lstStyle/>
          <a:p>
            <a:r>
              <a:rPr lang="en-GB" sz="4800" dirty="0">
                <a:latin typeface="Comic Sans MS" panose="030F0702030302020204" pitchFamily="66" charset="0"/>
              </a:rPr>
              <a:t>Miss Watson (class 5)</a:t>
            </a:r>
          </a:p>
          <a:p>
            <a:r>
              <a:rPr lang="en-GB" sz="4800" dirty="0">
                <a:latin typeface="Comic Sans MS" panose="030F0702030302020204" pitchFamily="66" charset="0"/>
              </a:rPr>
              <a:t>Mrs Falconer (class 6)</a:t>
            </a:r>
          </a:p>
        </p:txBody>
      </p:sp>
    </p:spTree>
    <p:extLst>
      <p:ext uri="{BB962C8B-B14F-4D97-AF65-F5344CB8AC3E}">
        <p14:creationId xmlns:p14="http://schemas.microsoft.com/office/powerpoint/2010/main" val="588991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D6D2710-D1CA-44D2-BD4C-156196977690}"/>
              </a:ext>
            </a:extLst>
          </p:cNvPr>
          <p:cNvSpPr txBox="1"/>
          <p:nvPr/>
        </p:nvSpPr>
        <p:spPr>
          <a:xfrm>
            <a:off x="546847" y="188259"/>
            <a:ext cx="10972800" cy="6340197"/>
          </a:xfrm>
          <a:prstGeom prst="rect">
            <a:avLst/>
          </a:prstGeom>
          <a:noFill/>
        </p:spPr>
        <p:txBody>
          <a:bodyPr wrap="square" rtlCol="0">
            <a:spAutoFit/>
          </a:bodyPr>
          <a:lstStyle/>
          <a:p>
            <a:pPr algn="ctr"/>
            <a:r>
              <a:rPr lang="en-GB" sz="3200" u="sng" dirty="0">
                <a:latin typeface="Comic Sans MS" panose="030F0702030302020204" pitchFamily="66" charset="0"/>
              </a:rPr>
              <a:t>General Information.</a:t>
            </a:r>
          </a:p>
          <a:p>
            <a:pPr algn="ctr"/>
            <a:endParaRPr lang="en-GB" sz="2400" dirty="0">
              <a:latin typeface="Comic Sans MS" panose="030F0702030302020204" pitchFamily="66" charset="0"/>
            </a:endParaRPr>
          </a:p>
          <a:p>
            <a:pPr algn="ctr"/>
            <a:r>
              <a:rPr lang="en-GB" sz="2400" dirty="0">
                <a:latin typeface="Comic Sans MS" panose="030F0702030302020204" pitchFamily="66" charset="0"/>
              </a:rPr>
              <a:t>Reading books and records brought to school EVERY DAY.</a:t>
            </a:r>
          </a:p>
          <a:p>
            <a:pPr algn="ctr"/>
            <a:endParaRPr lang="en-GB" sz="2400" dirty="0">
              <a:latin typeface="Comic Sans MS" panose="030F0702030302020204" pitchFamily="66" charset="0"/>
            </a:endParaRPr>
          </a:p>
          <a:p>
            <a:pPr algn="ctr"/>
            <a:r>
              <a:rPr lang="en-GB" sz="2400" dirty="0">
                <a:latin typeface="Comic Sans MS" panose="030F0702030302020204" pitchFamily="66" charset="0"/>
              </a:rPr>
              <a:t>Always bring a coat!</a:t>
            </a:r>
          </a:p>
          <a:p>
            <a:pPr algn="ctr"/>
            <a:endParaRPr lang="en-GB" sz="2400" dirty="0">
              <a:latin typeface="Comic Sans MS" panose="030F0702030302020204" pitchFamily="66" charset="0"/>
            </a:endParaRPr>
          </a:p>
          <a:p>
            <a:pPr algn="ctr"/>
            <a:r>
              <a:rPr lang="en-GB" sz="2400" dirty="0">
                <a:latin typeface="Comic Sans MS" panose="030F0702030302020204" pitchFamily="66" charset="0"/>
              </a:rPr>
              <a:t>Names in uniform.</a:t>
            </a:r>
          </a:p>
          <a:p>
            <a:pPr algn="ctr"/>
            <a:endParaRPr lang="en-GB" sz="2400" dirty="0">
              <a:latin typeface="Comic Sans MS" panose="030F0702030302020204" pitchFamily="66" charset="0"/>
            </a:endParaRPr>
          </a:p>
          <a:p>
            <a:pPr algn="ctr"/>
            <a:r>
              <a:rPr lang="en-GB" sz="2400" dirty="0">
                <a:latin typeface="Comic Sans MS" panose="030F0702030302020204" pitchFamily="66" charset="0"/>
              </a:rPr>
              <a:t>No earrings or jewellery.</a:t>
            </a:r>
          </a:p>
          <a:p>
            <a:pPr algn="ctr"/>
            <a:endParaRPr lang="en-GB" sz="2400" dirty="0">
              <a:latin typeface="Comic Sans MS" panose="030F0702030302020204" pitchFamily="66" charset="0"/>
            </a:endParaRPr>
          </a:p>
          <a:p>
            <a:pPr algn="ctr"/>
            <a:r>
              <a:rPr lang="en-GB" sz="2400" dirty="0">
                <a:latin typeface="Comic Sans MS" panose="030F0702030302020204" pitchFamily="66" charset="0"/>
              </a:rPr>
              <a:t>All medication to be taken in school requires the completion of medication form – speak to office staff.</a:t>
            </a:r>
          </a:p>
          <a:p>
            <a:pPr algn="ctr"/>
            <a:endParaRPr lang="en-GB" sz="2400" dirty="0">
              <a:latin typeface="Comic Sans MS" panose="030F0702030302020204" pitchFamily="66" charset="0"/>
            </a:endParaRPr>
          </a:p>
          <a:p>
            <a:pPr algn="ctr"/>
            <a:r>
              <a:rPr lang="en-GB" sz="2400" dirty="0">
                <a:latin typeface="Comic Sans MS" panose="030F0702030302020204" pitchFamily="66" charset="0"/>
              </a:rPr>
              <a:t>Water (can be flavoured)</a:t>
            </a:r>
          </a:p>
          <a:p>
            <a:pPr algn="ctr"/>
            <a:endParaRPr lang="en-GB" sz="2400" dirty="0">
              <a:latin typeface="Comic Sans MS" panose="030F0702030302020204" pitchFamily="66" charset="0"/>
            </a:endParaRPr>
          </a:p>
          <a:p>
            <a:pPr algn="ctr"/>
            <a:r>
              <a:rPr lang="en-GB" sz="2400" dirty="0">
                <a:latin typeface="Comic Sans MS" panose="030F0702030302020204" pitchFamily="66" charset="0"/>
              </a:rPr>
              <a:t>Healthy snack for first playtime.</a:t>
            </a:r>
          </a:p>
          <a:p>
            <a:endParaRPr lang="en-GB" dirty="0"/>
          </a:p>
        </p:txBody>
      </p:sp>
    </p:spTree>
    <p:extLst>
      <p:ext uri="{BB962C8B-B14F-4D97-AF65-F5344CB8AC3E}">
        <p14:creationId xmlns:p14="http://schemas.microsoft.com/office/powerpoint/2010/main" val="3755324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B762C9-917A-4984-A456-C472F054E3D2}"/>
              </a:ext>
            </a:extLst>
          </p:cNvPr>
          <p:cNvSpPr txBox="1"/>
          <p:nvPr/>
        </p:nvSpPr>
        <p:spPr>
          <a:xfrm>
            <a:off x="1733664" y="568893"/>
            <a:ext cx="8444752" cy="3046988"/>
          </a:xfrm>
          <a:prstGeom prst="rect">
            <a:avLst/>
          </a:prstGeom>
          <a:noFill/>
        </p:spPr>
        <p:txBody>
          <a:bodyPr wrap="square" lIns="91440" tIns="45720" rIns="91440" bIns="45720" rtlCol="0" anchor="t">
            <a:spAutoFit/>
          </a:bodyPr>
          <a:lstStyle/>
          <a:p>
            <a:pPr algn="ctr"/>
            <a:r>
              <a:rPr lang="en-GB" sz="3200" u="sng" dirty="0">
                <a:latin typeface="Comic Sans MS" panose="030F0702030302020204" pitchFamily="66" charset="0"/>
              </a:rPr>
              <a:t>Events</a:t>
            </a:r>
          </a:p>
          <a:p>
            <a:pPr algn="ctr"/>
            <a:endParaRPr lang="en-GB" sz="3200" dirty="0">
              <a:latin typeface="Comic Sans MS" panose="030F0702030302020204" pitchFamily="66" charset="0"/>
            </a:endParaRPr>
          </a:p>
          <a:p>
            <a:pPr algn="ctr"/>
            <a:r>
              <a:rPr lang="en-GB" sz="3200" dirty="0">
                <a:latin typeface="Comic Sans MS"/>
              </a:rPr>
              <a:t>Nativity Performance Autumn 2</a:t>
            </a:r>
          </a:p>
          <a:p>
            <a:pPr algn="ctr"/>
            <a:r>
              <a:rPr lang="en-GB" sz="3200" dirty="0">
                <a:latin typeface="Comic Sans MS" panose="030F0702030302020204" pitchFamily="66" charset="0"/>
              </a:rPr>
              <a:t>*The Lowry in the Spring term</a:t>
            </a:r>
          </a:p>
          <a:p>
            <a:pPr algn="ctr"/>
            <a:r>
              <a:rPr lang="en-GB" sz="3200" dirty="0">
                <a:latin typeface="Comic Sans MS" panose="030F0702030302020204" pitchFamily="66" charset="0"/>
              </a:rPr>
              <a:t>*Martin Mere in the Summer term</a:t>
            </a:r>
          </a:p>
          <a:p>
            <a:pPr algn="ctr"/>
            <a:r>
              <a:rPr lang="en-GB" sz="3200" dirty="0">
                <a:latin typeface="Comic Sans MS"/>
              </a:rPr>
              <a:t>History Alive Workshop </a:t>
            </a:r>
            <a:endParaRPr lang="en-GB" sz="3200" dirty="0">
              <a:latin typeface="Comic Sans MS" panose="030F0702030302020204" pitchFamily="66" charset="0"/>
            </a:endParaRPr>
          </a:p>
        </p:txBody>
      </p:sp>
    </p:spTree>
    <p:extLst>
      <p:ext uri="{BB962C8B-B14F-4D97-AF65-F5344CB8AC3E}">
        <p14:creationId xmlns:p14="http://schemas.microsoft.com/office/powerpoint/2010/main" val="3248311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7B9EEF-5934-40FD-9890-1EA8F1B4F4EA}"/>
              </a:ext>
            </a:extLst>
          </p:cNvPr>
          <p:cNvSpPr txBox="1"/>
          <p:nvPr/>
        </p:nvSpPr>
        <p:spPr>
          <a:xfrm>
            <a:off x="932330" y="376517"/>
            <a:ext cx="10578353" cy="6001643"/>
          </a:xfrm>
          <a:prstGeom prst="rect">
            <a:avLst/>
          </a:prstGeom>
          <a:noFill/>
        </p:spPr>
        <p:txBody>
          <a:bodyPr wrap="square" rtlCol="0">
            <a:spAutoFit/>
          </a:bodyPr>
          <a:lstStyle/>
          <a:p>
            <a:pPr algn="ctr"/>
            <a:r>
              <a:rPr lang="en-GB" sz="3200" u="sng" dirty="0">
                <a:latin typeface="Comic Sans MS" panose="030F0702030302020204" pitchFamily="66" charset="0"/>
              </a:rPr>
              <a:t>Weekly routine</a:t>
            </a:r>
          </a:p>
          <a:p>
            <a:pPr algn="ctr"/>
            <a:endParaRPr lang="en-GB" sz="1000" dirty="0">
              <a:latin typeface="Comic Sans MS" panose="030F0702030302020204" pitchFamily="66" charset="0"/>
            </a:endParaRPr>
          </a:p>
          <a:p>
            <a:pPr algn="ctr"/>
            <a:r>
              <a:rPr lang="en-GB" sz="2400" u="sng" dirty="0">
                <a:latin typeface="Comic Sans MS" panose="030F0702030302020204" pitchFamily="66" charset="0"/>
              </a:rPr>
              <a:t>Morning</a:t>
            </a:r>
          </a:p>
          <a:p>
            <a:pPr algn="ctr"/>
            <a:r>
              <a:rPr lang="en-GB" sz="2400" dirty="0">
                <a:latin typeface="Comic Sans MS" panose="030F0702030302020204" pitchFamily="66" charset="0"/>
              </a:rPr>
              <a:t>Sounds-Write phonic lesson</a:t>
            </a:r>
          </a:p>
          <a:p>
            <a:pPr algn="ctr"/>
            <a:r>
              <a:rPr lang="en-GB" sz="2400" dirty="0">
                <a:latin typeface="Comic Sans MS" panose="030F0702030302020204" pitchFamily="66" charset="0"/>
              </a:rPr>
              <a:t>English </a:t>
            </a:r>
          </a:p>
          <a:p>
            <a:pPr algn="ctr"/>
            <a:r>
              <a:rPr lang="en-GB" sz="2400" dirty="0">
                <a:latin typeface="Comic Sans MS" panose="030F0702030302020204" pitchFamily="66" charset="0"/>
              </a:rPr>
              <a:t>Maths</a:t>
            </a:r>
          </a:p>
          <a:p>
            <a:pPr algn="ctr"/>
            <a:r>
              <a:rPr lang="en-GB" sz="2400" dirty="0">
                <a:latin typeface="Comic Sans MS" panose="030F0702030302020204" pitchFamily="66" charset="0"/>
              </a:rPr>
              <a:t>Guided Reading/ Comprehension lesson</a:t>
            </a:r>
          </a:p>
          <a:p>
            <a:pPr algn="ctr"/>
            <a:r>
              <a:rPr lang="en-GB" sz="2400" dirty="0">
                <a:latin typeface="Comic Sans MS" panose="030F0702030302020204" pitchFamily="66" charset="0"/>
              </a:rPr>
              <a:t>Assembly (Monday, Wednesday, Friday)</a:t>
            </a:r>
          </a:p>
          <a:p>
            <a:pPr algn="ctr"/>
            <a:endParaRPr lang="en-GB" sz="1200" dirty="0">
              <a:latin typeface="Comic Sans MS" panose="030F0702030302020204" pitchFamily="66" charset="0"/>
            </a:endParaRPr>
          </a:p>
          <a:p>
            <a:pPr algn="ctr"/>
            <a:r>
              <a:rPr lang="en-GB" sz="2400" u="sng" dirty="0">
                <a:latin typeface="Comic Sans MS" panose="030F0702030302020204" pitchFamily="66" charset="0"/>
              </a:rPr>
              <a:t>Afternoon</a:t>
            </a:r>
          </a:p>
          <a:p>
            <a:pPr algn="ctr"/>
            <a:r>
              <a:rPr lang="en-GB" sz="2400" dirty="0">
                <a:latin typeface="Comic Sans MS" panose="030F0702030302020204" pitchFamily="66" charset="0"/>
              </a:rPr>
              <a:t>Every day –Handwriting practice – lead out to practice cursive</a:t>
            </a:r>
          </a:p>
          <a:p>
            <a:pPr algn="ctr"/>
            <a:r>
              <a:rPr lang="en-GB" sz="2400" dirty="0">
                <a:latin typeface="Comic Sans MS" panose="030F0702030302020204" pitchFamily="66" charset="0"/>
              </a:rPr>
              <a:t>Monday – PSHE and Geography</a:t>
            </a:r>
          </a:p>
          <a:p>
            <a:pPr algn="ctr"/>
            <a:r>
              <a:rPr lang="en-GB" sz="2400" dirty="0">
                <a:latin typeface="Comic Sans MS" panose="030F0702030302020204" pitchFamily="66" charset="0"/>
              </a:rPr>
              <a:t>Tuesday – Indoor PE and R.E </a:t>
            </a:r>
          </a:p>
          <a:p>
            <a:pPr algn="ctr"/>
            <a:r>
              <a:rPr lang="en-GB" sz="2400" dirty="0">
                <a:latin typeface="Comic Sans MS" panose="030F0702030302020204" pitchFamily="66" charset="0"/>
              </a:rPr>
              <a:t>Wednesday - Science</a:t>
            </a:r>
          </a:p>
          <a:p>
            <a:pPr algn="ctr"/>
            <a:r>
              <a:rPr lang="en-GB" sz="2400" dirty="0">
                <a:latin typeface="Comic Sans MS" panose="030F0702030302020204" pitchFamily="66" charset="0"/>
              </a:rPr>
              <a:t>Thursday – Outdoor PE and Art</a:t>
            </a:r>
          </a:p>
          <a:p>
            <a:pPr algn="ctr"/>
            <a:r>
              <a:rPr lang="en-GB" sz="2400" dirty="0">
                <a:latin typeface="Comic Sans MS" panose="030F0702030302020204" pitchFamily="66" charset="0"/>
              </a:rPr>
              <a:t>Friday – Computing and Music</a:t>
            </a:r>
          </a:p>
          <a:p>
            <a:endParaRPr lang="en-GB" dirty="0"/>
          </a:p>
        </p:txBody>
      </p:sp>
    </p:spTree>
    <p:extLst>
      <p:ext uri="{BB962C8B-B14F-4D97-AF65-F5344CB8AC3E}">
        <p14:creationId xmlns:p14="http://schemas.microsoft.com/office/powerpoint/2010/main" val="3406879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20E52-F661-F351-EA71-515D24A16660}"/>
              </a:ext>
            </a:extLst>
          </p:cNvPr>
          <p:cNvSpPr>
            <a:spLocks noGrp="1"/>
          </p:cNvSpPr>
          <p:nvPr>
            <p:ph type="title"/>
          </p:nvPr>
        </p:nvSpPr>
        <p:spPr/>
        <p:txBody>
          <a:bodyPr/>
          <a:lstStyle/>
          <a:p>
            <a:pPr algn="ctr"/>
            <a:r>
              <a:rPr lang="en-GB" b="1" dirty="0">
                <a:solidFill>
                  <a:srgbClr val="990033"/>
                </a:solidFill>
              </a:rPr>
              <a:t>PSHE Curriculum at Lowton West</a:t>
            </a:r>
          </a:p>
        </p:txBody>
      </p:sp>
      <p:pic>
        <p:nvPicPr>
          <p:cNvPr id="4" name="Picture 3">
            <a:extLst>
              <a:ext uri="{FF2B5EF4-FFF2-40B4-BE49-F238E27FC236}">
                <a16:creationId xmlns:a16="http://schemas.microsoft.com/office/drawing/2014/main" id="{16F7CBE8-1A33-300D-0ED3-1DA1FA2575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15471" y="341313"/>
            <a:ext cx="1138329" cy="1175049"/>
          </a:xfrm>
          <a:prstGeom prst="rect">
            <a:avLst/>
          </a:prstGeom>
        </p:spPr>
      </p:pic>
      <p:pic>
        <p:nvPicPr>
          <p:cNvPr id="6" name="Picture 5">
            <a:extLst>
              <a:ext uri="{FF2B5EF4-FFF2-40B4-BE49-F238E27FC236}">
                <a16:creationId xmlns:a16="http://schemas.microsoft.com/office/drawing/2014/main" id="{D224BC64-7004-38FE-DC0D-D2761DDBF4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0541" y="341313"/>
            <a:ext cx="1629508" cy="1047541"/>
          </a:xfrm>
          <a:prstGeom prst="rect">
            <a:avLst/>
          </a:prstGeom>
        </p:spPr>
      </p:pic>
      <p:sp>
        <p:nvSpPr>
          <p:cNvPr id="9" name="TextBox 8">
            <a:extLst>
              <a:ext uri="{FF2B5EF4-FFF2-40B4-BE49-F238E27FC236}">
                <a16:creationId xmlns:a16="http://schemas.microsoft.com/office/drawing/2014/main" id="{2394D8B7-C6D1-12A4-972A-E4CC9EEA16E0}"/>
              </a:ext>
            </a:extLst>
          </p:cNvPr>
          <p:cNvSpPr txBox="1"/>
          <p:nvPr/>
        </p:nvSpPr>
        <p:spPr>
          <a:xfrm>
            <a:off x="373626" y="1989803"/>
            <a:ext cx="2074607" cy="4154984"/>
          </a:xfrm>
          <a:prstGeom prst="rect">
            <a:avLst/>
          </a:prstGeom>
          <a:noFill/>
        </p:spPr>
        <p:txBody>
          <a:bodyPr wrap="square" rtlCol="0">
            <a:spAutoFit/>
          </a:bodyPr>
          <a:lstStyle/>
          <a:p>
            <a:r>
              <a:rPr lang="en-GB" sz="2200" dirty="0"/>
              <a:t>Our PSHE curriculum is organised into six themed units (‘Puzzles’), each taught in every year from Reception to year 6 group for approximately half a term.</a:t>
            </a:r>
          </a:p>
        </p:txBody>
      </p:sp>
      <p:pic>
        <p:nvPicPr>
          <p:cNvPr id="11" name="Picture 10">
            <a:extLst>
              <a:ext uri="{FF2B5EF4-FFF2-40B4-BE49-F238E27FC236}">
                <a16:creationId xmlns:a16="http://schemas.microsoft.com/office/drawing/2014/main" id="{C37D7A3D-E32E-45A9-1A57-8A94FDCFE7BB}"/>
              </a:ext>
            </a:extLst>
          </p:cNvPr>
          <p:cNvPicPr>
            <a:picLocks noChangeAspect="1"/>
          </p:cNvPicPr>
          <p:nvPr/>
        </p:nvPicPr>
        <p:blipFill>
          <a:blip r:embed="rId4"/>
          <a:stretch>
            <a:fillRect/>
          </a:stretch>
        </p:blipFill>
        <p:spPr>
          <a:xfrm>
            <a:off x="2674376" y="1714500"/>
            <a:ext cx="9143998" cy="4936121"/>
          </a:xfrm>
          <a:prstGeom prst="rect">
            <a:avLst/>
          </a:prstGeom>
        </p:spPr>
      </p:pic>
    </p:spTree>
    <p:extLst>
      <p:ext uri="{BB962C8B-B14F-4D97-AF65-F5344CB8AC3E}">
        <p14:creationId xmlns:p14="http://schemas.microsoft.com/office/powerpoint/2010/main" val="4013822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5CE8D-FC7D-5FBA-0E36-70D06F6A66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396E40-EFBA-0B26-070C-3E278B25AD4F}"/>
              </a:ext>
            </a:extLst>
          </p:cNvPr>
          <p:cNvSpPr>
            <a:spLocks noGrp="1"/>
          </p:cNvSpPr>
          <p:nvPr>
            <p:ph type="title"/>
          </p:nvPr>
        </p:nvSpPr>
        <p:spPr>
          <a:xfrm>
            <a:off x="700548" y="-63170"/>
            <a:ext cx="10515600" cy="1325563"/>
          </a:xfrm>
        </p:spPr>
        <p:txBody>
          <a:bodyPr/>
          <a:lstStyle/>
          <a:p>
            <a:pPr algn="ctr"/>
            <a:r>
              <a:rPr lang="en-GB" b="1" dirty="0">
                <a:solidFill>
                  <a:srgbClr val="990033"/>
                </a:solidFill>
              </a:rPr>
              <a:t>PSHE Curriculum at Lowton West</a:t>
            </a:r>
          </a:p>
        </p:txBody>
      </p:sp>
      <p:pic>
        <p:nvPicPr>
          <p:cNvPr id="4" name="Picture 3">
            <a:extLst>
              <a:ext uri="{FF2B5EF4-FFF2-40B4-BE49-F238E27FC236}">
                <a16:creationId xmlns:a16="http://schemas.microsoft.com/office/drawing/2014/main" id="{F1610AEC-815D-2068-7F1D-C1527D3D2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10055" y="196058"/>
            <a:ext cx="1138329" cy="1175049"/>
          </a:xfrm>
          <a:prstGeom prst="rect">
            <a:avLst/>
          </a:prstGeom>
        </p:spPr>
      </p:pic>
      <p:pic>
        <p:nvPicPr>
          <p:cNvPr id="6" name="Picture 5">
            <a:extLst>
              <a:ext uri="{FF2B5EF4-FFF2-40B4-BE49-F238E27FC236}">
                <a16:creationId xmlns:a16="http://schemas.microsoft.com/office/drawing/2014/main" id="{EEEBBB31-E80E-11A1-67CB-9FB65199B7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051" y="75842"/>
            <a:ext cx="1629508" cy="1047541"/>
          </a:xfrm>
          <a:prstGeom prst="rect">
            <a:avLst/>
          </a:prstGeom>
        </p:spPr>
      </p:pic>
      <p:sp>
        <p:nvSpPr>
          <p:cNvPr id="9" name="TextBox 8">
            <a:extLst>
              <a:ext uri="{FF2B5EF4-FFF2-40B4-BE49-F238E27FC236}">
                <a16:creationId xmlns:a16="http://schemas.microsoft.com/office/drawing/2014/main" id="{AA804C99-E4D9-271D-453B-80E1DED8BC1B}"/>
              </a:ext>
            </a:extLst>
          </p:cNvPr>
          <p:cNvSpPr txBox="1"/>
          <p:nvPr/>
        </p:nvSpPr>
        <p:spPr>
          <a:xfrm>
            <a:off x="242051" y="1123383"/>
            <a:ext cx="11395588" cy="5909310"/>
          </a:xfrm>
          <a:prstGeom prst="rect">
            <a:avLst/>
          </a:prstGeom>
          <a:noFill/>
        </p:spPr>
        <p:txBody>
          <a:bodyPr wrap="square">
            <a:spAutoFit/>
          </a:bodyPr>
          <a:lstStyle/>
          <a:p>
            <a:r>
              <a:rPr lang="en-GB" dirty="0"/>
              <a:t>At Lowton West, PSHE is an important part of our curriculum and supports the whole child to develop the knowledge, skills and confidence they need to thrive.</a:t>
            </a:r>
          </a:p>
          <a:p>
            <a:endParaRPr lang="en-GB" dirty="0"/>
          </a:p>
          <a:p>
            <a:r>
              <a:rPr lang="en-GB" dirty="0"/>
              <a:t>Through progressive, age-appropriate learning, children will develop:</a:t>
            </a:r>
          </a:p>
          <a:p>
            <a:r>
              <a:rPr lang="en-GB" b="1" dirty="0"/>
              <a:t>Emotional wellbeing </a:t>
            </a:r>
            <a:r>
              <a:rPr lang="en-GB" dirty="0"/>
              <a:t>– understanding and managing feelings, developing resilience and knowing when to seek support.</a:t>
            </a:r>
          </a:p>
          <a:p>
            <a:r>
              <a:rPr lang="en-GB" b="1" dirty="0"/>
              <a:t>Healthy relationships </a:t>
            </a:r>
            <a:r>
              <a:rPr lang="en-GB" dirty="0"/>
              <a:t>– building positive relationships, showing respect and understanding boundaries.</a:t>
            </a:r>
          </a:p>
          <a:p>
            <a:r>
              <a:rPr lang="en-GB" dirty="0"/>
              <a:t>Health and safety – learning how to keep themselves safe and make healthy, informed choices.</a:t>
            </a:r>
          </a:p>
          <a:p>
            <a:r>
              <a:rPr lang="en-GB" b="1" dirty="0"/>
              <a:t>Citizenship</a:t>
            </a:r>
            <a:r>
              <a:rPr lang="en-GB" dirty="0"/>
              <a:t> – understanding rights and responsibilities and how they can make a positive contribution to their school, community and wider world.</a:t>
            </a:r>
          </a:p>
          <a:p>
            <a:r>
              <a:rPr lang="en-GB" b="1" dirty="0"/>
              <a:t>Preparation for the future </a:t>
            </a:r>
            <a:r>
              <a:rPr lang="en-GB" dirty="0"/>
              <a:t>– developing independence, confidence and the skills needed for adolescence, adulthood and beyond.</a:t>
            </a:r>
          </a:p>
          <a:p>
            <a:endParaRPr lang="en-GB" dirty="0"/>
          </a:p>
          <a:p>
            <a:r>
              <a:rPr lang="en-GB" dirty="0"/>
              <a:t>PSHE is not just taught through weekly lessons. It is embedded throughout school life through our values, relationships, assemblies, enrichment opportunities and everyday experiences.</a:t>
            </a:r>
          </a:p>
          <a:p>
            <a:r>
              <a:rPr lang="en-GB" dirty="0"/>
              <a:t>We work in partnership with parents and carers to support children to become confident, respectful, responsible and healthy individuals.</a:t>
            </a:r>
          </a:p>
          <a:p>
            <a:r>
              <a:rPr lang="en-GB" dirty="0"/>
              <a:t>Further information and support for parents can be found on our School Website in our Parent Knowledge Organisers for Topic: </a:t>
            </a:r>
            <a:r>
              <a:rPr lang="en-GB" dirty="0">
                <a:hlinkClick r:id="rId4"/>
              </a:rPr>
              <a:t>https://www.lowtonwest.wigan.sch.uk/page/pshe-including-rse-and-he/59669</a:t>
            </a:r>
            <a:endParaRPr lang="en-GB" dirty="0"/>
          </a:p>
          <a:p>
            <a:r>
              <a:rPr lang="en-GB" dirty="0"/>
              <a:t>You can also contact : Miss Green – PSHE Subject Leader.</a:t>
            </a:r>
          </a:p>
          <a:p>
            <a:endParaRPr lang="en-GB" dirty="0"/>
          </a:p>
        </p:txBody>
      </p:sp>
    </p:spTree>
    <p:extLst>
      <p:ext uri="{BB962C8B-B14F-4D97-AF65-F5344CB8AC3E}">
        <p14:creationId xmlns:p14="http://schemas.microsoft.com/office/powerpoint/2010/main" val="47921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5B9081-942E-48CA-B43D-9F2629EDF771}"/>
              </a:ext>
            </a:extLst>
          </p:cNvPr>
          <p:cNvSpPr txBox="1"/>
          <p:nvPr/>
        </p:nvSpPr>
        <p:spPr>
          <a:xfrm>
            <a:off x="1466851" y="1359575"/>
            <a:ext cx="9681883" cy="3631763"/>
          </a:xfrm>
          <a:prstGeom prst="rect">
            <a:avLst/>
          </a:prstGeom>
          <a:noFill/>
        </p:spPr>
        <p:txBody>
          <a:bodyPr wrap="square" rtlCol="0">
            <a:spAutoFit/>
          </a:bodyPr>
          <a:lstStyle/>
          <a:p>
            <a:pPr algn="ctr"/>
            <a:r>
              <a:rPr lang="en-GB" sz="3200" u="sng" dirty="0">
                <a:latin typeface="Comic Sans MS" panose="030F0702030302020204" pitchFamily="66" charset="0"/>
              </a:rPr>
              <a:t>Handwriting</a:t>
            </a:r>
          </a:p>
          <a:p>
            <a:pPr algn="ctr"/>
            <a:endParaRPr lang="en-GB" sz="2400" dirty="0">
              <a:latin typeface="Comic Sans MS" panose="030F0702030302020204" pitchFamily="66" charset="0"/>
            </a:endParaRPr>
          </a:p>
          <a:p>
            <a:pPr algn="ctr"/>
            <a:r>
              <a:rPr lang="en-GB" sz="3200" dirty="0">
                <a:latin typeface="Comic Sans MS" panose="030F0702030302020204" pitchFamily="66" charset="0"/>
              </a:rPr>
              <a:t>Continuing to develop cursive writing.</a:t>
            </a:r>
          </a:p>
          <a:p>
            <a:pPr algn="ctr"/>
            <a:endParaRPr lang="en-GB" sz="3200" dirty="0">
              <a:latin typeface="Comic Sans MS" panose="030F0702030302020204" pitchFamily="66" charset="0"/>
            </a:endParaRPr>
          </a:p>
          <a:p>
            <a:pPr algn="ctr"/>
            <a:r>
              <a:rPr lang="en-GB" sz="3200" dirty="0">
                <a:latin typeface="Comic Sans MS" panose="030F0702030302020204" pitchFamily="66" charset="0"/>
              </a:rPr>
              <a:t>Children will practise the lead out initially in year 2 using the Letter-Join programme</a:t>
            </a:r>
            <a:r>
              <a:rPr lang="en-GB" sz="2400" dirty="0">
                <a:latin typeface="Comic Sans MS" panose="030F0702030302020204" pitchFamily="66" charset="0"/>
              </a:rPr>
              <a:t>.</a:t>
            </a:r>
          </a:p>
          <a:p>
            <a:pPr algn="ctr"/>
            <a:endParaRPr lang="en-GB" sz="2800" dirty="0"/>
          </a:p>
          <a:p>
            <a:endParaRPr lang="en-GB" dirty="0"/>
          </a:p>
        </p:txBody>
      </p:sp>
    </p:spTree>
    <p:extLst>
      <p:ext uri="{BB962C8B-B14F-4D97-AF65-F5344CB8AC3E}">
        <p14:creationId xmlns:p14="http://schemas.microsoft.com/office/powerpoint/2010/main" val="2818241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201F80-1B74-4456-8FF7-055A6CD92C73}"/>
              </a:ext>
            </a:extLst>
          </p:cNvPr>
          <p:cNvSpPr txBox="1"/>
          <p:nvPr/>
        </p:nvSpPr>
        <p:spPr>
          <a:xfrm>
            <a:off x="887506" y="788894"/>
            <a:ext cx="10668000" cy="5078313"/>
          </a:xfrm>
          <a:prstGeom prst="rect">
            <a:avLst/>
          </a:prstGeom>
          <a:noFill/>
        </p:spPr>
        <p:txBody>
          <a:bodyPr wrap="square" rtlCol="0">
            <a:spAutoFit/>
          </a:bodyPr>
          <a:lstStyle/>
          <a:p>
            <a:pPr algn="ctr"/>
            <a:r>
              <a:rPr lang="en-GB" sz="2000" u="sng" dirty="0">
                <a:latin typeface="Comic Sans MS" panose="030F0702030302020204" pitchFamily="66" charset="0"/>
              </a:rPr>
              <a:t>Guided Reading</a:t>
            </a:r>
          </a:p>
          <a:p>
            <a:pPr algn="ctr"/>
            <a:r>
              <a:rPr lang="en-GB" sz="2000" dirty="0">
                <a:latin typeface="Comic Sans MS" panose="030F0702030302020204" pitchFamily="66" charset="0"/>
              </a:rPr>
              <a:t>All children take part in daily reading fluency and comprehension lessons.</a:t>
            </a:r>
          </a:p>
          <a:p>
            <a:pPr algn="ctr"/>
            <a:r>
              <a:rPr lang="en-GB" sz="2000" dirty="0">
                <a:latin typeface="Comic Sans MS" panose="030F0702030302020204" pitchFamily="66" charset="0"/>
              </a:rPr>
              <a:t>We focus on the following skills:</a:t>
            </a:r>
          </a:p>
          <a:p>
            <a:pPr algn="ctr"/>
            <a:r>
              <a:rPr lang="en-GB" sz="2000" dirty="0">
                <a:latin typeface="Comic Sans MS" panose="030F0702030302020204" pitchFamily="66" charset="0"/>
              </a:rPr>
              <a:t>*Blending sounds to read new words, including using alternative sounds for letters (  such as ay, ai, a-e).</a:t>
            </a:r>
          </a:p>
          <a:p>
            <a:pPr algn="ctr"/>
            <a:r>
              <a:rPr lang="en-GB" sz="2000" dirty="0">
                <a:latin typeface="Comic Sans MS" panose="030F0702030302020204" pitchFamily="66" charset="0"/>
              </a:rPr>
              <a:t>*Decoding and reading  multisyllable words -words with two or more syllables.</a:t>
            </a:r>
          </a:p>
          <a:p>
            <a:pPr algn="ctr"/>
            <a:r>
              <a:rPr lang="en-GB" sz="2000" dirty="0">
                <a:latin typeface="Comic Sans MS" panose="030F0702030302020204" pitchFamily="66" charset="0"/>
              </a:rPr>
              <a:t>*Reading and writing common exception words (often tricky words that do not follow a standard spelling rule)</a:t>
            </a:r>
          </a:p>
          <a:p>
            <a:pPr algn="ctr"/>
            <a:r>
              <a:rPr lang="en-GB" sz="2000" dirty="0">
                <a:latin typeface="Comic Sans MS" panose="030F0702030302020204" pitchFamily="66" charset="0"/>
              </a:rPr>
              <a:t>*Fluency and re-reading – reading books aloud to build speed , accuracy and expression.</a:t>
            </a:r>
          </a:p>
          <a:p>
            <a:pPr algn="ctr"/>
            <a:r>
              <a:rPr lang="en-GB" sz="2000" dirty="0">
                <a:latin typeface="Comic Sans MS" panose="030F0702030302020204" pitchFamily="66" charset="0"/>
              </a:rPr>
              <a:t>*Retrieval- finding direct answers from the text.</a:t>
            </a:r>
          </a:p>
          <a:p>
            <a:pPr algn="ctr"/>
            <a:r>
              <a:rPr lang="en-GB" sz="2000" dirty="0">
                <a:latin typeface="Comic Sans MS" panose="030F0702030302020204" pitchFamily="66" charset="0"/>
              </a:rPr>
              <a:t>*Inference- answer “why” questions about a character’s actions or feelings.</a:t>
            </a:r>
          </a:p>
          <a:p>
            <a:pPr algn="ctr"/>
            <a:r>
              <a:rPr lang="en-GB" sz="2000" dirty="0">
                <a:latin typeface="Comic Sans MS" panose="030F0702030302020204" pitchFamily="66" charset="0"/>
              </a:rPr>
              <a:t>*Predicting-Guess what might happen next based on the clues already provided</a:t>
            </a:r>
          </a:p>
          <a:p>
            <a:pPr algn="ctr"/>
            <a:r>
              <a:rPr lang="en-GB" sz="2000" dirty="0">
                <a:latin typeface="Comic Sans MS" panose="030F0702030302020204" pitchFamily="66" charset="0"/>
              </a:rPr>
              <a:t>*Sequencing and summarising-ordering events and explain the main points of what they have just read.</a:t>
            </a:r>
          </a:p>
          <a:p>
            <a:pPr algn="ctr"/>
            <a:r>
              <a:rPr lang="en-GB" sz="2000" dirty="0">
                <a:latin typeface="Comic Sans MS" panose="030F0702030302020204" pitchFamily="66" charset="0"/>
              </a:rPr>
              <a:t>*Discussing books- talk about words and phrases </a:t>
            </a:r>
          </a:p>
          <a:p>
            <a:pPr algn="ctr"/>
            <a:endParaRPr lang="en-GB" sz="2400" dirty="0">
              <a:latin typeface="Comic Sans MS" panose="030F0702030302020204" pitchFamily="66" charset="0"/>
            </a:endParaRPr>
          </a:p>
        </p:txBody>
      </p:sp>
    </p:spTree>
    <p:extLst>
      <p:ext uri="{BB962C8B-B14F-4D97-AF65-F5344CB8AC3E}">
        <p14:creationId xmlns:p14="http://schemas.microsoft.com/office/powerpoint/2010/main" val="1498261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265C34-AFB0-4474-A36F-6E733528D493}"/>
              </a:ext>
            </a:extLst>
          </p:cNvPr>
          <p:cNvSpPr txBox="1"/>
          <p:nvPr/>
        </p:nvSpPr>
        <p:spPr>
          <a:xfrm>
            <a:off x="129988" y="412789"/>
            <a:ext cx="11932024" cy="6401753"/>
          </a:xfrm>
          <a:prstGeom prst="rect">
            <a:avLst/>
          </a:prstGeom>
          <a:noFill/>
        </p:spPr>
        <p:txBody>
          <a:bodyPr wrap="square" rtlCol="0">
            <a:spAutoFit/>
          </a:bodyPr>
          <a:lstStyle/>
          <a:p>
            <a:pPr algn="ctr"/>
            <a:r>
              <a:rPr lang="en-GB" sz="3200" u="sng" dirty="0">
                <a:latin typeface="Comic Sans MS" panose="030F0702030302020204" pitchFamily="66" charset="0"/>
              </a:rPr>
              <a:t>English</a:t>
            </a:r>
            <a:endParaRPr lang="en-GB" sz="2400" u="sng" dirty="0">
              <a:latin typeface="Comic Sans MS" panose="030F0702030302020204" pitchFamily="66" charset="0"/>
            </a:endParaRPr>
          </a:p>
          <a:p>
            <a:pPr algn="ctr"/>
            <a:endParaRPr lang="en-GB" dirty="0">
              <a:latin typeface="Comic Sans MS" panose="030F0702030302020204" pitchFamily="66" charset="0"/>
            </a:endParaRPr>
          </a:p>
          <a:p>
            <a:pPr algn="ctr"/>
            <a:r>
              <a:rPr lang="en-GB" sz="2400" dirty="0">
                <a:latin typeface="Comic Sans MS" panose="030F0702030302020204" pitchFamily="66" charset="0"/>
              </a:rPr>
              <a:t>Grammar, punctuation and spelling – skills for writing </a:t>
            </a:r>
          </a:p>
          <a:p>
            <a:pPr algn="ctr"/>
            <a:r>
              <a:rPr lang="en-GB" sz="2400" dirty="0">
                <a:latin typeface="Comic Sans MS" panose="030F0702030302020204" pitchFamily="66" charset="0"/>
              </a:rPr>
              <a:t>(commas, apostrophes, noun phrases, conjunctions, verbs, adjectives, nouns, spelling patterns)</a:t>
            </a:r>
          </a:p>
          <a:p>
            <a:pPr algn="ctr"/>
            <a:endParaRPr lang="en-GB" sz="2400" dirty="0">
              <a:latin typeface="Comic Sans MS" panose="030F0702030302020204" pitchFamily="66" charset="0"/>
            </a:endParaRPr>
          </a:p>
          <a:p>
            <a:pPr algn="ctr"/>
            <a:r>
              <a:rPr lang="en-GB" sz="2400" dirty="0">
                <a:latin typeface="Comic Sans MS" panose="030F0702030302020204" pitchFamily="66" charset="0"/>
              </a:rPr>
              <a:t>Study of different genres – fiction and non- fiction</a:t>
            </a:r>
          </a:p>
          <a:p>
            <a:pPr algn="ctr"/>
            <a:r>
              <a:rPr lang="en-GB" sz="2400" dirty="0">
                <a:latin typeface="Comic Sans MS" panose="030F0702030302020204" pitchFamily="66" charset="0"/>
              </a:rPr>
              <a:t>(Instructions, retell of a story, character descriptions, poetry)</a:t>
            </a:r>
          </a:p>
          <a:p>
            <a:pPr algn="ctr"/>
            <a:endParaRPr lang="en-GB" sz="2400" dirty="0">
              <a:latin typeface="Comic Sans MS" panose="030F0702030302020204" pitchFamily="66" charset="0"/>
            </a:endParaRPr>
          </a:p>
          <a:p>
            <a:pPr algn="ctr"/>
            <a:r>
              <a:rPr lang="en-GB" sz="2400" dirty="0">
                <a:latin typeface="Comic Sans MS" panose="030F0702030302020204" pitchFamily="66" charset="0"/>
              </a:rPr>
              <a:t>Example texts</a:t>
            </a:r>
          </a:p>
          <a:p>
            <a:pPr algn="ctr"/>
            <a:r>
              <a:rPr lang="en-GB" sz="2400" dirty="0">
                <a:latin typeface="Comic Sans MS" panose="030F0702030302020204" pitchFamily="66" charset="0"/>
              </a:rPr>
              <a:t>(W.A.G.O.L.L)</a:t>
            </a:r>
          </a:p>
          <a:p>
            <a:pPr algn="ctr"/>
            <a:endParaRPr lang="en-GB" sz="2400" dirty="0">
              <a:latin typeface="Comic Sans MS" panose="030F0702030302020204" pitchFamily="66" charset="0"/>
            </a:endParaRPr>
          </a:p>
          <a:p>
            <a:pPr algn="ctr"/>
            <a:r>
              <a:rPr lang="en-GB" sz="2400" dirty="0">
                <a:latin typeface="Comic Sans MS" panose="030F0702030302020204" pitchFamily="66" charset="0"/>
              </a:rPr>
              <a:t>Shared writing</a:t>
            </a:r>
          </a:p>
          <a:p>
            <a:pPr algn="ctr"/>
            <a:r>
              <a:rPr lang="en-GB" sz="2400" dirty="0">
                <a:latin typeface="Comic Sans MS" panose="030F0702030302020204" pitchFamily="66" charset="0"/>
              </a:rPr>
              <a:t>(collaboration in pairs, groups or whole class)</a:t>
            </a:r>
          </a:p>
          <a:p>
            <a:pPr algn="ctr"/>
            <a:endParaRPr lang="en-GB" sz="2400" dirty="0">
              <a:latin typeface="Comic Sans MS" panose="030F0702030302020204" pitchFamily="66" charset="0"/>
            </a:endParaRPr>
          </a:p>
          <a:p>
            <a:pPr algn="ctr"/>
            <a:r>
              <a:rPr lang="en-GB" sz="2400" dirty="0">
                <a:latin typeface="Comic Sans MS" panose="030F0702030302020204" pitchFamily="66" charset="0"/>
              </a:rPr>
              <a:t>Independent writing</a:t>
            </a:r>
          </a:p>
          <a:p>
            <a:pPr algn="ctr"/>
            <a:r>
              <a:rPr lang="en-GB" sz="2400" dirty="0">
                <a:latin typeface="Comic Sans MS" panose="030F0702030302020204" pitchFamily="66" charset="0"/>
              </a:rPr>
              <a:t>(Last stage of the process – Show us what you’ve learned!)</a:t>
            </a:r>
          </a:p>
        </p:txBody>
      </p:sp>
    </p:spTree>
    <p:extLst>
      <p:ext uri="{BB962C8B-B14F-4D97-AF65-F5344CB8AC3E}">
        <p14:creationId xmlns:p14="http://schemas.microsoft.com/office/powerpoint/2010/main" val="1377145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177290-D48C-46D6-970F-9F1BDEA7D72B}"/>
              </a:ext>
            </a:extLst>
          </p:cNvPr>
          <p:cNvSpPr txBox="1"/>
          <p:nvPr/>
        </p:nvSpPr>
        <p:spPr>
          <a:xfrm>
            <a:off x="276225" y="205040"/>
            <a:ext cx="11725275" cy="6571030"/>
          </a:xfrm>
          <a:prstGeom prst="rect">
            <a:avLst/>
          </a:prstGeom>
          <a:noFill/>
        </p:spPr>
        <p:txBody>
          <a:bodyPr wrap="square" rtlCol="0">
            <a:spAutoFit/>
          </a:bodyPr>
          <a:lstStyle/>
          <a:p>
            <a:pPr algn="ctr"/>
            <a:r>
              <a:rPr lang="en-GB" sz="3200" u="sng" dirty="0">
                <a:latin typeface="Comic Sans MS" panose="030F0702030302020204" pitchFamily="66" charset="0"/>
              </a:rPr>
              <a:t>Reading</a:t>
            </a:r>
            <a:endParaRPr lang="en-GB" sz="2400" u="sng" dirty="0">
              <a:latin typeface="Comic Sans MS" panose="030F0702030302020204" pitchFamily="66" charset="0"/>
            </a:endParaRPr>
          </a:p>
          <a:p>
            <a:endParaRPr lang="en-GB" sz="1200" dirty="0">
              <a:latin typeface="Comic Sans MS" panose="030F0702030302020204" pitchFamily="66" charset="0"/>
            </a:endParaRPr>
          </a:p>
          <a:p>
            <a:endParaRPr lang="en-GB" sz="1200" dirty="0">
              <a:latin typeface="Comic Sans MS" panose="030F0702030302020204" pitchFamily="66" charset="0"/>
            </a:endParaRPr>
          </a:p>
          <a:p>
            <a:endParaRPr lang="en-GB" sz="1200" dirty="0">
              <a:latin typeface="Comic Sans MS" panose="030F0702030302020204" pitchFamily="66" charset="0"/>
            </a:endParaRPr>
          </a:p>
          <a:p>
            <a:r>
              <a:rPr lang="en-GB" sz="2400" b="1" dirty="0">
                <a:latin typeface="Comic Sans MS" panose="030F0702030302020204" pitchFamily="66" charset="0"/>
              </a:rPr>
              <a:t>Library books </a:t>
            </a:r>
            <a:r>
              <a:rPr lang="en-GB" sz="2400" dirty="0">
                <a:latin typeface="Comic Sans MS" panose="030F0702030302020204" pitchFamily="66" charset="0"/>
              </a:rPr>
              <a:t>– chosen by child, to be </a:t>
            </a:r>
            <a:r>
              <a:rPr lang="en-GB" sz="2400" b="1" dirty="0">
                <a:latin typeface="Comic Sans MS" panose="030F0702030302020204" pitchFamily="66" charset="0"/>
              </a:rPr>
              <a:t>shared</a:t>
            </a:r>
            <a:r>
              <a:rPr lang="en-GB" sz="2400" dirty="0">
                <a:latin typeface="Comic Sans MS" panose="030F0702030302020204" pitchFamily="66" charset="0"/>
              </a:rPr>
              <a:t> with a grown up or sibling.</a:t>
            </a:r>
          </a:p>
          <a:p>
            <a:r>
              <a:rPr lang="en-GB" sz="2400" dirty="0">
                <a:latin typeface="Comic Sans MS" panose="030F0702030302020204" pitchFamily="66" charset="0"/>
              </a:rPr>
              <a:t>Library books can be changed on a  Class 5 Wednesday and Class 6Thursday </a:t>
            </a:r>
            <a:r>
              <a:rPr lang="en-GB" sz="2400" b="1" dirty="0">
                <a:latin typeface="Comic Sans MS" panose="030F0702030302020204" pitchFamily="66" charset="0"/>
              </a:rPr>
              <a:t>only</a:t>
            </a:r>
            <a:r>
              <a:rPr lang="en-GB" sz="2400" dirty="0">
                <a:latin typeface="Comic Sans MS" panose="030F0702030302020204" pitchFamily="66" charset="0"/>
              </a:rPr>
              <a:t>.</a:t>
            </a:r>
          </a:p>
          <a:p>
            <a:endParaRPr lang="en-GB" sz="1200" dirty="0">
              <a:latin typeface="Comic Sans MS" panose="030F0702030302020204" pitchFamily="66" charset="0"/>
            </a:endParaRPr>
          </a:p>
          <a:p>
            <a:endParaRPr lang="en-GB" sz="1200" dirty="0">
              <a:latin typeface="Comic Sans MS" panose="030F0702030302020204" pitchFamily="66" charset="0"/>
            </a:endParaRPr>
          </a:p>
          <a:p>
            <a:endParaRPr lang="en-GB" sz="1200" dirty="0">
              <a:latin typeface="Comic Sans MS" panose="030F0702030302020204" pitchFamily="66" charset="0"/>
            </a:endParaRPr>
          </a:p>
          <a:p>
            <a:r>
              <a:rPr lang="en-GB" sz="2400" b="1" dirty="0">
                <a:latin typeface="Comic Sans MS" panose="030F0702030302020204" pitchFamily="66" charset="0"/>
              </a:rPr>
              <a:t>Book Banded reading books and dandelion reading books </a:t>
            </a:r>
            <a:r>
              <a:rPr lang="en-GB" sz="2400" dirty="0">
                <a:latin typeface="Comic Sans MS" panose="030F0702030302020204" pitchFamily="66" charset="0"/>
              </a:rPr>
              <a:t>– increase in difficulty as the child develops greater reading ability.</a:t>
            </a:r>
            <a:endParaRPr lang="en-GB" sz="1000" dirty="0">
              <a:latin typeface="Comic Sans MS" panose="030F0702030302020204" pitchFamily="66" charset="0"/>
            </a:endParaRPr>
          </a:p>
          <a:p>
            <a:endParaRPr lang="en-GB" sz="900" dirty="0">
              <a:latin typeface="Comic Sans MS" panose="030F0702030302020204" pitchFamily="66" charset="0"/>
            </a:endParaRPr>
          </a:p>
          <a:p>
            <a:r>
              <a:rPr lang="en-GB" sz="2400" dirty="0">
                <a:latin typeface="Comic Sans MS" panose="030F0702030302020204" pitchFamily="66" charset="0"/>
              </a:rPr>
              <a:t>Reading books will be changed every Friday.</a:t>
            </a:r>
          </a:p>
          <a:p>
            <a:r>
              <a:rPr lang="en-GB" sz="2400" dirty="0">
                <a:latin typeface="Comic Sans MS" panose="030F0702030302020204" pitchFamily="66" charset="0"/>
              </a:rPr>
              <a:t>Please ensure your child’s reading book and reading record are in their bag everyday so they may further practice reading in school.</a:t>
            </a:r>
            <a:endParaRPr lang="en-GB" sz="800" dirty="0">
              <a:latin typeface="Comic Sans MS" panose="030F0702030302020204" pitchFamily="66" charset="0"/>
            </a:endParaRPr>
          </a:p>
          <a:p>
            <a:endParaRPr lang="en-GB" sz="800" dirty="0">
              <a:latin typeface="Comic Sans MS" panose="030F0702030302020204" pitchFamily="66" charset="0"/>
            </a:endParaRPr>
          </a:p>
          <a:p>
            <a:r>
              <a:rPr lang="en-GB" sz="2400" b="1" dirty="0">
                <a:latin typeface="Comic Sans MS" panose="030F0702030302020204" pitchFamily="66" charset="0"/>
              </a:rPr>
              <a:t>(please let staff know via message in reading record if your child has struggled with text)</a:t>
            </a:r>
          </a:p>
          <a:p>
            <a:endParaRPr lang="en-GB" sz="1400" dirty="0">
              <a:latin typeface="Comic Sans MS" panose="030F0702030302020204" pitchFamily="66" charset="0"/>
            </a:endParaRPr>
          </a:p>
          <a:p>
            <a:endParaRPr lang="en-GB" sz="1400" dirty="0">
              <a:latin typeface="Comic Sans MS" panose="030F0702030302020204" pitchFamily="66" charset="0"/>
            </a:endParaRPr>
          </a:p>
          <a:p>
            <a:endParaRPr lang="en-GB" sz="1400" dirty="0">
              <a:latin typeface="Comic Sans MS" panose="030F0702030302020204" pitchFamily="66" charset="0"/>
            </a:endParaRPr>
          </a:p>
          <a:p>
            <a:r>
              <a:rPr lang="en-GB" sz="2400" b="1" dirty="0">
                <a:latin typeface="Comic Sans MS" panose="030F0702030302020204" pitchFamily="66" charset="0"/>
              </a:rPr>
              <a:t>1:1 reading </a:t>
            </a:r>
            <a:r>
              <a:rPr lang="en-GB" sz="2400" dirty="0">
                <a:latin typeface="Comic Sans MS" panose="030F0702030302020204" pitchFamily="66" charset="0"/>
              </a:rPr>
              <a:t>– with Teacher, Teaching Assistant or volunteers.</a:t>
            </a:r>
          </a:p>
          <a:p>
            <a:endParaRPr lang="en-GB" dirty="0"/>
          </a:p>
        </p:txBody>
      </p:sp>
    </p:spTree>
    <p:extLst>
      <p:ext uri="{BB962C8B-B14F-4D97-AF65-F5344CB8AC3E}">
        <p14:creationId xmlns:p14="http://schemas.microsoft.com/office/powerpoint/2010/main" val="729824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96B93EC-6647-4E80-B958-85EAB895D488}"/>
              </a:ext>
            </a:extLst>
          </p:cNvPr>
          <p:cNvPicPr>
            <a:picLocks noChangeAspect="1"/>
          </p:cNvPicPr>
          <p:nvPr/>
        </p:nvPicPr>
        <p:blipFill>
          <a:blip r:embed="rId2"/>
          <a:stretch>
            <a:fillRect/>
          </a:stretch>
        </p:blipFill>
        <p:spPr>
          <a:xfrm>
            <a:off x="1268511" y="125746"/>
            <a:ext cx="9654977" cy="6606507"/>
          </a:xfrm>
          <a:prstGeom prst="rect">
            <a:avLst/>
          </a:prstGeom>
        </p:spPr>
      </p:pic>
    </p:spTree>
    <p:extLst>
      <p:ext uri="{BB962C8B-B14F-4D97-AF65-F5344CB8AC3E}">
        <p14:creationId xmlns:p14="http://schemas.microsoft.com/office/powerpoint/2010/main" val="2644146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FE5CCE-56D4-4AF4-8F12-D3C8E641DAB9}"/>
              </a:ext>
            </a:extLst>
          </p:cNvPr>
          <p:cNvSpPr txBox="1"/>
          <p:nvPr/>
        </p:nvSpPr>
        <p:spPr>
          <a:xfrm>
            <a:off x="403411" y="111873"/>
            <a:ext cx="10694894" cy="6340197"/>
          </a:xfrm>
          <a:prstGeom prst="rect">
            <a:avLst/>
          </a:prstGeom>
          <a:noFill/>
        </p:spPr>
        <p:txBody>
          <a:bodyPr wrap="square" rtlCol="0">
            <a:spAutoFit/>
          </a:bodyPr>
          <a:lstStyle/>
          <a:p>
            <a:pPr algn="ctr"/>
            <a:r>
              <a:rPr lang="en-GB" sz="3200" u="sng" dirty="0">
                <a:latin typeface="Comic Sans MS" panose="030F0702030302020204" pitchFamily="66" charset="0"/>
              </a:rPr>
              <a:t>Maths</a:t>
            </a:r>
            <a:endParaRPr lang="en-GB" sz="2400" u="sng" dirty="0">
              <a:latin typeface="Comic Sans MS" panose="030F0702030302020204" pitchFamily="66" charset="0"/>
            </a:endParaRPr>
          </a:p>
          <a:p>
            <a:pPr algn="ctr"/>
            <a:endParaRPr lang="en-GB" sz="1400" dirty="0">
              <a:latin typeface="Comic Sans MS" panose="030F0702030302020204" pitchFamily="66" charset="0"/>
            </a:endParaRPr>
          </a:p>
          <a:p>
            <a:pPr algn="ctr"/>
            <a:r>
              <a:rPr lang="en-GB" sz="2400" dirty="0">
                <a:latin typeface="Comic Sans MS" panose="030F0702030302020204" pitchFamily="66" charset="0"/>
              </a:rPr>
              <a:t>White Rose Scheme of work.</a:t>
            </a:r>
          </a:p>
          <a:p>
            <a:pPr algn="ctr"/>
            <a:endParaRPr lang="en-GB" sz="2400" dirty="0">
              <a:latin typeface="Comic Sans MS" panose="030F0702030302020204" pitchFamily="66" charset="0"/>
            </a:endParaRPr>
          </a:p>
          <a:p>
            <a:pPr algn="ctr"/>
            <a:endParaRPr lang="en-GB" sz="2400" dirty="0">
              <a:latin typeface="Comic Sans MS" panose="030F0702030302020204" pitchFamily="66" charset="0"/>
            </a:endParaRPr>
          </a:p>
          <a:p>
            <a:pPr algn="ctr"/>
            <a:endParaRPr lang="en-GB" sz="2400" dirty="0">
              <a:latin typeface="Comic Sans MS" panose="030F0702030302020204" pitchFamily="66" charset="0"/>
            </a:endParaRPr>
          </a:p>
          <a:p>
            <a:pPr algn="ctr"/>
            <a:endParaRPr lang="en-GB" sz="2400" dirty="0">
              <a:latin typeface="Comic Sans MS" panose="030F0702030302020204" pitchFamily="66" charset="0"/>
            </a:endParaRPr>
          </a:p>
          <a:p>
            <a:pPr algn="ctr"/>
            <a:endParaRPr lang="en-GB" sz="2400" dirty="0">
              <a:latin typeface="Comic Sans MS" panose="030F0702030302020204" pitchFamily="66" charset="0"/>
            </a:endParaRPr>
          </a:p>
          <a:p>
            <a:pPr algn="ctr"/>
            <a:endParaRPr lang="en-GB" sz="2400" dirty="0">
              <a:latin typeface="Comic Sans MS" panose="030F0702030302020204" pitchFamily="66" charset="0"/>
            </a:endParaRPr>
          </a:p>
          <a:p>
            <a:pPr algn="ctr"/>
            <a:endParaRPr lang="en-GB" sz="2400" dirty="0">
              <a:latin typeface="Comic Sans MS" panose="030F0702030302020204" pitchFamily="66" charset="0"/>
            </a:endParaRPr>
          </a:p>
          <a:p>
            <a:pPr algn="ctr"/>
            <a:endParaRPr lang="en-GB" sz="2400" dirty="0">
              <a:latin typeface="Comic Sans MS" panose="030F0702030302020204" pitchFamily="66" charset="0"/>
            </a:endParaRPr>
          </a:p>
          <a:p>
            <a:pPr algn="ctr"/>
            <a:endParaRPr lang="en-GB" sz="2400" dirty="0">
              <a:latin typeface="Comic Sans MS" panose="030F0702030302020204" pitchFamily="66" charset="0"/>
            </a:endParaRPr>
          </a:p>
          <a:p>
            <a:pPr algn="ctr"/>
            <a:endParaRPr lang="en-GB" sz="2400" dirty="0">
              <a:latin typeface="Comic Sans MS" panose="030F0702030302020204" pitchFamily="66" charset="0"/>
            </a:endParaRPr>
          </a:p>
          <a:p>
            <a:pPr algn="ctr"/>
            <a:endParaRPr lang="en-GB" sz="2400" dirty="0">
              <a:latin typeface="Comic Sans MS" panose="030F0702030302020204" pitchFamily="66" charset="0"/>
            </a:endParaRPr>
          </a:p>
          <a:p>
            <a:pPr algn="ctr"/>
            <a:r>
              <a:rPr lang="en-GB" sz="2400" dirty="0">
                <a:latin typeface="Comic Sans MS" panose="030F0702030302020204" pitchFamily="66" charset="0"/>
              </a:rPr>
              <a:t>TT </a:t>
            </a:r>
            <a:r>
              <a:rPr lang="en-GB" sz="2400" dirty="0" err="1">
                <a:latin typeface="Comic Sans MS" panose="030F0702030302020204" pitchFamily="66" charset="0"/>
              </a:rPr>
              <a:t>Rockstars</a:t>
            </a:r>
            <a:r>
              <a:rPr lang="en-GB" sz="2400" dirty="0">
                <a:latin typeface="Comic Sans MS" panose="030F0702030302020204" pitchFamily="66" charset="0"/>
              </a:rPr>
              <a:t> – Multiplication and Division </a:t>
            </a:r>
          </a:p>
          <a:p>
            <a:pPr algn="ctr"/>
            <a:r>
              <a:rPr lang="en-GB" sz="2400" dirty="0">
                <a:latin typeface="Comic Sans MS" panose="030F0702030302020204" pitchFamily="66" charset="0"/>
              </a:rPr>
              <a:t>2s, 5s, 10s and 3s are a focus but children can progress further as their speed and accuracy increases </a:t>
            </a:r>
          </a:p>
        </p:txBody>
      </p:sp>
      <p:graphicFrame>
        <p:nvGraphicFramePr>
          <p:cNvPr id="8" name="Table 7">
            <a:extLst>
              <a:ext uri="{FF2B5EF4-FFF2-40B4-BE49-F238E27FC236}">
                <a16:creationId xmlns:a16="http://schemas.microsoft.com/office/drawing/2014/main" id="{3667CA28-EA62-4C91-A040-66BACA19411C}"/>
              </a:ext>
            </a:extLst>
          </p:cNvPr>
          <p:cNvGraphicFramePr>
            <a:graphicFrameLocks noGrp="1"/>
          </p:cNvGraphicFramePr>
          <p:nvPr>
            <p:extLst>
              <p:ext uri="{D42A27DB-BD31-4B8C-83A1-F6EECF244321}">
                <p14:modId xmlns:p14="http://schemas.microsoft.com/office/powerpoint/2010/main" val="1846544577"/>
              </p:ext>
            </p:extLst>
          </p:nvPr>
        </p:nvGraphicFramePr>
        <p:xfrm>
          <a:off x="1855694" y="1333092"/>
          <a:ext cx="8122024" cy="3582216"/>
        </p:xfrm>
        <a:graphic>
          <a:graphicData uri="http://schemas.openxmlformats.org/drawingml/2006/table">
            <a:tbl>
              <a:tblPr firstRow="1" firstCol="1" bandRow="1"/>
              <a:tblGrid>
                <a:gridCol w="254145">
                  <a:extLst>
                    <a:ext uri="{9D8B030D-6E8A-4147-A177-3AD203B41FA5}">
                      <a16:colId xmlns:a16="http://schemas.microsoft.com/office/drawing/2014/main" val="2768970797"/>
                    </a:ext>
                  </a:extLst>
                </a:gridCol>
                <a:gridCol w="2622255">
                  <a:extLst>
                    <a:ext uri="{9D8B030D-6E8A-4147-A177-3AD203B41FA5}">
                      <a16:colId xmlns:a16="http://schemas.microsoft.com/office/drawing/2014/main" val="4240551100"/>
                    </a:ext>
                  </a:extLst>
                </a:gridCol>
                <a:gridCol w="2622812">
                  <a:extLst>
                    <a:ext uri="{9D8B030D-6E8A-4147-A177-3AD203B41FA5}">
                      <a16:colId xmlns:a16="http://schemas.microsoft.com/office/drawing/2014/main" val="2535522111"/>
                    </a:ext>
                  </a:extLst>
                </a:gridCol>
                <a:gridCol w="2622812">
                  <a:extLst>
                    <a:ext uri="{9D8B030D-6E8A-4147-A177-3AD203B41FA5}">
                      <a16:colId xmlns:a16="http://schemas.microsoft.com/office/drawing/2014/main" val="597174571"/>
                    </a:ext>
                  </a:extLst>
                </a:gridCol>
              </a:tblGrid>
              <a:tr h="261816">
                <a:tc>
                  <a:txBody>
                    <a:bodyPr/>
                    <a:lstStyle/>
                    <a:p>
                      <a:pPr>
                        <a:lnSpc>
                          <a:spcPct val="115000"/>
                        </a:lnSpc>
                        <a:spcAft>
                          <a:spcPts val="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 </a:t>
                      </a:r>
                    </a:p>
                  </a:txBody>
                  <a:tcPr marL="20297" marR="20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en-GB" sz="1200" b="1">
                          <a:effectLst/>
                          <a:latin typeface="Comic Sans MS" panose="030F0702030302020204" pitchFamily="66" charset="0"/>
                          <a:ea typeface="Calibri" panose="020F0502020204030204" pitchFamily="34" charset="0"/>
                          <a:cs typeface="Times New Roman" panose="02020603050405020304" pitchFamily="18" charset="0"/>
                        </a:rPr>
                        <a:t>AUTUMN</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20297" marR="20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en-GB" sz="1200" b="1" dirty="0">
                          <a:effectLst/>
                          <a:latin typeface="Comic Sans MS" panose="030F0702030302020204" pitchFamily="66" charset="0"/>
                          <a:ea typeface="Calibri" panose="020F0502020204030204" pitchFamily="34" charset="0"/>
                          <a:cs typeface="Times New Roman" panose="02020603050405020304" pitchFamily="18" charset="0"/>
                        </a:rPr>
                        <a:t>SPRING</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0297" marR="20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en-GB" sz="1200" b="1">
                          <a:effectLst/>
                          <a:latin typeface="Comic Sans MS" panose="030F0702030302020204" pitchFamily="66" charset="0"/>
                          <a:ea typeface="Calibri" panose="020F0502020204030204" pitchFamily="34" charset="0"/>
                          <a:cs typeface="Times New Roman" panose="02020603050405020304" pitchFamily="18" charset="0"/>
                        </a:rPr>
                        <a:t>SUMMER</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20297" marR="20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649935913"/>
                  </a:ext>
                </a:extLst>
              </a:tr>
              <a:tr h="3320400">
                <a:tc>
                  <a:txBody>
                    <a:bodyPr/>
                    <a:lstStyle/>
                    <a:p>
                      <a:pPr marL="71755" marR="71755" algn="ctr">
                        <a:lnSpc>
                          <a:spcPct val="115000"/>
                        </a:lnSpc>
                        <a:spcAft>
                          <a:spcPts val="0"/>
                        </a:spcAft>
                      </a:pPr>
                      <a:r>
                        <a:rPr lang="en-GB" sz="1200" b="1" dirty="0">
                          <a:effectLst/>
                          <a:latin typeface="Comic Sans MS" panose="030F0702030302020204" pitchFamily="66" charset="0"/>
                          <a:ea typeface="Times New Roman" panose="02020603050405020304" pitchFamily="18" charset="0"/>
                          <a:cs typeface="Arial" panose="020B0604020202020204" pitchFamily="34" charset="0"/>
                        </a:rPr>
                        <a:t>YEAR 2</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0297" marR="20297"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nSpc>
                          <a:spcPct val="115000"/>
                        </a:lnSpc>
                        <a:spcAft>
                          <a:spcPts val="0"/>
                        </a:spcAft>
                      </a:pPr>
                      <a:r>
                        <a:rPr lang="en-GB" sz="1200" b="1" u="sng">
                          <a:effectLst/>
                          <a:latin typeface="Comic Sans MS" panose="030F0702030302020204" pitchFamily="66" charset="0"/>
                          <a:ea typeface="Calibri" panose="020F0502020204030204" pitchFamily="34" charset="0"/>
                          <a:cs typeface="Times New Roman" panose="02020603050405020304" pitchFamily="18" charset="0"/>
                        </a:rPr>
                        <a:t>WEEKS 1 – 4</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200">
                          <a:effectLst/>
                          <a:latin typeface="Comic Sans MS" panose="030F0702030302020204" pitchFamily="66" charset="0"/>
                          <a:ea typeface="Calibri" panose="020F0502020204030204" pitchFamily="34" charset="0"/>
                          <a:cs typeface="Times New Roman" panose="02020603050405020304" pitchFamily="18" charset="0"/>
                        </a:rPr>
                        <a:t>PLACE VALUE (WITHIN 100)</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200" b="1" u="sng">
                          <a:effectLst/>
                          <a:latin typeface="Comic Sans MS" panose="030F0702030302020204" pitchFamily="66" charset="0"/>
                          <a:ea typeface="Calibri" panose="020F0502020204030204" pitchFamily="34" charset="0"/>
                          <a:cs typeface="Times New Roman" panose="02020603050405020304" pitchFamily="18" charset="0"/>
                        </a:rPr>
                        <a:t>WEEKS 5 – 9</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200">
                          <a:effectLst/>
                          <a:latin typeface="Comic Sans MS" panose="030F0702030302020204" pitchFamily="66" charset="0"/>
                          <a:ea typeface="Calibri" panose="020F0502020204030204" pitchFamily="34" charset="0"/>
                          <a:cs typeface="Times New Roman" panose="02020603050405020304" pitchFamily="18" charset="0"/>
                        </a:rPr>
                        <a:t>ADDITION AND SUBTRACTION</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200" b="1" u="sng">
                          <a:effectLst/>
                          <a:latin typeface="Comic Sans MS" panose="030F0702030302020204" pitchFamily="66" charset="0"/>
                          <a:ea typeface="Calibri" panose="020F0502020204030204" pitchFamily="34" charset="0"/>
                          <a:cs typeface="Times New Roman" panose="02020603050405020304" pitchFamily="18" charset="0"/>
                        </a:rPr>
                        <a:t>WEEKS 10 AND 11</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200">
                          <a:effectLst/>
                          <a:latin typeface="Comic Sans MS" panose="030F0702030302020204" pitchFamily="66" charset="0"/>
                          <a:ea typeface="Calibri" panose="020F0502020204030204" pitchFamily="34" charset="0"/>
                          <a:cs typeface="Times New Roman" panose="02020603050405020304" pitchFamily="18" charset="0"/>
                        </a:rPr>
                        <a:t>MONEY</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200" b="1" u="sng">
                          <a:effectLst/>
                          <a:latin typeface="Comic Sans MS" panose="030F0702030302020204" pitchFamily="66" charset="0"/>
                          <a:ea typeface="Calibri" panose="020F0502020204030204" pitchFamily="34" charset="0"/>
                          <a:cs typeface="Times New Roman" panose="02020603050405020304" pitchFamily="18" charset="0"/>
                        </a:rPr>
                        <a:t>WEEK 12</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200">
                          <a:effectLst/>
                          <a:latin typeface="Comic Sans MS" panose="030F0702030302020204" pitchFamily="66" charset="0"/>
                          <a:ea typeface="Calibri" panose="020F0502020204030204" pitchFamily="34" charset="0"/>
                          <a:cs typeface="Times New Roman" panose="02020603050405020304" pitchFamily="18" charset="0"/>
                        </a:rPr>
                        <a:t>CONSOLIDATION (BASED ON ASSESSMENTS)</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20297" marR="20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200" b="1" u="sng">
                          <a:effectLst/>
                          <a:latin typeface="Comic Sans MS" panose="030F0702030302020204" pitchFamily="66" charset="0"/>
                          <a:ea typeface="Calibri" panose="020F0502020204030204" pitchFamily="34" charset="0"/>
                          <a:cs typeface="Times New Roman" panose="02020603050405020304" pitchFamily="18" charset="0"/>
                        </a:rPr>
                        <a:t>WEEKS 1 – 4</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200">
                          <a:effectLst/>
                          <a:latin typeface="Comic Sans MS" panose="030F0702030302020204" pitchFamily="66" charset="0"/>
                          <a:ea typeface="Calibri" panose="020F0502020204030204" pitchFamily="34" charset="0"/>
                          <a:cs typeface="Times New Roman" panose="02020603050405020304" pitchFamily="18" charset="0"/>
                        </a:rPr>
                        <a:t>MULTIPLICATION AND DIVISION</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200" b="1" u="sng">
                          <a:effectLst/>
                          <a:latin typeface="Comic Sans MS" panose="030F0702030302020204" pitchFamily="66" charset="0"/>
                          <a:ea typeface="Calibri" panose="020F0502020204030204" pitchFamily="34" charset="0"/>
                          <a:cs typeface="Times New Roman" panose="02020603050405020304" pitchFamily="18" charset="0"/>
                        </a:rPr>
                        <a:t>WEEKS 5 – 8</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200">
                          <a:effectLst/>
                          <a:latin typeface="Comic Sans MS" panose="030F0702030302020204" pitchFamily="66" charset="0"/>
                          <a:ea typeface="Calibri" panose="020F0502020204030204" pitchFamily="34" charset="0"/>
                          <a:cs typeface="Times New Roman" panose="02020603050405020304" pitchFamily="18" charset="0"/>
                        </a:rPr>
                        <a:t>FRACTIONS</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200" b="1" u="sng">
                          <a:effectLst/>
                          <a:latin typeface="Comic Sans MS" panose="030F0702030302020204" pitchFamily="66" charset="0"/>
                          <a:ea typeface="Calibri" panose="020F0502020204030204" pitchFamily="34" charset="0"/>
                          <a:cs typeface="Times New Roman" panose="02020603050405020304" pitchFamily="18" charset="0"/>
                        </a:rPr>
                        <a:t>WEEKS 9 – 10</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200">
                          <a:effectLst/>
                          <a:latin typeface="Comic Sans MS" panose="030F0702030302020204" pitchFamily="66" charset="0"/>
                          <a:ea typeface="Calibri" panose="020F0502020204030204" pitchFamily="34" charset="0"/>
                          <a:cs typeface="Times New Roman" panose="02020603050405020304" pitchFamily="18" charset="0"/>
                        </a:rPr>
                        <a:t>TIME</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200" b="1" u="sng">
                          <a:effectLst/>
                          <a:latin typeface="Comic Sans MS" panose="030F0702030302020204" pitchFamily="66" charset="0"/>
                          <a:ea typeface="Calibri" panose="020F0502020204030204" pitchFamily="34" charset="0"/>
                          <a:cs typeface="Times New Roman" panose="02020603050405020304" pitchFamily="18" charset="0"/>
                        </a:rPr>
                        <a:t>WEEKS 11 – 12</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200">
                          <a:effectLst/>
                          <a:latin typeface="Comic Sans MS" panose="030F0702030302020204" pitchFamily="66" charset="0"/>
                          <a:ea typeface="Calibri" panose="020F0502020204030204" pitchFamily="34" charset="0"/>
                          <a:cs typeface="Times New Roman" panose="02020603050405020304" pitchFamily="18" charset="0"/>
                        </a:rPr>
                        <a:t>SHAPE</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20297" marR="20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200" b="1" u="sng" dirty="0">
                          <a:effectLst/>
                          <a:latin typeface="Comic Sans MS" panose="030F0702030302020204" pitchFamily="66" charset="0"/>
                          <a:ea typeface="Calibri" panose="020F0502020204030204" pitchFamily="34" charset="0"/>
                          <a:cs typeface="Times New Roman" panose="02020603050405020304" pitchFamily="18" charset="0"/>
                        </a:rPr>
                        <a:t>WEEKS 1 – 3</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200" dirty="0">
                          <a:effectLst/>
                          <a:latin typeface="Comic Sans MS" panose="030F0702030302020204" pitchFamily="66" charset="0"/>
                          <a:ea typeface="Calibri" panose="020F0502020204030204" pitchFamily="34" charset="0"/>
                          <a:cs typeface="Times New Roman" panose="02020603050405020304" pitchFamily="18" charset="0"/>
                        </a:rPr>
                        <a:t>MASS, CAPACITY AND TEMPERATURE</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200" b="1" u="sng" dirty="0">
                          <a:effectLst/>
                          <a:latin typeface="Comic Sans MS" panose="030F0702030302020204" pitchFamily="66" charset="0"/>
                          <a:ea typeface="Calibri" panose="020F0502020204030204" pitchFamily="34" charset="0"/>
                          <a:cs typeface="Times New Roman" panose="02020603050405020304" pitchFamily="18" charset="0"/>
                        </a:rPr>
                        <a:t>WEEKS 4 – 5</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200" dirty="0">
                          <a:effectLst/>
                          <a:latin typeface="Comic Sans MS" panose="030F0702030302020204" pitchFamily="66" charset="0"/>
                          <a:ea typeface="Calibri" panose="020F0502020204030204" pitchFamily="34" charset="0"/>
                          <a:cs typeface="Times New Roman" panose="02020603050405020304" pitchFamily="18" charset="0"/>
                        </a:rPr>
                        <a:t>LENGTH AND HEIGHT</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200" b="1" u="sng" dirty="0">
                          <a:effectLst/>
                          <a:latin typeface="Comic Sans MS" panose="030F0702030302020204" pitchFamily="66" charset="0"/>
                          <a:ea typeface="Calibri" panose="020F0502020204030204" pitchFamily="34" charset="0"/>
                          <a:cs typeface="Times New Roman" panose="02020603050405020304" pitchFamily="18" charset="0"/>
                        </a:rPr>
                        <a:t>WEEKS 6 – 7</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200" dirty="0">
                          <a:effectLst/>
                          <a:latin typeface="Comic Sans MS" panose="030F0702030302020204" pitchFamily="66" charset="0"/>
                          <a:ea typeface="Calibri" panose="020F0502020204030204" pitchFamily="34" charset="0"/>
                          <a:cs typeface="Times New Roman" panose="02020603050405020304" pitchFamily="18" charset="0"/>
                        </a:rPr>
                        <a:t>POSITION AND DIRECTION</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200" b="1" u="sng" dirty="0">
                          <a:effectLst/>
                          <a:latin typeface="Comic Sans MS" panose="030F0702030302020204" pitchFamily="66" charset="0"/>
                          <a:ea typeface="Calibri" panose="020F0502020204030204" pitchFamily="34" charset="0"/>
                          <a:cs typeface="Times New Roman" panose="02020603050405020304" pitchFamily="18" charset="0"/>
                        </a:rPr>
                        <a:t>WEEKS 8 – 9</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200" dirty="0">
                          <a:effectLst/>
                          <a:latin typeface="Comic Sans MS" panose="030F0702030302020204" pitchFamily="66" charset="0"/>
                          <a:ea typeface="Calibri" panose="020F0502020204030204" pitchFamily="34" charset="0"/>
                          <a:cs typeface="Times New Roman" panose="02020603050405020304" pitchFamily="18" charset="0"/>
                        </a:rPr>
                        <a:t>STATISTICS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200" b="1" u="sng" dirty="0">
                          <a:effectLst/>
                          <a:latin typeface="Comic Sans MS" panose="030F0702030302020204" pitchFamily="66" charset="0"/>
                          <a:ea typeface="Calibri" panose="020F0502020204030204" pitchFamily="34" charset="0"/>
                          <a:cs typeface="Times New Roman" panose="02020603050405020304" pitchFamily="18" charset="0"/>
                        </a:rPr>
                        <a:t>WEEKS 10 – 12</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200" dirty="0">
                          <a:effectLst/>
                          <a:latin typeface="Comic Sans MS" panose="030F0702030302020204" pitchFamily="66" charset="0"/>
                          <a:ea typeface="Calibri" panose="020F0502020204030204" pitchFamily="34" charset="0"/>
                          <a:cs typeface="Times New Roman" panose="02020603050405020304" pitchFamily="18" charset="0"/>
                        </a:rPr>
                        <a:t>CONSOLIDATION (BASED ON ASSESSMENTS)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0297" marR="202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6127914"/>
                  </a:ext>
                </a:extLst>
              </a:tr>
            </a:tbl>
          </a:graphicData>
        </a:graphic>
      </p:graphicFrame>
    </p:spTree>
    <p:extLst>
      <p:ext uri="{BB962C8B-B14F-4D97-AF65-F5344CB8AC3E}">
        <p14:creationId xmlns:p14="http://schemas.microsoft.com/office/powerpoint/2010/main" val="3917902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B5DB7F-4283-4405-B7E6-228D17D69502}"/>
              </a:ext>
            </a:extLst>
          </p:cNvPr>
          <p:cNvSpPr txBox="1"/>
          <p:nvPr/>
        </p:nvSpPr>
        <p:spPr>
          <a:xfrm>
            <a:off x="878541" y="412789"/>
            <a:ext cx="9708776" cy="6494085"/>
          </a:xfrm>
          <a:prstGeom prst="rect">
            <a:avLst/>
          </a:prstGeom>
          <a:noFill/>
        </p:spPr>
        <p:txBody>
          <a:bodyPr wrap="square" rtlCol="0">
            <a:spAutoFit/>
          </a:bodyPr>
          <a:lstStyle/>
          <a:p>
            <a:pPr algn="ctr"/>
            <a:r>
              <a:rPr lang="en-GB" sz="3200" u="sng" dirty="0">
                <a:latin typeface="Comic Sans MS" panose="030F0702030302020204" pitchFamily="66" charset="0"/>
              </a:rPr>
              <a:t>Homework</a:t>
            </a:r>
          </a:p>
          <a:p>
            <a:pPr algn="ctr"/>
            <a:endParaRPr lang="en-GB" sz="2400" dirty="0">
              <a:latin typeface="Comic Sans MS" panose="030F0702030302020204" pitchFamily="66" charset="0"/>
            </a:endParaRPr>
          </a:p>
          <a:p>
            <a:pPr algn="ctr"/>
            <a:r>
              <a:rPr lang="en-GB" sz="2400" b="1" dirty="0">
                <a:latin typeface="Comic Sans MS" panose="030F0702030302020204" pitchFamily="66" charset="0"/>
              </a:rPr>
              <a:t>Minimum</a:t>
            </a:r>
            <a:r>
              <a:rPr lang="en-GB" sz="2400" dirty="0">
                <a:latin typeface="Comic Sans MS" panose="030F0702030302020204" pitchFamily="66" charset="0"/>
              </a:rPr>
              <a:t> </a:t>
            </a:r>
            <a:r>
              <a:rPr lang="en-GB" sz="2400" b="1" dirty="0">
                <a:latin typeface="Comic Sans MS" panose="030F0702030302020204" pitchFamily="66" charset="0"/>
              </a:rPr>
              <a:t>of 3 reads per week.</a:t>
            </a:r>
          </a:p>
          <a:p>
            <a:pPr algn="ctr"/>
            <a:endParaRPr lang="en-GB" sz="2400" dirty="0">
              <a:latin typeface="Comic Sans MS" panose="030F0702030302020204" pitchFamily="66" charset="0"/>
            </a:endParaRPr>
          </a:p>
          <a:p>
            <a:pPr algn="ctr"/>
            <a:r>
              <a:rPr lang="en-GB" sz="2400" b="1" dirty="0">
                <a:latin typeface="Comic Sans MS" panose="030F0702030302020204" pitchFamily="66" charset="0"/>
              </a:rPr>
              <a:t>New homework will be available of Ed Shed every Friday.</a:t>
            </a:r>
          </a:p>
          <a:p>
            <a:pPr algn="ctr"/>
            <a:r>
              <a:rPr lang="en-GB" sz="2400" b="1" dirty="0">
                <a:latin typeface="Comic Sans MS" panose="030F0702030302020204" pitchFamily="66" charset="0"/>
              </a:rPr>
              <a:t>This will include:</a:t>
            </a:r>
          </a:p>
          <a:p>
            <a:pPr algn="ctr"/>
            <a:r>
              <a:rPr lang="en-GB" sz="2400" b="1" dirty="0">
                <a:latin typeface="Comic Sans MS" panose="030F0702030302020204" pitchFamily="66" charset="0"/>
              </a:rPr>
              <a:t>English homework- Grammar and punctuation to begin and then reading comprehension homework in the Spring term onwards.</a:t>
            </a:r>
          </a:p>
          <a:p>
            <a:pPr algn="ctr"/>
            <a:r>
              <a:rPr lang="en-GB" sz="2400" b="1" dirty="0">
                <a:latin typeface="Comic Sans MS" panose="030F0702030302020204" pitchFamily="66" charset="0"/>
              </a:rPr>
              <a:t>Spelling Shed- weekly spellings, tested in school every Friday</a:t>
            </a:r>
          </a:p>
          <a:p>
            <a:pPr algn="ctr"/>
            <a:r>
              <a:rPr lang="en-GB" sz="2400" b="1" dirty="0">
                <a:latin typeface="Comic Sans MS" panose="030F0702030302020204" pitchFamily="66" charset="0"/>
              </a:rPr>
              <a:t>Maths homework.</a:t>
            </a:r>
          </a:p>
          <a:p>
            <a:pPr algn="ctr"/>
            <a:r>
              <a:rPr lang="en-GB" sz="2400" b="1" dirty="0">
                <a:latin typeface="Comic Sans MS" panose="030F0702030302020204" pitchFamily="66" charset="0"/>
              </a:rPr>
              <a:t>(all homework will reflect a skill that has been taught in class during the week)</a:t>
            </a:r>
          </a:p>
          <a:p>
            <a:pPr algn="ctr"/>
            <a:endParaRPr lang="en-GB" sz="2400" b="1" dirty="0">
              <a:latin typeface="Comic Sans MS" panose="030F0702030302020204" pitchFamily="66" charset="0"/>
            </a:endParaRPr>
          </a:p>
          <a:p>
            <a:pPr algn="ctr"/>
            <a:r>
              <a:rPr lang="en-GB" sz="2400" b="1" dirty="0">
                <a:latin typeface="Comic Sans MS" panose="030F0702030302020204" pitchFamily="66" charset="0"/>
              </a:rPr>
              <a:t>TT </a:t>
            </a:r>
            <a:r>
              <a:rPr lang="en-GB" sz="2400" b="1" dirty="0" err="1">
                <a:latin typeface="Comic Sans MS" panose="030F0702030302020204" pitchFamily="66" charset="0"/>
              </a:rPr>
              <a:t>Rockstars</a:t>
            </a:r>
            <a:endParaRPr lang="en-GB" sz="2400" b="1" dirty="0">
              <a:latin typeface="Comic Sans MS" panose="030F0702030302020204" pitchFamily="66" charset="0"/>
            </a:endParaRPr>
          </a:p>
          <a:p>
            <a:pPr algn="ctr"/>
            <a:endParaRPr lang="en-GB" sz="2400" b="1" dirty="0">
              <a:latin typeface="Comic Sans MS" panose="030F0702030302020204" pitchFamily="66" charset="0"/>
            </a:endParaRPr>
          </a:p>
          <a:p>
            <a:r>
              <a:rPr lang="en-GB" sz="2400" dirty="0"/>
              <a:t>All the log in details for these educational sites are in the back of your child’s reading record.</a:t>
            </a:r>
          </a:p>
        </p:txBody>
      </p:sp>
    </p:spTree>
    <p:extLst>
      <p:ext uri="{BB962C8B-B14F-4D97-AF65-F5344CB8AC3E}">
        <p14:creationId xmlns:p14="http://schemas.microsoft.com/office/powerpoint/2010/main" val="3218466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9677BD-95B6-4A9E-9356-E0011CCEF989}"/>
              </a:ext>
            </a:extLst>
          </p:cNvPr>
          <p:cNvSpPr txBox="1"/>
          <p:nvPr/>
        </p:nvSpPr>
        <p:spPr>
          <a:xfrm>
            <a:off x="1801905" y="197346"/>
            <a:ext cx="8588189" cy="6463308"/>
          </a:xfrm>
          <a:prstGeom prst="rect">
            <a:avLst/>
          </a:prstGeom>
          <a:noFill/>
        </p:spPr>
        <p:txBody>
          <a:bodyPr wrap="square" rtlCol="0">
            <a:spAutoFit/>
          </a:bodyPr>
          <a:lstStyle/>
          <a:p>
            <a:pPr algn="ctr"/>
            <a:r>
              <a:rPr lang="en-GB" sz="3200" u="sng" dirty="0">
                <a:latin typeface="Comic Sans MS" panose="030F0702030302020204" pitchFamily="66" charset="0"/>
              </a:rPr>
              <a:t>Autumn Term A Topics</a:t>
            </a:r>
          </a:p>
          <a:p>
            <a:pPr algn="ctr"/>
            <a:endParaRPr lang="en-GB" sz="1400" dirty="0">
              <a:latin typeface="Comic Sans MS" panose="030F0702030302020204" pitchFamily="66" charset="0"/>
            </a:endParaRPr>
          </a:p>
          <a:p>
            <a:r>
              <a:rPr lang="en-GB" sz="2400" b="1" dirty="0">
                <a:latin typeface="Comic Sans MS" panose="030F0702030302020204" pitchFamily="66" charset="0"/>
              </a:rPr>
              <a:t>Geography</a:t>
            </a:r>
            <a:r>
              <a:rPr lang="en-GB" sz="2400" dirty="0">
                <a:latin typeface="Comic Sans MS" panose="030F0702030302020204" pitchFamily="66" charset="0"/>
              </a:rPr>
              <a:t> – Oceans and Continents.</a:t>
            </a:r>
          </a:p>
          <a:p>
            <a:r>
              <a:rPr lang="en-GB" sz="2400" b="1" dirty="0">
                <a:latin typeface="Comic Sans MS" panose="030F0702030302020204" pitchFamily="66" charset="0"/>
              </a:rPr>
              <a:t>Art</a:t>
            </a:r>
            <a:r>
              <a:rPr lang="en-GB" sz="2400" dirty="0">
                <a:latin typeface="Comic Sans MS" panose="030F0702030302020204" pitchFamily="66" charset="0"/>
              </a:rPr>
              <a:t> – Portraits</a:t>
            </a:r>
          </a:p>
          <a:p>
            <a:r>
              <a:rPr lang="en-GB" sz="2400" b="1" dirty="0">
                <a:latin typeface="Comic Sans MS" panose="030F0702030302020204" pitchFamily="66" charset="0"/>
              </a:rPr>
              <a:t>Science</a:t>
            </a:r>
            <a:r>
              <a:rPr lang="en-GB" sz="2400" dirty="0">
                <a:latin typeface="Comic Sans MS" panose="030F0702030302020204" pitchFamily="66" charset="0"/>
              </a:rPr>
              <a:t> – Animals including Humans (Growth)</a:t>
            </a:r>
          </a:p>
          <a:p>
            <a:r>
              <a:rPr lang="en-GB" sz="2400" b="1" dirty="0">
                <a:latin typeface="Comic Sans MS" panose="030F0702030302020204" pitchFamily="66" charset="0"/>
              </a:rPr>
              <a:t>R.E</a:t>
            </a:r>
            <a:r>
              <a:rPr lang="en-GB" sz="2400" dirty="0">
                <a:latin typeface="Comic Sans MS" panose="030F0702030302020204" pitchFamily="66" charset="0"/>
              </a:rPr>
              <a:t> – Christianity (God)</a:t>
            </a:r>
          </a:p>
          <a:p>
            <a:r>
              <a:rPr lang="en-GB" sz="2400" b="1" dirty="0">
                <a:latin typeface="Comic Sans MS" panose="030F0702030302020204" pitchFamily="66" charset="0"/>
              </a:rPr>
              <a:t>P.S.H.E </a:t>
            </a:r>
            <a:r>
              <a:rPr lang="en-GB" sz="2400" dirty="0">
                <a:latin typeface="Comic Sans MS" panose="030F0702030302020204" pitchFamily="66" charset="0"/>
              </a:rPr>
              <a:t>– Being Me in My World</a:t>
            </a:r>
          </a:p>
          <a:p>
            <a:r>
              <a:rPr lang="en-GB" sz="2400" b="1" dirty="0">
                <a:latin typeface="Comic Sans MS" panose="030F0702030302020204" pitchFamily="66" charset="0"/>
              </a:rPr>
              <a:t>Outdoor PE </a:t>
            </a:r>
            <a:r>
              <a:rPr lang="en-GB" sz="2400" dirty="0">
                <a:latin typeface="Comic Sans MS" panose="030F0702030302020204" pitchFamily="66" charset="0"/>
              </a:rPr>
              <a:t>- Basketball</a:t>
            </a:r>
          </a:p>
          <a:p>
            <a:r>
              <a:rPr lang="en-GB" sz="2400" b="1" dirty="0">
                <a:latin typeface="Comic Sans MS" panose="030F0702030302020204" pitchFamily="66" charset="0"/>
              </a:rPr>
              <a:t>Indoor PE </a:t>
            </a:r>
            <a:r>
              <a:rPr lang="en-GB" sz="2400" dirty="0">
                <a:latin typeface="Comic Sans MS" panose="030F0702030302020204" pitchFamily="66" charset="0"/>
              </a:rPr>
              <a:t>- Dance</a:t>
            </a:r>
          </a:p>
          <a:p>
            <a:pPr algn="ctr"/>
            <a:endParaRPr lang="en-GB" sz="1600" dirty="0">
              <a:latin typeface="Comic Sans MS" panose="030F0702030302020204" pitchFamily="66" charset="0"/>
            </a:endParaRPr>
          </a:p>
          <a:p>
            <a:pPr algn="ctr"/>
            <a:r>
              <a:rPr lang="en-GB" sz="3200" u="sng" dirty="0">
                <a:latin typeface="Comic Sans MS" panose="030F0702030302020204" pitchFamily="66" charset="0"/>
              </a:rPr>
              <a:t>Autumn Term B Topics</a:t>
            </a:r>
          </a:p>
          <a:p>
            <a:endParaRPr lang="en-GB" sz="1200" dirty="0">
              <a:latin typeface="Comic Sans MS" panose="030F0702030302020204" pitchFamily="66" charset="0"/>
            </a:endParaRPr>
          </a:p>
          <a:p>
            <a:r>
              <a:rPr lang="en-GB" sz="2400" b="1" dirty="0">
                <a:latin typeface="Comic Sans MS" panose="030F0702030302020204" pitchFamily="66" charset="0"/>
              </a:rPr>
              <a:t>History</a:t>
            </a:r>
            <a:r>
              <a:rPr lang="en-GB" sz="2400" dirty="0">
                <a:latin typeface="Comic Sans MS" panose="030F0702030302020204" pitchFamily="66" charset="0"/>
              </a:rPr>
              <a:t> – The Life of Christopher Columbus</a:t>
            </a:r>
          </a:p>
          <a:p>
            <a:r>
              <a:rPr lang="en-GB" sz="2400" b="1" dirty="0">
                <a:latin typeface="Comic Sans MS" panose="030F0702030302020204" pitchFamily="66" charset="0"/>
              </a:rPr>
              <a:t>Design Technology </a:t>
            </a:r>
            <a:r>
              <a:rPr lang="en-GB" sz="2400" dirty="0">
                <a:latin typeface="Comic Sans MS" panose="030F0702030302020204" pitchFamily="66" charset="0"/>
              </a:rPr>
              <a:t>– Design and Make a Healthy Wrap.</a:t>
            </a:r>
          </a:p>
          <a:p>
            <a:r>
              <a:rPr lang="en-GB" sz="2400" b="1" dirty="0">
                <a:latin typeface="Comic Sans MS" panose="030F0702030302020204" pitchFamily="66" charset="0"/>
              </a:rPr>
              <a:t>R.E </a:t>
            </a:r>
            <a:r>
              <a:rPr lang="en-GB" sz="2400" dirty="0">
                <a:latin typeface="Comic Sans MS" panose="030F0702030302020204" pitchFamily="66" charset="0"/>
              </a:rPr>
              <a:t>– Christianity (Jesus)</a:t>
            </a:r>
          </a:p>
          <a:p>
            <a:r>
              <a:rPr lang="en-GB" sz="2400" b="1" dirty="0">
                <a:latin typeface="Comic Sans MS" panose="030F0702030302020204" pitchFamily="66" charset="0"/>
              </a:rPr>
              <a:t>P.S.H.E </a:t>
            </a:r>
            <a:r>
              <a:rPr lang="en-GB" sz="2400" dirty="0">
                <a:latin typeface="Comic Sans MS" panose="030F0702030302020204" pitchFamily="66" charset="0"/>
              </a:rPr>
              <a:t>– Celebrating Differences</a:t>
            </a:r>
          </a:p>
          <a:p>
            <a:r>
              <a:rPr lang="en-GB" sz="2400" b="1" dirty="0">
                <a:latin typeface="Comic Sans MS" panose="030F0702030302020204" pitchFamily="66" charset="0"/>
              </a:rPr>
              <a:t>Outdoor PE </a:t>
            </a:r>
            <a:r>
              <a:rPr lang="en-GB" sz="2400" dirty="0">
                <a:latin typeface="Comic Sans MS" panose="030F0702030302020204" pitchFamily="66" charset="0"/>
              </a:rPr>
              <a:t>– Tag Rugby</a:t>
            </a:r>
          </a:p>
          <a:p>
            <a:r>
              <a:rPr lang="en-GB" sz="2400" b="1" dirty="0">
                <a:latin typeface="Comic Sans MS" panose="030F0702030302020204" pitchFamily="66" charset="0"/>
              </a:rPr>
              <a:t>Indoor PE </a:t>
            </a:r>
            <a:r>
              <a:rPr lang="en-GB" sz="2400" dirty="0">
                <a:latin typeface="Comic Sans MS" panose="030F0702030302020204" pitchFamily="66" charset="0"/>
              </a:rPr>
              <a:t>- Gymnastics</a:t>
            </a:r>
          </a:p>
        </p:txBody>
      </p:sp>
    </p:spTree>
    <p:extLst>
      <p:ext uri="{BB962C8B-B14F-4D97-AF65-F5344CB8AC3E}">
        <p14:creationId xmlns:p14="http://schemas.microsoft.com/office/powerpoint/2010/main" val="613407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AF0F89-01FA-47C9-ACF0-EC1D3EAB815E}"/>
              </a:ext>
            </a:extLst>
          </p:cNvPr>
          <p:cNvSpPr txBox="1"/>
          <p:nvPr/>
        </p:nvSpPr>
        <p:spPr>
          <a:xfrm>
            <a:off x="1792941" y="89624"/>
            <a:ext cx="8606117" cy="6678751"/>
          </a:xfrm>
          <a:prstGeom prst="rect">
            <a:avLst/>
          </a:prstGeom>
          <a:noFill/>
        </p:spPr>
        <p:txBody>
          <a:bodyPr wrap="square" rtlCol="0">
            <a:spAutoFit/>
          </a:bodyPr>
          <a:lstStyle/>
          <a:p>
            <a:pPr algn="ctr"/>
            <a:r>
              <a:rPr lang="en-GB" sz="3200" u="sng" dirty="0">
                <a:latin typeface="Comic Sans MS" panose="030F0702030302020204" pitchFamily="66" charset="0"/>
              </a:rPr>
              <a:t>Spring Term A Topics</a:t>
            </a:r>
          </a:p>
          <a:p>
            <a:pPr algn="ctr"/>
            <a:endParaRPr lang="en-GB" sz="1400" dirty="0">
              <a:latin typeface="Comic Sans MS" panose="030F0702030302020204" pitchFamily="66" charset="0"/>
            </a:endParaRPr>
          </a:p>
          <a:p>
            <a:r>
              <a:rPr lang="en-GB" sz="2400" b="1" dirty="0">
                <a:latin typeface="Comic Sans MS" panose="030F0702030302020204" pitchFamily="66" charset="0"/>
              </a:rPr>
              <a:t>Geography</a:t>
            </a:r>
            <a:r>
              <a:rPr lang="en-GB" sz="2400" dirty="0">
                <a:latin typeface="Comic Sans MS" panose="030F0702030302020204" pitchFamily="66" charset="0"/>
              </a:rPr>
              <a:t> – Our Local Area</a:t>
            </a:r>
          </a:p>
          <a:p>
            <a:r>
              <a:rPr lang="en-GB" sz="2400" b="1" dirty="0">
                <a:latin typeface="Comic Sans MS" panose="030F0702030302020204" pitchFamily="66" charset="0"/>
              </a:rPr>
              <a:t>Art</a:t>
            </a:r>
            <a:r>
              <a:rPr lang="en-GB" sz="2400" dirty="0">
                <a:latin typeface="Comic Sans MS" panose="030F0702030302020204" pitchFamily="66" charset="0"/>
              </a:rPr>
              <a:t> – A study of the Artist and Art of L.S. Lowry</a:t>
            </a:r>
          </a:p>
          <a:p>
            <a:r>
              <a:rPr lang="en-GB" sz="2400" b="1" dirty="0">
                <a:latin typeface="Comic Sans MS" panose="030F0702030302020204" pitchFamily="66" charset="0"/>
              </a:rPr>
              <a:t>Science</a:t>
            </a:r>
            <a:r>
              <a:rPr lang="en-GB" sz="2400" dirty="0">
                <a:latin typeface="Comic Sans MS" panose="030F0702030302020204" pitchFamily="66" charset="0"/>
              </a:rPr>
              <a:t> – Animals including Humans </a:t>
            </a:r>
          </a:p>
          <a:p>
            <a:r>
              <a:rPr lang="en-GB" sz="2400" b="1" dirty="0">
                <a:latin typeface="Comic Sans MS" panose="030F0702030302020204" pitchFamily="66" charset="0"/>
              </a:rPr>
              <a:t>R.E </a:t>
            </a:r>
            <a:r>
              <a:rPr lang="en-GB" sz="2400" dirty="0">
                <a:latin typeface="Comic Sans MS" panose="030F0702030302020204" pitchFamily="66" charset="0"/>
              </a:rPr>
              <a:t>- Hinduism</a:t>
            </a:r>
          </a:p>
          <a:p>
            <a:r>
              <a:rPr lang="en-GB" sz="2400" b="1" dirty="0">
                <a:latin typeface="Comic Sans MS" panose="030F0702030302020204" pitchFamily="66" charset="0"/>
              </a:rPr>
              <a:t>P.S.H.E </a:t>
            </a:r>
            <a:r>
              <a:rPr lang="en-GB" sz="2400" dirty="0">
                <a:latin typeface="Comic Sans MS" panose="030F0702030302020204" pitchFamily="66" charset="0"/>
              </a:rPr>
              <a:t>– Dreams and Goals</a:t>
            </a:r>
          </a:p>
          <a:p>
            <a:r>
              <a:rPr lang="en-GB" sz="2400" b="1" dirty="0">
                <a:latin typeface="Comic Sans MS" panose="030F0702030302020204" pitchFamily="66" charset="0"/>
              </a:rPr>
              <a:t>Outdoor PE </a:t>
            </a:r>
            <a:r>
              <a:rPr lang="en-GB" sz="2400" dirty="0">
                <a:latin typeface="Comic Sans MS" panose="030F0702030302020204" pitchFamily="66" charset="0"/>
              </a:rPr>
              <a:t>- Hockey</a:t>
            </a:r>
          </a:p>
          <a:p>
            <a:r>
              <a:rPr lang="en-GB" sz="2400" b="1" dirty="0">
                <a:latin typeface="Comic Sans MS" panose="030F0702030302020204" pitchFamily="66" charset="0"/>
              </a:rPr>
              <a:t>Indoor PE </a:t>
            </a:r>
            <a:r>
              <a:rPr lang="en-GB" sz="2400" dirty="0">
                <a:latin typeface="Comic Sans MS" panose="030F0702030302020204" pitchFamily="66" charset="0"/>
              </a:rPr>
              <a:t>– Target Games</a:t>
            </a:r>
          </a:p>
          <a:p>
            <a:pPr algn="ctr"/>
            <a:endParaRPr lang="en-GB" sz="1400" dirty="0">
              <a:latin typeface="Comic Sans MS" panose="030F0702030302020204" pitchFamily="66" charset="0"/>
            </a:endParaRPr>
          </a:p>
          <a:p>
            <a:pPr algn="ctr"/>
            <a:r>
              <a:rPr lang="en-GB" sz="3200" u="sng" dirty="0">
                <a:latin typeface="Comic Sans MS" panose="030F0702030302020204" pitchFamily="66" charset="0"/>
              </a:rPr>
              <a:t>Spring Term B Topics</a:t>
            </a:r>
          </a:p>
          <a:p>
            <a:endParaRPr lang="en-GB" sz="1400" dirty="0">
              <a:latin typeface="Comic Sans MS" panose="030F0702030302020204" pitchFamily="66" charset="0"/>
            </a:endParaRPr>
          </a:p>
          <a:p>
            <a:r>
              <a:rPr lang="en-GB" sz="2400" b="1" dirty="0">
                <a:latin typeface="Comic Sans MS" panose="030F0702030302020204" pitchFamily="66" charset="0"/>
              </a:rPr>
              <a:t>History</a:t>
            </a:r>
            <a:r>
              <a:rPr lang="en-GB" sz="2400" dirty="0">
                <a:latin typeface="Comic Sans MS" panose="030F0702030302020204" pitchFamily="66" charset="0"/>
              </a:rPr>
              <a:t> –  Local History and Alfred Wilkinson</a:t>
            </a:r>
          </a:p>
          <a:p>
            <a:r>
              <a:rPr lang="en-GB" sz="2400" b="1" dirty="0">
                <a:latin typeface="Comic Sans MS" panose="030F0702030302020204" pitchFamily="66" charset="0"/>
              </a:rPr>
              <a:t>Design Technology </a:t>
            </a:r>
            <a:r>
              <a:rPr lang="en-GB" sz="2400" dirty="0">
                <a:latin typeface="Comic Sans MS" panose="030F0702030302020204" pitchFamily="66" charset="0"/>
              </a:rPr>
              <a:t>– Make a Mechanical Monster</a:t>
            </a:r>
          </a:p>
          <a:p>
            <a:r>
              <a:rPr lang="en-GB" sz="2400" b="1" dirty="0">
                <a:latin typeface="Comic Sans MS" panose="030F0702030302020204" pitchFamily="66" charset="0"/>
              </a:rPr>
              <a:t>R.E </a:t>
            </a:r>
            <a:r>
              <a:rPr lang="en-GB" sz="2400" dirty="0">
                <a:latin typeface="Comic Sans MS" panose="030F0702030302020204" pitchFamily="66" charset="0"/>
              </a:rPr>
              <a:t>– Islam</a:t>
            </a:r>
          </a:p>
          <a:p>
            <a:r>
              <a:rPr lang="en-GB" sz="2400" b="1" dirty="0">
                <a:latin typeface="Comic Sans MS" panose="030F0702030302020204" pitchFamily="66" charset="0"/>
              </a:rPr>
              <a:t>P.S.H.E </a:t>
            </a:r>
            <a:r>
              <a:rPr lang="en-GB" sz="2400" dirty="0">
                <a:latin typeface="Comic Sans MS" panose="030F0702030302020204" pitchFamily="66" charset="0"/>
              </a:rPr>
              <a:t>– Healthy Me</a:t>
            </a:r>
          </a:p>
          <a:p>
            <a:r>
              <a:rPr lang="en-GB" sz="2400" b="1" dirty="0">
                <a:latin typeface="Comic Sans MS" panose="030F0702030302020204" pitchFamily="66" charset="0"/>
              </a:rPr>
              <a:t>Outdoor PE </a:t>
            </a:r>
            <a:r>
              <a:rPr lang="en-GB" sz="2400" dirty="0">
                <a:latin typeface="Comic Sans MS" panose="030F0702030302020204" pitchFamily="66" charset="0"/>
              </a:rPr>
              <a:t>– Tri-golf</a:t>
            </a:r>
          </a:p>
          <a:p>
            <a:r>
              <a:rPr lang="en-GB" sz="2400" b="1" dirty="0">
                <a:latin typeface="Comic Sans MS" panose="030F0702030302020204" pitchFamily="66" charset="0"/>
              </a:rPr>
              <a:t>Indoor PE </a:t>
            </a:r>
            <a:r>
              <a:rPr lang="en-GB" sz="2400" dirty="0">
                <a:latin typeface="Comic Sans MS" panose="030F0702030302020204" pitchFamily="66" charset="0"/>
              </a:rPr>
              <a:t>- Gymnastics</a:t>
            </a:r>
          </a:p>
        </p:txBody>
      </p:sp>
    </p:spTree>
    <p:extLst>
      <p:ext uri="{BB962C8B-B14F-4D97-AF65-F5344CB8AC3E}">
        <p14:creationId xmlns:p14="http://schemas.microsoft.com/office/powerpoint/2010/main" val="39321649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EE18AE-4829-40EA-A8B2-4511716F295F}"/>
              </a:ext>
            </a:extLst>
          </p:cNvPr>
          <p:cNvSpPr txBox="1"/>
          <p:nvPr/>
        </p:nvSpPr>
        <p:spPr>
          <a:xfrm>
            <a:off x="1819835" y="166568"/>
            <a:ext cx="8552330" cy="6524863"/>
          </a:xfrm>
          <a:prstGeom prst="rect">
            <a:avLst/>
          </a:prstGeom>
          <a:noFill/>
        </p:spPr>
        <p:txBody>
          <a:bodyPr wrap="square" rtlCol="0">
            <a:spAutoFit/>
          </a:bodyPr>
          <a:lstStyle/>
          <a:p>
            <a:pPr algn="ctr"/>
            <a:r>
              <a:rPr lang="en-GB" sz="3200" u="sng" dirty="0">
                <a:latin typeface="Comic Sans MS" panose="030F0702030302020204" pitchFamily="66" charset="0"/>
              </a:rPr>
              <a:t>Summer Term A Topics</a:t>
            </a:r>
          </a:p>
          <a:p>
            <a:pPr algn="ctr"/>
            <a:endParaRPr lang="en-GB" sz="1400" dirty="0">
              <a:latin typeface="Comic Sans MS" panose="030F0702030302020204" pitchFamily="66" charset="0"/>
            </a:endParaRPr>
          </a:p>
          <a:p>
            <a:r>
              <a:rPr lang="en-GB" sz="2400" b="1" dirty="0">
                <a:latin typeface="Comic Sans MS" panose="030F0702030302020204" pitchFamily="66" charset="0"/>
              </a:rPr>
              <a:t>History</a:t>
            </a:r>
            <a:r>
              <a:rPr lang="en-GB" sz="2400" dirty="0">
                <a:latin typeface="Comic Sans MS" panose="030F0702030302020204" pitchFamily="66" charset="0"/>
              </a:rPr>
              <a:t> – Seaside Holidays in the past</a:t>
            </a:r>
          </a:p>
          <a:p>
            <a:r>
              <a:rPr lang="en-GB" sz="2400" b="1" dirty="0">
                <a:latin typeface="Comic Sans MS" panose="030F0702030302020204" pitchFamily="66" charset="0"/>
              </a:rPr>
              <a:t>Art</a:t>
            </a:r>
            <a:r>
              <a:rPr lang="en-GB" sz="2400" dirty="0">
                <a:latin typeface="Comic Sans MS" panose="030F0702030302020204" pitchFamily="66" charset="0"/>
              </a:rPr>
              <a:t> – Seascapes</a:t>
            </a:r>
          </a:p>
          <a:p>
            <a:r>
              <a:rPr lang="en-GB" sz="2400" b="1" dirty="0">
                <a:latin typeface="Comic Sans MS" panose="030F0702030302020204" pitchFamily="66" charset="0"/>
              </a:rPr>
              <a:t>Science</a:t>
            </a:r>
            <a:r>
              <a:rPr lang="en-GB" sz="2400" dirty="0">
                <a:latin typeface="Comic Sans MS" panose="030F0702030302020204" pitchFamily="66" charset="0"/>
              </a:rPr>
              <a:t> – Plants and growth</a:t>
            </a:r>
          </a:p>
          <a:p>
            <a:r>
              <a:rPr lang="en-GB" sz="2400" b="1" dirty="0">
                <a:latin typeface="Comic Sans MS" panose="030F0702030302020204" pitchFamily="66" charset="0"/>
              </a:rPr>
              <a:t>R.E</a:t>
            </a:r>
            <a:r>
              <a:rPr lang="en-GB" sz="2400" dirty="0">
                <a:latin typeface="Comic Sans MS" panose="030F0702030302020204" pitchFamily="66" charset="0"/>
              </a:rPr>
              <a:t> – Christianity (Church)</a:t>
            </a:r>
          </a:p>
          <a:p>
            <a:r>
              <a:rPr lang="en-GB" sz="2400" b="1" dirty="0">
                <a:latin typeface="Comic Sans MS" panose="030F0702030302020204" pitchFamily="66" charset="0"/>
              </a:rPr>
              <a:t>P.S.H.E</a:t>
            </a:r>
            <a:r>
              <a:rPr lang="en-GB" sz="2400" dirty="0">
                <a:latin typeface="Comic Sans MS" panose="030F0702030302020204" pitchFamily="66" charset="0"/>
              </a:rPr>
              <a:t> – Relationships</a:t>
            </a:r>
          </a:p>
          <a:p>
            <a:r>
              <a:rPr lang="en-GB" sz="2400" b="1" dirty="0">
                <a:latin typeface="Comic Sans MS" panose="030F0702030302020204" pitchFamily="66" charset="0"/>
              </a:rPr>
              <a:t>Outdoor PE </a:t>
            </a:r>
            <a:r>
              <a:rPr lang="en-GB" sz="2400" dirty="0">
                <a:latin typeface="Comic Sans MS" panose="030F0702030302020204" pitchFamily="66" charset="0"/>
              </a:rPr>
              <a:t>- Athletics</a:t>
            </a:r>
          </a:p>
          <a:p>
            <a:r>
              <a:rPr lang="en-GB" sz="2400" b="1" dirty="0">
                <a:latin typeface="Comic Sans MS" panose="030F0702030302020204" pitchFamily="66" charset="0"/>
              </a:rPr>
              <a:t>Indoor PE </a:t>
            </a:r>
            <a:r>
              <a:rPr lang="en-GB" sz="2400" dirty="0">
                <a:latin typeface="Comic Sans MS" panose="030F0702030302020204" pitchFamily="66" charset="0"/>
              </a:rPr>
              <a:t>- Dance</a:t>
            </a:r>
          </a:p>
          <a:p>
            <a:pPr algn="ctr"/>
            <a:endParaRPr lang="en-GB" sz="1400" dirty="0">
              <a:latin typeface="Comic Sans MS" panose="030F0702030302020204" pitchFamily="66" charset="0"/>
            </a:endParaRPr>
          </a:p>
          <a:p>
            <a:pPr algn="ctr"/>
            <a:r>
              <a:rPr lang="en-GB" sz="3200" u="sng" dirty="0">
                <a:latin typeface="Comic Sans MS" panose="030F0702030302020204" pitchFamily="66" charset="0"/>
              </a:rPr>
              <a:t>Summer Term B Topics</a:t>
            </a:r>
          </a:p>
          <a:p>
            <a:pPr algn="ctr"/>
            <a:endParaRPr lang="en-GB" sz="1400" dirty="0">
              <a:latin typeface="Comic Sans MS" panose="030F0702030302020204" pitchFamily="66" charset="0"/>
            </a:endParaRPr>
          </a:p>
          <a:p>
            <a:r>
              <a:rPr lang="en-GB" sz="2400" b="1" dirty="0">
                <a:latin typeface="Comic Sans MS" panose="030F0702030302020204" pitchFamily="66" charset="0"/>
              </a:rPr>
              <a:t>Geography</a:t>
            </a:r>
            <a:r>
              <a:rPr lang="en-GB" sz="2400" dirty="0">
                <a:latin typeface="Comic Sans MS" panose="030F0702030302020204" pitchFamily="66" charset="0"/>
              </a:rPr>
              <a:t> – Compare and Contrast 2 different localities.</a:t>
            </a:r>
          </a:p>
          <a:p>
            <a:r>
              <a:rPr lang="en-GB" sz="2400" b="1" dirty="0">
                <a:latin typeface="Comic Sans MS" panose="030F0702030302020204" pitchFamily="66" charset="0"/>
              </a:rPr>
              <a:t>Design Technology </a:t>
            </a:r>
            <a:r>
              <a:rPr lang="en-GB" sz="2400" dirty="0">
                <a:latin typeface="Comic Sans MS" panose="030F0702030302020204" pitchFamily="66" charset="0"/>
              </a:rPr>
              <a:t>– Make a Hand Puppet</a:t>
            </a:r>
          </a:p>
          <a:p>
            <a:r>
              <a:rPr lang="en-GB" sz="2400" b="1" dirty="0">
                <a:latin typeface="Comic Sans MS" panose="030F0702030302020204" pitchFamily="66" charset="0"/>
              </a:rPr>
              <a:t>R.E </a:t>
            </a:r>
            <a:r>
              <a:rPr lang="en-GB" sz="2400" dirty="0">
                <a:latin typeface="Comic Sans MS" panose="030F0702030302020204" pitchFamily="66" charset="0"/>
              </a:rPr>
              <a:t>– Judaism</a:t>
            </a:r>
          </a:p>
          <a:p>
            <a:r>
              <a:rPr lang="en-GB" sz="2400" b="1" dirty="0">
                <a:latin typeface="Comic Sans MS" panose="030F0702030302020204" pitchFamily="66" charset="0"/>
              </a:rPr>
              <a:t>P.S.H.E </a:t>
            </a:r>
            <a:r>
              <a:rPr lang="en-GB" sz="2400" dirty="0">
                <a:latin typeface="Comic Sans MS" panose="030F0702030302020204" pitchFamily="66" charset="0"/>
              </a:rPr>
              <a:t>– Changing Me</a:t>
            </a:r>
          </a:p>
          <a:p>
            <a:r>
              <a:rPr lang="en-GB" sz="2400" b="1" dirty="0">
                <a:latin typeface="Comic Sans MS" panose="030F0702030302020204" pitchFamily="66" charset="0"/>
              </a:rPr>
              <a:t>Outdoor PE </a:t>
            </a:r>
            <a:r>
              <a:rPr lang="en-GB" sz="2400" dirty="0">
                <a:latin typeface="Comic Sans MS" panose="030F0702030302020204" pitchFamily="66" charset="0"/>
              </a:rPr>
              <a:t>– Cricket</a:t>
            </a:r>
          </a:p>
          <a:p>
            <a:r>
              <a:rPr lang="en-GB" sz="2400" b="1" dirty="0">
                <a:latin typeface="Comic Sans MS" panose="030F0702030302020204" pitchFamily="66" charset="0"/>
              </a:rPr>
              <a:t>Indoor PE </a:t>
            </a:r>
            <a:r>
              <a:rPr lang="en-GB" sz="2400" dirty="0">
                <a:latin typeface="Comic Sans MS" panose="030F0702030302020204" pitchFamily="66" charset="0"/>
              </a:rPr>
              <a:t>– Sports Day Practice</a:t>
            </a:r>
          </a:p>
        </p:txBody>
      </p:sp>
    </p:spTree>
    <p:extLst>
      <p:ext uri="{BB962C8B-B14F-4D97-AF65-F5344CB8AC3E}">
        <p14:creationId xmlns:p14="http://schemas.microsoft.com/office/powerpoint/2010/main" val="915714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34704"/>
            <a:ext cx="9144000" cy="826431"/>
          </a:xfrm>
        </p:spPr>
        <p:txBody>
          <a:bodyPr>
            <a:normAutofit fontScale="90000"/>
          </a:bodyPr>
          <a:lstStyle/>
          <a:p>
            <a:r>
              <a:rPr lang="en-GB" b="1"/>
              <a:t>Safeguarding</a:t>
            </a:r>
          </a:p>
        </p:txBody>
      </p:sp>
      <p:sp>
        <p:nvSpPr>
          <p:cNvPr id="3" name="Subtitle 2"/>
          <p:cNvSpPr>
            <a:spLocks noGrp="1"/>
          </p:cNvSpPr>
          <p:nvPr>
            <p:ph type="subTitle" idx="1"/>
          </p:nvPr>
        </p:nvSpPr>
        <p:spPr>
          <a:xfrm>
            <a:off x="1524000" y="1260284"/>
            <a:ext cx="9144000" cy="4629418"/>
          </a:xfrm>
        </p:spPr>
        <p:txBody>
          <a:bodyPr vert="horz" lIns="91440" tIns="45720" rIns="91440" bIns="45720" rtlCol="0" anchor="t">
            <a:noAutofit/>
          </a:bodyPr>
          <a:lstStyle/>
          <a:p>
            <a:r>
              <a:rPr lang="en-GB" sz="1600" dirty="0">
                <a:latin typeface="Segoe UI"/>
                <a:cs typeface="Segoe UI"/>
              </a:rPr>
              <a:t>At Lowton West, safeguarding is everyone's responsibility. Our highest priority is ensuring that every child feels safe, happy, and supported so they can thrive both academically and personally.</a:t>
            </a:r>
            <a:endParaRPr lang="en-US" sz="1600" dirty="0"/>
          </a:p>
          <a:p>
            <a:r>
              <a:rPr lang="en-GB" sz="1600" dirty="0">
                <a:latin typeface="Segoe UI"/>
                <a:cs typeface="Segoe UI"/>
              </a:rPr>
              <a:t>We teach children how to stay safe in school, at home, and online, while also encouraging them to speak to a trusted adult if they are worried about anything. Our staff receive regular safeguarding training and work closely with families and external agencies when needed to support children's wellbeing.</a:t>
            </a:r>
            <a:endParaRPr lang="en-GB" sz="1600" dirty="0"/>
          </a:p>
          <a:p>
            <a:r>
              <a:rPr lang="en-GB" sz="1600">
                <a:latin typeface="Segoe UI"/>
                <a:cs typeface="Segoe UI"/>
              </a:rPr>
              <a:t>As parents and carers, you play a vital role. By working together, sharing concerns, and maintaining open communication, we can create the safest possible environment for every child.</a:t>
            </a:r>
            <a:endParaRPr lang="en-GB" sz="1600"/>
          </a:p>
          <a:p>
            <a:r>
              <a:rPr lang="en-GB" sz="1600" b="1">
                <a:latin typeface="Segoe UI"/>
                <a:cs typeface="Segoe UI"/>
              </a:rPr>
              <a:t>If you ever have a concern about your child's safety or wellbeing, please contact us, by telephone or email, our safeguarding email address is confidential and will only be viewed by the designated safeguarding officers in school. </a:t>
            </a:r>
            <a:endParaRPr lang="en-GB" sz="1600">
              <a:latin typeface="Aptos" panose="02110004020202020204"/>
              <a:cs typeface="Segoe UI"/>
            </a:endParaRPr>
          </a:p>
          <a:p>
            <a:r>
              <a:rPr lang="en-GB" sz="1600" b="1">
                <a:latin typeface="Segoe UI"/>
                <a:cs typeface="Segoe UI"/>
              </a:rPr>
              <a:t>No concern is ever too small to share.</a:t>
            </a:r>
            <a:endParaRPr lang="en-GB" sz="1600"/>
          </a:p>
          <a:p>
            <a:r>
              <a:rPr lang="en-GB" sz="1600" b="1">
                <a:latin typeface="Segoe UI"/>
                <a:cs typeface="Segoe UI"/>
              </a:rPr>
              <a:t>Pastoral Safeguarding Manager Mrs A Higgens  Email: safeguarding@lowtonwest.wigan.sch.uk</a:t>
            </a:r>
          </a:p>
          <a:p>
            <a:r>
              <a:rPr lang="en-GB" sz="1600" i="1">
                <a:latin typeface="Segoe UI"/>
                <a:cs typeface="Segoe UI"/>
              </a:rPr>
              <a:t>"Safeguarding is not just about protecting children from harm; it is about helping them feel secure, valued, and able to achieve their full potential."</a:t>
            </a:r>
            <a:endParaRPr lang="en-GB" sz="1600"/>
          </a:p>
          <a:p>
            <a:endParaRPr lang="en-GB" sz="1600"/>
          </a:p>
        </p:txBody>
      </p:sp>
    </p:spTree>
    <p:extLst>
      <p:ext uri="{BB962C8B-B14F-4D97-AF65-F5344CB8AC3E}">
        <p14:creationId xmlns:p14="http://schemas.microsoft.com/office/powerpoint/2010/main" val="1098572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709F3-4BE6-BE51-89E7-FDA7B74ADEBD}"/>
              </a:ext>
            </a:extLst>
          </p:cNvPr>
          <p:cNvSpPr>
            <a:spLocks noGrp="1"/>
          </p:cNvSpPr>
          <p:nvPr>
            <p:ph type="title"/>
          </p:nvPr>
        </p:nvSpPr>
        <p:spPr>
          <a:xfrm>
            <a:off x="838200" y="365125"/>
            <a:ext cx="10515600" cy="898100"/>
          </a:xfrm>
        </p:spPr>
        <p:txBody>
          <a:bodyPr>
            <a:normAutofit/>
          </a:bodyPr>
          <a:lstStyle/>
          <a:p>
            <a:pPr algn="ctr"/>
            <a:r>
              <a:rPr lang="en-GB" sz="5400" b="1"/>
              <a:t>School Lunches</a:t>
            </a:r>
          </a:p>
        </p:txBody>
      </p:sp>
      <p:sp>
        <p:nvSpPr>
          <p:cNvPr id="3" name="Content Placeholder 2">
            <a:extLst>
              <a:ext uri="{FF2B5EF4-FFF2-40B4-BE49-F238E27FC236}">
                <a16:creationId xmlns:a16="http://schemas.microsoft.com/office/drawing/2014/main" id="{5AD6D43A-DAC0-FD78-B154-1AAAB5C5A5EE}"/>
              </a:ext>
            </a:extLst>
          </p:cNvPr>
          <p:cNvSpPr>
            <a:spLocks noGrp="1"/>
          </p:cNvSpPr>
          <p:nvPr>
            <p:ph idx="1"/>
          </p:nvPr>
        </p:nvSpPr>
        <p:spPr>
          <a:xfrm>
            <a:off x="838200" y="1500382"/>
            <a:ext cx="10515600" cy="4704460"/>
          </a:xfrm>
        </p:spPr>
        <p:txBody>
          <a:bodyPr vert="horz" lIns="91440" tIns="45720" rIns="91440" bIns="45720" rtlCol="0" anchor="t">
            <a:noAutofit/>
          </a:bodyPr>
          <a:lstStyle/>
          <a:p>
            <a:pPr marL="0" indent="0" algn="ctr">
              <a:buNone/>
            </a:pPr>
            <a:r>
              <a:rPr lang="en-GB" sz="4800"/>
              <a:t>Free School Meals</a:t>
            </a:r>
            <a:endParaRPr lang="en-US" sz="4800"/>
          </a:p>
          <a:p>
            <a:pPr marL="0" indent="0" algn="ctr">
              <a:buNone/>
            </a:pPr>
            <a:r>
              <a:rPr lang="en-GB" sz="2000">
                <a:latin typeface="Segoe UI"/>
                <a:cs typeface="Segoe UI"/>
              </a:rPr>
              <a:t>From </a:t>
            </a:r>
            <a:r>
              <a:rPr lang="en-GB" sz="2000" b="1">
                <a:latin typeface="Segoe UI"/>
                <a:cs typeface="Segoe UI"/>
              </a:rPr>
              <a:t>September 2026</a:t>
            </a:r>
            <a:r>
              <a:rPr lang="en-GB" sz="2000">
                <a:latin typeface="Segoe UI"/>
                <a:cs typeface="Segoe UI"/>
              </a:rPr>
              <a:t>, all children in households receiving </a:t>
            </a:r>
            <a:r>
              <a:rPr lang="en-GB" sz="2000" b="1">
                <a:latin typeface="Segoe UI"/>
                <a:cs typeface="Segoe UI"/>
              </a:rPr>
              <a:t>Universal Credit</a:t>
            </a:r>
            <a:r>
              <a:rPr lang="en-GB" sz="2000">
                <a:latin typeface="Segoe UI"/>
                <a:cs typeface="Segoe UI"/>
              </a:rPr>
              <a:t> may be eligible for </a:t>
            </a:r>
            <a:r>
              <a:rPr lang="en-GB" sz="2000" b="1">
                <a:latin typeface="Segoe UI"/>
                <a:cs typeface="Segoe UI"/>
              </a:rPr>
              <a:t>Free School Meals</a:t>
            </a:r>
            <a:r>
              <a:rPr lang="en-GB" sz="2000">
                <a:latin typeface="Segoe UI"/>
                <a:cs typeface="Segoe UI"/>
              </a:rPr>
              <a:t>, regardless of household income? This change could save families around </a:t>
            </a:r>
            <a:r>
              <a:rPr lang="en-GB" sz="2000" b="1">
                <a:latin typeface="Segoe UI"/>
                <a:cs typeface="Segoe UI"/>
              </a:rPr>
              <a:t>£500 per child each year</a:t>
            </a:r>
            <a:r>
              <a:rPr lang="en-GB" sz="2000">
                <a:latin typeface="Segoe UI"/>
                <a:cs typeface="Segoe UI"/>
              </a:rPr>
              <a:t> and helps ensure children are well-fed and ready to learn. </a:t>
            </a:r>
          </a:p>
          <a:p>
            <a:pPr marL="0" indent="0" algn="ctr">
              <a:buNone/>
            </a:pPr>
            <a:r>
              <a:rPr lang="en-GB" sz="2000">
                <a:latin typeface="Segoe UI"/>
                <a:cs typeface="Segoe UI"/>
              </a:rPr>
              <a:t>Even if your child is already receiving Universal Infant Free School Meals in Reception, Year 1 or Year 2, we encourage you to register if you receive a qualifying benefit. This can unlock additional funding that helps us provide extra support and opportunities for pupils. </a:t>
            </a:r>
            <a:endParaRPr lang="en-GB" sz="2000">
              <a:latin typeface="Aptos" panose="02110004020202020204"/>
              <a:cs typeface="Segoe UI"/>
            </a:endParaRPr>
          </a:p>
          <a:p>
            <a:pPr marL="0" indent="0" algn="ctr">
              <a:buNone/>
            </a:pPr>
            <a:r>
              <a:rPr lang="en-GB" sz="2000">
                <a:latin typeface="Segoe UI"/>
                <a:cs typeface="Segoe UI"/>
              </a:rPr>
              <a:t> </a:t>
            </a:r>
            <a:r>
              <a:rPr lang="en-GB" sz="2000" b="1">
                <a:latin typeface="Segoe UI"/>
                <a:cs typeface="Segoe UI"/>
              </a:rPr>
              <a:t>Check your eligibility and apply here:</a:t>
            </a:r>
            <a:r>
              <a:rPr lang="en-GB" sz="2000">
                <a:latin typeface="Segoe UI"/>
                <a:cs typeface="Segoe UI"/>
              </a:rPr>
              <a:t> </a:t>
            </a:r>
            <a:r>
              <a:rPr lang="en-GB" sz="2000">
                <a:latin typeface="Segoe UI"/>
                <a:cs typeface="Segoe UI"/>
                <a:hlinkClick r:id="rId2"/>
              </a:rPr>
              <a:t>https://www.gov.uk/apply-free-school-meals</a:t>
            </a:r>
            <a:endParaRPr lang="en-GB" sz="2000"/>
          </a:p>
          <a:p>
            <a:pPr marL="0" indent="0" algn="ctr">
              <a:buNone/>
            </a:pPr>
            <a:r>
              <a:rPr lang="en-GB" sz="2000">
                <a:latin typeface="Segoe UI"/>
                <a:cs typeface="Segoe UI"/>
              </a:rPr>
              <a:t>If you think you may be eligible, please take a few minutes to apply. If you would like any support with the application process, please speak to the school office. </a:t>
            </a:r>
            <a:endParaRPr lang="en-GB" sz="2000">
              <a:latin typeface="Aptos" panose="02110004020202020204"/>
              <a:cs typeface="Segoe UI"/>
            </a:endParaRPr>
          </a:p>
          <a:p>
            <a:pPr marL="0" indent="0" algn="ctr">
              <a:buNone/>
            </a:pPr>
            <a:r>
              <a:rPr lang="en-GB" sz="2000" b="1">
                <a:latin typeface="Segoe UI"/>
                <a:cs typeface="Segoe UI"/>
              </a:rPr>
              <a:t>We are always happy to help. </a:t>
            </a:r>
            <a:endParaRPr lang="en-GB" sz="2000" b="1"/>
          </a:p>
          <a:p>
            <a:endParaRPr lang="en-GB"/>
          </a:p>
        </p:txBody>
      </p:sp>
    </p:spTree>
    <p:extLst>
      <p:ext uri="{BB962C8B-B14F-4D97-AF65-F5344CB8AC3E}">
        <p14:creationId xmlns:p14="http://schemas.microsoft.com/office/powerpoint/2010/main" val="822535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8B4AE-AF43-9F30-7610-F28BE108474C}"/>
              </a:ext>
            </a:extLst>
          </p:cNvPr>
          <p:cNvSpPr>
            <a:spLocks noGrp="1"/>
          </p:cNvSpPr>
          <p:nvPr>
            <p:ph type="title"/>
          </p:nvPr>
        </p:nvSpPr>
        <p:spPr>
          <a:xfrm>
            <a:off x="838200" y="216442"/>
            <a:ext cx="10515600" cy="1325563"/>
          </a:xfrm>
        </p:spPr>
        <p:txBody>
          <a:bodyPr/>
          <a:lstStyle/>
          <a:p>
            <a:pPr algn="ctr"/>
            <a:r>
              <a:rPr lang="en-GB" sz="6000" b="1">
                <a:latin typeface="Aptos"/>
              </a:rPr>
              <a:t>Attendance Matters</a:t>
            </a:r>
            <a:endParaRPr lang="en-US" b="1">
              <a:latin typeface="Aptos"/>
            </a:endParaRPr>
          </a:p>
        </p:txBody>
      </p:sp>
      <p:sp>
        <p:nvSpPr>
          <p:cNvPr id="3" name="Content Placeholder 2">
            <a:extLst>
              <a:ext uri="{FF2B5EF4-FFF2-40B4-BE49-F238E27FC236}">
                <a16:creationId xmlns:a16="http://schemas.microsoft.com/office/drawing/2014/main" id="{0A6784ED-9342-FB43-FCE8-4BF56BD24341}"/>
              </a:ext>
            </a:extLst>
          </p:cNvPr>
          <p:cNvSpPr>
            <a:spLocks noGrp="1"/>
          </p:cNvSpPr>
          <p:nvPr>
            <p:ph idx="1"/>
          </p:nvPr>
        </p:nvSpPr>
        <p:spPr>
          <a:xfrm>
            <a:off x="838200" y="1342405"/>
            <a:ext cx="10515600" cy="4862435"/>
          </a:xfrm>
        </p:spPr>
        <p:txBody>
          <a:bodyPr vert="horz" lIns="91440" tIns="45720" rIns="91440" bIns="45720" rtlCol="0" anchor="t">
            <a:normAutofit fontScale="92500"/>
          </a:bodyPr>
          <a:lstStyle/>
          <a:p>
            <a:pPr marL="0" indent="0" algn="ctr">
              <a:buNone/>
            </a:pPr>
            <a:r>
              <a:rPr lang="en-GB" sz="1800">
                <a:latin typeface="Aptos"/>
                <a:cs typeface="Arial"/>
              </a:rPr>
              <a:t>At our school, we are committed to ensuring every child has the best possible opportunity to succeed. One of the most important factors in achieving this is regular attendance.</a:t>
            </a:r>
            <a:endParaRPr lang="en-GB">
              <a:latin typeface="Aptos"/>
            </a:endParaRPr>
          </a:p>
          <a:p>
            <a:pPr marL="0" indent="0" algn="ctr">
              <a:buNone/>
            </a:pPr>
            <a:r>
              <a:rPr lang="en-GB" sz="1800">
                <a:latin typeface="Aptos"/>
                <a:cs typeface="Arial"/>
              </a:rPr>
              <a:t>Attendance below 90% is classed as persistent absence by the Department for Education.</a:t>
            </a:r>
            <a:endParaRPr lang="en-GB">
              <a:latin typeface="Aptos"/>
            </a:endParaRPr>
          </a:p>
          <a:p>
            <a:pPr marL="0" indent="0" algn="ctr">
              <a:buNone/>
            </a:pPr>
            <a:r>
              <a:rPr lang="en-GB" sz="1800">
                <a:latin typeface="Aptos"/>
                <a:cs typeface="Arial"/>
              </a:rPr>
              <a:t>Nationally, 18.1% of pupils were persistently absent in Autumn 2025/26.</a:t>
            </a:r>
            <a:endParaRPr lang="en-GB">
              <a:latin typeface="Aptos"/>
            </a:endParaRPr>
          </a:p>
          <a:p>
            <a:pPr marL="0" indent="0" algn="ctr">
              <a:buNone/>
            </a:pPr>
            <a:r>
              <a:rPr lang="en-GB" sz="1800">
                <a:latin typeface="Aptos"/>
                <a:cs typeface="Arial"/>
              </a:rPr>
              <a:t>Children attend school for only 190 days a year. </a:t>
            </a:r>
            <a:endParaRPr lang="en-GB">
              <a:latin typeface="Aptos"/>
            </a:endParaRPr>
          </a:p>
          <a:p>
            <a:pPr marL="0" indent="0" algn="ctr">
              <a:buNone/>
            </a:pPr>
            <a:r>
              <a:rPr lang="en-GB" sz="1800">
                <a:latin typeface="Aptos"/>
                <a:cs typeface="Arial"/>
              </a:rPr>
              <a:t>Every lesson matters. Excellent attendance helps children achieve academically, build confidence, develop friendships and establish positive lifelong habits. </a:t>
            </a:r>
            <a:endParaRPr lang="en-GB">
              <a:latin typeface="Aptos"/>
            </a:endParaRPr>
          </a:p>
          <a:p>
            <a:pPr marL="0" indent="0" algn="ctr">
              <a:buNone/>
            </a:pPr>
            <a:r>
              <a:rPr lang="en-GB" sz="1800">
                <a:latin typeface="Aptos"/>
                <a:cs typeface="Arial"/>
              </a:rPr>
              <a:t>We understand that children will occasionally be absent due to genuine illness or exceptional circumstances.</a:t>
            </a:r>
            <a:endParaRPr lang="en-GB">
              <a:latin typeface="Aptos"/>
            </a:endParaRPr>
          </a:p>
          <a:p>
            <a:pPr marL="0" indent="0" algn="ctr">
              <a:buNone/>
            </a:pPr>
            <a:r>
              <a:rPr lang="en-GB" sz="1800">
                <a:latin typeface="Aptos"/>
                <a:cs typeface="Arial"/>
              </a:rPr>
              <a:t>Please let the school know if your child is too unwell to attend school before registration, each day that they are absent. This can be done via school spider or email-  </a:t>
            </a:r>
            <a:r>
              <a:rPr lang="en-GB" sz="1800">
                <a:latin typeface="Aptos"/>
                <a:cs typeface="Arial"/>
                <a:hlinkClick r:id="rId2"/>
              </a:rPr>
              <a:t>absences@admin.lowtonwest.wigan.sch.uk</a:t>
            </a:r>
            <a:r>
              <a:rPr lang="en-GB" sz="1800">
                <a:latin typeface="Aptos"/>
                <a:cs typeface="Arial"/>
              </a:rPr>
              <a:t> </a:t>
            </a:r>
            <a:endParaRPr lang="en-GB">
              <a:latin typeface="Aptos"/>
            </a:endParaRPr>
          </a:p>
          <a:p>
            <a:pPr marL="0" indent="0" algn="ctr">
              <a:buNone/>
            </a:pPr>
            <a:r>
              <a:rPr lang="en-GB" sz="1800">
                <a:latin typeface="Aptos"/>
                <a:cs typeface="Arial"/>
              </a:rPr>
              <a:t> However, we ask all families to prioritise school attendance wherever possible and not to take holidays during term time. Holidays in term time will not be authorised unless they are in exceptional circumstances and could result in an Education Penalty Notice. More information about this can be found on the school website.</a:t>
            </a:r>
            <a:endParaRPr lang="en-GB">
              <a:latin typeface="Aptos"/>
            </a:endParaRPr>
          </a:p>
          <a:p>
            <a:pPr marL="0" indent="0" algn="ctr">
              <a:buNone/>
            </a:pPr>
            <a:r>
              <a:rPr lang="en-GB" sz="2000" b="1">
                <a:latin typeface="Aptos"/>
                <a:cs typeface="Arial"/>
              </a:rPr>
              <a:t>Together, we can give every child the best chance to succeed. </a:t>
            </a:r>
            <a:endParaRPr lang="en-GB">
              <a:latin typeface="Aptos"/>
            </a:endParaRPr>
          </a:p>
          <a:p>
            <a:endParaRPr lang="en-GB"/>
          </a:p>
        </p:txBody>
      </p:sp>
    </p:spTree>
    <p:extLst>
      <p:ext uri="{BB962C8B-B14F-4D97-AF65-F5344CB8AC3E}">
        <p14:creationId xmlns:p14="http://schemas.microsoft.com/office/powerpoint/2010/main" val="12526450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A205D-BF72-B75D-CC77-BE179BE19C3C}"/>
              </a:ext>
            </a:extLst>
          </p:cNvPr>
          <p:cNvSpPr>
            <a:spLocks noGrp="1"/>
          </p:cNvSpPr>
          <p:nvPr>
            <p:ph type="title"/>
          </p:nvPr>
        </p:nvSpPr>
        <p:spPr/>
        <p:txBody>
          <a:bodyPr>
            <a:normAutofit fontScale="90000"/>
          </a:bodyPr>
          <a:lstStyle/>
          <a:p>
            <a:pPr algn="ctr"/>
            <a:br>
              <a:rPr lang="en-GB" sz="6000">
                <a:latin typeface="Arial"/>
                <a:cs typeface="Arial"/>
              </a:rPr>
            </a:br>
            <a:r>
              <a:rPr lang="en-GB" sz="6000" b="1">
                <a:latin typeface="Aptos"/>
                <a:cs typeface="Arial"/>
              </a:rPr>
              <a:t>Punctuality Matters</a:t>
            </a:r>
            <a:endParaRPr lang="en-US" sz="6000" b="1">
              <a:latin typeface="Aptos"/>
            </a:endParaRPr>
          </a:p>
          <a:p>
            <a:pPr algn="ctr"/>
            <a:endParaRPr lang="en-GB" sz="6000" b="1">
              <a:latin typeface="Aptos"/>
            </a:endParaRPr>
          </a:p>
        </p:txBody>
      </p:sp>
      <p:sp>
        <p:nvSpPr>
          <p:cNvPr id="3" name="Content Placeholder 2">
            <a:extLst>
              <a:ext uri="{FF2B5EF4-FFF2-40B4-BE49-F238E27FC236}">
                <a16:creationId xmlns:a16="http://schemas.microsoft.com/office/drawing/2014/main" id="{EE2ACFEB-E6AB-5FFC-08C4-9F03BEE3D93C}"/>
              </a:ext>
            </a:extLst>
          </p:cNvPr>
          <p:cNvSpPr>
            <a:spLocks noGrp="1"/>
          </p:cNvSpPr>
          <p:nvPr>
            <p:ph idx="1"/>
          </p:nvPr>
        </p:nvSpPr>
        <p:spPr>
          <a:xfrm>
            <a:off x="838200" y="1546845"/>
            <a:ext cx="10515600" cy="4630118"/>
          </a:xfrm>
        </p:spPr>
        <p:txBody>
          <a:bodyPr vert="horz" lIns="91440" tIns="45720" rIns="91440" bIns="45720" rtlCol="0" anchor="t">
            <a:normAutofit/>
          </a:bodyPr>
          <a:lstStyle/>
          <a:p>
            <a:pPr marL="0" indent="0" algn="ctr">
              <a:buNone/>
            </a:pPr>
            <a:r>
              <a:rPr lang="en-GB" sz="2400">
                <a:latin typeface="Aptos"/>
              </a:rPr>
              <a:t>To help children start the day calmly and settle into their learning, our school gates are open from 8:40am to 8:55am.</a:t>
            </a:r>
            <a:endParaRPr lang="en-GB">
              <a:latin typeface="Aptos"/>
            </a:endParaRPr>
          </a:p>
          <a:p>
            <a:pPr marL="0" indent="0" algn="ctr">
              <a:buNone/>
            </a:pPr>
            <a:endParaRPr lang="en-GB" sz="1800">
              <a:latin typeface="Aptos"/>
            </a:endParaRPr>
          </a:p>
          <a:p>
            <a:pPr marL="0" indent="0" algn="ctr">
              <a:buNone/>
            </a:pPr>
            <a:r>
              <a:rPr lang="en-GB" sz="1800">
                <a:latin typeface="Aptos"/>
              </a:rPr>
              <a:t> </a:t>
            </a:r>
            <a:r>
              <a:rPr lang="en-GB" sz="2400">
                <a:latin typeface="Aptos"/>
              </a:rPr>
              <a:t>Electronic registers are taken at 8:55am. </a:t>
            </a:r>
            <a:endParaRPr lang="en-GB">
              <a:latin typeface="Aptos"/>
            </a:endParaRPr>
          </a:p>
          <a:p>
            <a:pPr marL="0" indent="0" algn="ctr">
              <a:buNone/>
            </a:pPr>
            <a:endParaRPr lang="en-GB" sz="2400">
              <a:latin typeface="Aptos"/>
            </a:endParaRPr>
          </a:p>
          <a:p>
            <a:pPr marL="0" indent="0" algn="ctr">
              <a:buNone/>
            </a:pPr>
            <a:r>
              <a:rPr lang="en-GB" sz="2400">
                <a:latin typeface="Aptos"/>
              </a:rPr>
              <a:t>The gates are closed promptly at 8.55am for the accurate recording of the school register.</a:t>
            </a:r>
            <a:endParaRPr lang="en-GB">
              <a:latin typeface="Aptos"/>
            </a:endParaRPr>
          </a:p>
          <a:p>
            <a:pPr marL="0" indent="0" algn="ctr">
              <a:buNone/>
            </a:pPr>
            <a:endParaRPr lang="en-GB" sz="2400">
              <a:latin typeface="Aptos"/>
            </a:endParaRPr>
          </a:p>
          <a:p>
            <a:pPr marL="0" indent="0" algn="ctr">
              <a:buNone/>
            </a:pPr>
            <a:r>
              <a:rPr lang="en-GB" sz="2400">
                <a:latin typeface="Aptos"/>
              </a:rPr>
              <a:t>Children arriving after 8:55am should come to the school office accompanied by a parent/carer so we can ensure our attendance records are accurate and that every child is safely accounted for.</a:t>
            </a:r>
            <a:endParaRPr lang="en-GB">
              <a:latin typeface="Aptos"/>
            </a:endParaRPr>
          </a:p>
          <a:p>
            <a:pPr marL="0" indent="0">
              <a:buNone/>
            </a:pPr>
            <a:endParaRPr lang="en-GB"/>
          </a:p>
        </p:txBody>
      </p:sp>
    </p:spTree>
    <p:extLst>
      <p:ext uri="{BB962C8B-B14F-4D97-AF65-F5344CB8AC3E}">
        <p14:creationId xmlns:p14="http://schemas.microsoft.com/office/powerpoint/2010/main" val="906177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77B685-ED1E-4289-B56B-5D0B44E242A0}"/>
              </a:ext>
            </a:extLst>
          </p:cNvPr>
          <p:cNvSpPr txBox="1"/>
          <p:nvPr/>
        </p:nvSpPr>
        <p:spPr>
          <a:xfrm>
            <a:off x="571500" y="965239"/>
            <a:ext cx="11334750" cy="1754326"/>
          </a:xfrm>
          <a:prstGeom prst="rect">
            <a:avLst/>
          </a:prstGeom>
          <a:noFill/>
        </p:spPr>
        <p:txBody>
          <a:bodyPr wrap="square" rtlCol="0">
            <a:spAutoFit/>
          </a:bodyPr>
          <a:lstStyle/>
          <a:p>
            <a:pPr algn="ctr"/>
            <a:r>
              <a:rPr lang="en-GB" sz="3600" dirty="0">
                <a:latin typeface="Comic Sans MS" panose="030F0702030302020204" pitchFamily="66" charset="0"/>
              </a:rPr>
              <a:t>Power point is available to view on School Website – class information.</a:t>
            </a:r>
          </a:p>
          <a:p>
            <a:pPr algn="ctr"/>
            <a:r>
              <a:rPr lang="en-GB" sz="3600" dirty="0">
                <a:latin typeface="Comic Sans MS" panose="030F0702030302020204" pitchFamily="66" charset="0"/>
              </a:rPr>
              <a:t>Thankyou.</a:t>
            </a:r>
          </a:p>
        </p:txBody>
      </p:sp>
    </p:spTree>
    <p:extLst>
      <p:ext uri="{BB962C8B-B14F-4D97-AF65-F5344CB8AC3E}">
        <p14:creationId xmlns:p14="http://schemas.microsoft.com/office/powerpoint/2010/main" val="29624890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42c0562-91cc-44c0-bf98-d97d0944860b">
      <Terms xmlns="http://schemas.microsoft.com/office/infopath/2007/PartnerControls"/>
    </lcf76f155ced4ddcb4097134ff3c332f>
    <TaxCatchAll xmlns="236ecf4c-5056-4da1-80d1-ffd181b3601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46FCEDFAF230A49B0E30C8A54D1E034" ma:contentTypeVersion="13" ma:contentTypeDescription="Create a new document." ma:contentTypeScope="" ma:versionID="ee49588fed33fc9abc2b6e808af6d2d1">
  <xsd:schema xmlns:xsd="http://www.w3.org/2001/XMLSchema" xmlns:xs="http://www.w3.org/2001/XMLSchema" xmlns:p="http://schemas.microsoft.com/office/2006/metadata/properties" xmlns:ns2="942c0562-91cc-44c0-bf98-d97d0944860b" xmlns:ns3="236ecf4c-5056-4da1-80d1-ffd181b3601e" targetNamespace="http://schemas.microsoft.com/office/2006/metadata/properties" ma:root="true" ma:fieldsID="8df12bdb4d6effd43d7249c8b93e3d27" ns2:_="" ns3:_="">
    <xsd:import namespace="942c0562-91cc-44c0-bf98-d97d0944860b"/>
    <xsd:import namespace="236ecf4c-5056-4da1-80d1-ffd181b3601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BillingMetadata"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2c0562-91cc-44c0-bf98-d97d094486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7ab2756-217a-4033-b044-d5be4e050419"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BillingMetadata" ma:index="18" nillable="true" ma:displayName="MediaServiceBillingMetadata" ma:hidden="true" ma:internalName="MediaServiceBillingMetadata" ma:readOnly="true">
      <xsd:simpleType>
        <xsd:restriction base="dms:Note"/>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36ecf4c-5056-4da1-80d1-ffd181b3601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3bc0412-e831-4dd0-8307-de5948a71d61}" ma:internalName="TaxCatchAll" ma:showField="CatchAllData" ma:web="236ecf4c-5056-4da1-80d1-ffd181b3601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5B325B4-D356-4605-A3D7-729B0B061ADF}">
  <ds:schemaRefs>
    <ds:schemaRef ds:uri="http://schemas.microsoft.com/office/2006/metadata/properties"/>
    <ds:schemaRef ds:uri="http://schemas.microsoft.com/office/infopath/2007/PartnerControls"/>
    <ds:schemaRef ds:uri="942c0562-91cc-44c0-bf98-d97d0944860b"/>
    <ds:schemaRef ds:uri="236ecf4c-5056-4da1-80d1-ffd181b3601e"/>
  </ds:schemaRefs>
</ds:datastoreItem>
</file>

<file path=customXml/itemProps2.xml><?xml version="1.0" encoding="utf-8"?>
<ds:datastoreItem xmlns:ds="http://schemas.openxmlformats.org/officeDocument/2006/customXml" ds:itemID="{801AEF2B-7F57-4894-B0F1-88B346F8B6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42c0562-91cc-44c0-bf98-d97d0944860b"/>
    <ds:schemaRef ds:uri="236ecf4c-5056-4da1-80d1-ffd181b3601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AE7B49-DBD7-4EA4-B72D-0BA41C509AD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345</TotalTime>
  <Words>2014</Words>
  <Application>Microsoft Office PowerPoint</Application>
  <PresentationFormat>Widescreen</PresentationFormat>
  <Paragraphs>259</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Year Ahead Meeting Thursday 10th September</vt:lpstr>
      <vt:lpstr>PowerPoint Presentation</vt:lpstr>
      <vt:lpstr>PowerPoint Presentation</vt:lpstr>
      <vt:lpstr>PowerPoint Presentation</vt:lpstr>
      <vt:lpstr>PSHE Curriculum at Lowton West</vt:lpstr>
      <vt:lpstr>PSHE Curriculum at Lowton West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Safeguarding</vt:lpstr>
      <vt:lpstr>School Lunches</vt:lpstr>
      <vt:lpstr>Attendance Matters</vt:lpstr>
      <vt:lpstr> Punctuality Matters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Ahead Meeting Thursday 11th September</dc:title>
  <dc:creator>Danielle Trickett</dc:creator>
  <cp:lastModifiedBy>Jayne Falconer</cp:lastModifiedBy>
  <cp:revision>25</cp:revision>
  <cp:lastPrinted>2026-09-09T14:54:32Z</cp:lastPrinted>
  <dcterms:created xsi:type="dcterms:W3CDTF">2025-09-03T15:25:20Z</dcterms:created>
  <dcterms:modified xsi:type="dcterms:W3CDTF">2026-09-11T01:57:16Z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0x010100946FCEDFAF230A49B0E30C8A54D1E034</vt:lpwstr>
  </property>
  <property fmtid="{D5CDD505-2E9C-101B-9397-08002B2CF9AE}" pid="3" name="MediaServiceImageTags">
    <vt:lpwstr/>
  </property>
</Properties>
</file>