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6" r:id="rId10"/>
    <p:sldId id="277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0589"/>
    <a:srgbClr val="69035A"/>
    <a:srgbClr val="630765"/>
    <a:srgbClr val="950A98"/>
    <a:srgbClr val="A47C8D"/>
    <a:srgbClr val="C759C2"/>
    <a:srgbClr val="4AEBFC"/>
    <a:srgbClr val="4AEBEC"/>
    <a:srgbClr val="4BEBEC"/>
    <a:srgbClr val="FFF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2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46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5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41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11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99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52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40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97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40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61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85689-BD19-4B62-A129-AFB31353260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8C0CC-0F74-4688-9468-2486D1529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18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Autofit/>
          </a:bodyPr>
          <a:lstStyle/>
          <a:p>
            <a:pPr algn="l"/>
            <a:r>
              <a:rPr lang="en-GB" sz="2600" b="1" dirty="0">
                <a:latin typeface="Comic Sans MS" pitchFamily="66" charset="0"/>
              </a:rPr>
              <a:t>KEY STAGE 2 CONTENT DOMAINS</a:t>
            </a:r>
            <a:r>
              <a:rPr lang="en-GB" sz="2600" dirty="0">
                <a:latin typeface="Comic Sans MS" pitchFamily="66" charset="0"/>
              </a:rPr>
              <a:t/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2a) give/explain the meaning of words in context</a:t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2b) retrieve and record information / identify key </a:t>
            </a:r>
            <a:r>
              <a:rPr lang="en-GB" sz="2600" dirty="0" smtClean="0">
                <a:latin typeface="Comic Sans MS" pitchFamily="66" charset="0"/>
              </a:rPr>
              <a:t/>
            </a:r>
            <a:br>
              <a:rPr lang="en-GB" sz="2600" dirty="0" smtClean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 </a:t>
            </a:r>
            <a:r>
              <a:rPr lang="en-GB" sz="2600" dirty="0" smtClean="0">
                <a:latin typeface="Comic Sans MS" pitchFamily="66" charset="0"/>
              </a:rPr>
              <a:t>     details </a:t>
            </a:r>
            <a:r>
              <a:rPr lang="en-GB" sz="2600" dirty="0">
                <a:latin typeface="Comic Sans MS" pitchFamily="66" charset="0"/>
              </a:rPr>
              <a:t>from fiction and non-fiction</a:t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2c) summarise main ideas from more than one </a:t>
            </a:r>
            <a:r>
              <a:rPr lang="en-GB" sz="2600" dirty="0" smtClean="0">
                <a:latin typeface="Comic Sans MS" pitchFamily="66" charset="0"/>
              </a:rPr>
              <a:t/>
            </a:r>
            <a:br>
              <a:rPr lang="en-GB" sz="2600" dirty="0" smtClean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 </a:t>
            </a:r>
            <a:r>
              <a:rPr lang="en-GB" sz="2600" dirty="0" smtClean="0">
                <a:latin typeface="Comic Sans MS" pitchFamily="66" charset="0"/>
              </a:rPr>
              <a:t>     paragraph</a:t>
            </a:r>
            <a:r>
              <a:rPr lang="en-GB" sz="2600" dirty="0">
                <a:latin typeface="Comic Sans MS" pitchFamily="66" charset="0"/>
              </a:rPr>
              <a:t/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2d) make inferences from the text / explain and </a:t>
            </a:r>
            <a:r>
              <a:rPr lang="en-GB" sz="2600" dirty="0" smtClean="0">
                <a:latin typeface="Comic Sans MS" pitchFamily="66" charset="0"/>
              </a:rPr>
              <a:t/>
            </a:r>
            <a:br>
              <a:rPr lang="en-GB" sz="2600" dirty="0" smtClean="0">
                <a:latin typeface="Comic Sans MS" pitchFamily="66" charset="0"/>
              </a:rPr>
            </a:br>
            <a:r>
              <a:rPr lang="en-GB" sz="2600" dirty="0" smtClean="0">
                <a:latin typeface="Comic Sans MS" pitchFamily="66" charset="0"/>
              </a:rPr>
              <a:t>      justify </a:t>
            </a:r>
            <a:r>
              <a:rPr lang="en-GB" sz="2600" dirty="0">
                <a:latin typeface="Comic Sans MS" pitchFamily="66" charset="0"/>
              </a:rPr>
              <a:t>inferences with evidence from the text</a:t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2e) predict what might happen from details stated and </a:t>
            </a:r>
            <a:r>
              <a:rPr lang="en-GB" sz="2600" dirty="0" smtClean="0">
                <a:latin typeface="Comic Sans MS" pitchFamily="66" charset="0"/>
              </a:rPr>
              <a:t/>
            </a:r>
            <a:br>
              <a:rPr lang="en-GB" sz="2600" dirty="0" smtClean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 </a:t>
            </a:r>
            <a:r>
              <a:rPr lang="en-GB" sz="2600" dirty="0" smtClean="0">
                <a:latin typeface="Comic Sans MS" pitchFamily="66" charset="0"/>
              </a:rPr>
              <a:t>     implied</a:t>
            </a:r>
            <a:r>
              <a:rPr lang="en-GB" sz="2600" dirty="0">
                <a:latin typeface="Comic Sans MS" pitchFamily="66" charset="0"/>
              </a:rPr>
              <a:t/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2f) identify/explain how information/narrative content </a:t>
            </a:r>
            <a:r>
              <a:rPr lang="en-GB" sz="2600" dirty="0" smtClean="0">
                <a:latin typeface="Comic Sans MS" pitchFamily="66" charset="0"/>
              </a:rPr>
              <a:t/>
            </a:r>
            <a:br>
              <a:rPr lang="en-GB" sz="2600" dirty="0" smtClean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 </a:t>
            </a:r>
            <a:r>
              <a:rPr lang="en-GB" sz="2600" dirty="0" smtClean="0">
                <a:latin typeface="Comic Sans MS" pitchFamily="66" charset="0"/>
              </a:rPr>
              <a:t>     is </a:t>
            </a:r>
            <a:r>
              <a:rPr lang="en-GB" sz="2600" dirty="0">
                <a:latin typeface="Comic Sans MS" pitchFamily="66" charset="0"/>
              </a:rPr>
              <a:t>related and contributes to meaning as a whole</a:t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2g) identify/explain how meaning is enhanced through </a:t>
            </a:r>
            <a:r>
              <a:rPr lang="en-GB" sz="2600" dirty="0" smtClean="0">
                <a:latin typeface="Comic Sans MS" pitchFamily="66" charset="0"/>
              </a:rPr>
              <a:t/>
            </a:r>
            <a:br>
              <a:rPr lang="en-GB" sz="2600" dirty="0" smtClean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 </a:t>
            </a:r>
            <a:r>
              <a:rPr lang="en-GB" sz="2600" dirty="0" smtClean="0">
                <a:latin typeface="Comic Sans MS" pitchFamily="66" charset="0"/>
              </a:rPr>
              <a:t>     choice </a:t>
            </a:r>
            <a:r>
              <a:rPr lang="en-GB" sz="2600" dirty="0">
                <a:latin typeface="Comic Sans MS" pitchFamily="66" charset="0"/>
              </a:rPr>
              <a:t>of words and phrases</a:t>
            </a:r>
            <a:br>
              <a:rPr lang="en-GB" sz="2600" dirty="0">
                <a:latin typeface="Comic Sans MS" pitchFamily="66" charset="0"/>
              </a:rPr>
            </a:br>
            <a:r>
              <a:rPr lang="en-GB" sz="2600" dirty="0">
                <a:latin typeface="Comic Sans MS" pitchFamily="66" charset="0"/>
              </a:rPr>
              <a:t>2h) make comparisons within the text</a:t>
            </a:r>
          </a:p>
        </p:txBody>
      </p:sp>
    </p:spTree>
    <p:extLst>
      <p:ext uri="{BB962C8B-B14F-4D97-AF65-F5344CB8AC3E}">
        <p14:creationId xmlns:p14="http://schemas.microsoft.com/office/powerpoint/2010/main" val="67915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AE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latin typeface="Comic Sans MS" pitchFamily="66" charset="0"/>
              </a:rPr>
              <a:t>(2g) identify/explain how meaning is </a:t>
            </a:r>
            <a:br>
              <a:rPr lang="en-GB" sz="3200" b="1" dirty="0">
                <a:latin typeface="Comic Sans MS" pitchFamily="66" charset="0"/>
              </a:rPr>
            </a:br>
            <a:r>
              <a:rPr lang="en-GB" sz="3200" b="1" dirty="0">
                <a:latin typeface="Comic Sans MS" pitchFamily="66" charset="0"/>
              </a:rPr>
              <a:t>     </a:t>
            </a:r>
            <a:r>
              <a:rPr lang="en-GB" sz="3200" b="1" dirty="0" smtClean="0">
                <a:latin typeface="Comic Sans MS" pitchFamily="66" charset="0"/>
              </a:rPr>
              <a:t>enhanced </a:t>
            </a:r>
            <a:r>
              <a:rPr lang="en-GB" sz="3200" b="1" dirty="0">
                <a:latin typeface="Comic Sans MS" pitchFamily="66" charset="0"/>
              </a:rPr>
              <a:t>choice of words and phrases  </a:t>
            </a:r>
            <a:r>
              <a:rPr lang="en-GB" sz="3200" b="1" i="1" dirty="0">
                <a:solidFill>
                  <a:srgbClr val="FF0000"/>
                </a:solidFill>
                <a:latin typeface="Comic Sans MS" pitchFamily="66" charset="0"/>
              </a:rPr>
              <a:t>CONTINUED…</a:t>
            </a:r>
            <a:endParaRPr lang="en-GB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844824"/>
            <a:ext cx="903649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latin typeface="Comic Sans MS" pitchFamily="66" charset="0"/>
              </a:rPr>
              <a:t>~ How has the writer made you and/or character </a:t>
            </a:r>
            <a:r>
              <a:rPr lang="en-GB" sz="2600" dirty="0" smtClean="0">
                <a:latin typeface="Comic Sans MS" pitchFamily="66" charset="0"/>
              </a:rPr>
              <a:t>fee    </a:t>
            </a:r>
          </a:p>
          <a:p>
            <a:r>
              <a:rPr lang="en-GB" sz="2600" dirty="0">
                <a:latin typeface="Comic Sans MS" pitchFamily="66" charset="0"/>
              </a:rPr>
              <a:t> </a:t>
            </a:r>
            <a:r>
              <a:rPr lang="en-GB" sz="2600" dirty="0" smtClean="0">
                <a:latin typeface="Comic Sans MS" pitchFamily="66" charset="0"/>
              </a:rPr>
              <a:t>  happy </a:t>
            </a:r>
            <a:r>
              <a:rPr lang="en-GB" sz="2600" dirty="0">
                <a:latin typeface="Comic Sans MS" pitchFamily="66" charset="0"/>
              </a:rPr>
              <a:t>/sad/angry/ frustrated/lonely/bitter etc…? </a:t>
            </a:r>
          </a:p>
          <a:p>
            <a:r>
              <a:rPr lang="en-GB" sz="2600" dirty="0">
                <a:latin typeface="Comic Sans MS" pitchFamily="66" charset="0"/>
              </a:rPr>
              <a:t>~ Has the writer been successful in their purpose or use </a:t>
            </a:r>
          </a:p>
          <a:p>
            <a:r>
              <a:rPr lang="en-GB" sz="2600" dirty="0">
                <a:latin typeface="Comic Sans MS" pitchFamily="66" charset="0"/>
              </a:rPr>
              <a:t>   of language? </a:t>
            </a:r>
          </a:p>
          <a:p>
            <a:r>
              <a:rPr lang="en-GB" sz="2600" dirty="0">
                <a:latin typeface="Comic Sans MS" pitchFamily="66" charset="0"/>
              </a:rPr>
              <a:t>~ What do you think the writer meant by… 'x'? </a:t>
            </a:r>
          </a:p>
          <a:p>
            <a:r>
              <a:rPr lang="en-GB" sz="2600" dirty="0">
                <a:latin typeface="Comic Sans MS" pitchFamily="66" charset="0"/>
              </a:rPr>
              <a:t>~ Which words do you think are most important? Why? </a:t>
            </a:r>
          </a:p>
          <a:p>
            <a:r>
              <a:rPr lang="en-GB" sz="2600" dirty="0">
                <a:latin typeface="Comic Sans MS" pitchFamily="66" charset="0"/>
              </a:rPr>
              <a:t>~Which words do you like the best? Why? </a:t>
            </a:r>
          </a:p>
          <a:p>
            <a:r>
              <a:rPr lang="en-GB" sz="2600" dirty="0">
                <a:latin typeface="Comic Sans MS" pitchFamily="66" charset="0"/>
              </a:rPr>
              <a:t>~ The author makes an action/description 'like' </a:t>
            </a:r>
          </a:p>
          <a:p>
            <a:r>
              <a:rPr lang="en-GB" sz="2600" dirty="0">
                <a:latin typeface="Comic Sans MS" pitchFamily="66" charset="0"/>
              </a:rPr>
              <a:t>    something else. Why? </a:t>
            </a:r>
          </a:p>
          <a:p>
            <a:r>
              <a:rPr lang="en-GB" sz="2600" dirty="0">
                <a:latin typeface="Comic Sans MS" pitchFamily="66" charset="0"/>
              </a:rPr>
              <a:t>~ The author states that 'x' is something it isn't. What </a:t>
            </a:r>
          </a:p>
          <a:p>
            <a:r>
              <a:rPr lang="en-GB" sz="2600" dirty="0">
                <a:latin typeface="Comic Sans MS" pitchFamily="66" charset="0"/>
              </a:rPr>
              <a:t>    is the effect of this? Why have they done this? </a:t>
            </a:r>
          </a:p>
        </p:txBody>
      </p:sp>
    </p:spTree>
    <p:extLst>
      <p:ext uri="{BB962C8B-B14F-4D97-AF65-F5344CB8AC3E}">
        <p14:creationId xmlns:p14="http://schemas.microsoft.com/office/powerpoint/2010/main" val="38738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7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5" y="11663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latin typeface="Comic Sans MS" pitchFamily="66" charset="0"/>
              </a:rPr>
              <a:t>(2h) make comparisons within the text</a:t>
            </a:r>
            <a:endParaRPr lang="en-GB" sz="3600" dirty="0"/>
          </a:p>
        </p:txBody>
      </p:sp>
      <p:sp>
        <p:nvSpPr>
          <p:cNvPr id="3" name="Rectangle 2"/>
          <p:cNvSpPr/>
          <p:nvPr/>
        </p:nvSpPr>
        <p:spPr>
          <a:xfrm>
            <a:off x="107505" y="1124744"/>
            <a:ext cx="892899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000" dirty="0">
                <a:latin typeface="Comic Sans MS" pitchFamily="66" charset="0"/>
              </a:rPr>
              <a:t>~ Describe different characters' reactions to </a:t>
            </a:r>
          </a:p>
          <a:p>
            <a:r>
              <a:rPr lang="en-GB" sz="3000" dirty="0">
                <a:latin typeface="Comic Sans MS" pitchFamily="66" charset="0"/>
              </a:rPr>
              <a:t>   the same event in a story. </a:t>
            </a:r>
          </a:p>
          <a:p>
            <a:r>
              <a:rPr lang="en-GB" sz="3000" dirty="0">
                <a:latin typeface="Comic Sans MS" pitchFamily="66" charset="0"/>
              </a:rPr>
              <a:t>~ How is it similar to …? </a:t>
            </a:r>
          </a:p>
          <a:p>
            <a:r>
              <a:rPr lang="en-GB" sz="3000" dirty="0">
                <a:latin typeface="Comic Sans MS" pitchFamily="66" charset="0"/>
              </a:rPr>
              <a:t>~ How is it different to …? </a:t>
            </a:r>
          </a:p>
          <a:p>
            <a:r>
              <a:rPr lang="en-GB" sz="3000" dirty="0">
                <a:latin typeface="Comic Sans MS" pitchFamily="66" charset="0"/>
              </a:rPr>
              <a:t>~ Is it as good as …? </a:t>
            </a:r>
          </a:p>
          <a:p>
            <a:r>
              <a:rPr lang="en-GB" sz="3000" dirty="0">
                <a:latin typeface="Comic Sans MS" pitchFamily="66" charset="0"/>
              </a:rPr>
              <a:t>~ Which is better and why? </a:t>
            </a:r>
          </a:p>
          <a:p>
            <a:r>
              <a:rPr lang="en-GB" sz="3000" dirty="0">
                <a:latin typeface="Comic Sans MS" pitchFamily="66" charset="0"/>
              </a:rPr>
              <a:t>~ Compare and contrast different </a:t>
            </a:r>
          </a:p>
          <a:p>
            <a:r>
              <a:rPr lang="en-GB" sz="3000" dirty="0">
                <a:latin typeface="Comic Sans MS" pitchFamily="66" charset="0"/>
              </a:rPr>
              <a:t>   character/settings/themes in the text </a:t>
            </a:r>
          </a:p>
          <a:p>
            <a:r>
              <a:rPr lang="en-GB" sz="3000" dirty="0">
                <a:latin typeface="Comic Sans MS" pitchFamily="66" charset="0"/>
              </a:rPr>
              <a:t>~ What do you think about the way information </a:t>
            </a:r>
          </a:p>
          <a:p>
            <a:r>
              <a:rPr lang="en-GB" sz="3000" dirty="0">
                <a:latin typeface="Comic Sans MS" pitchFamily="66" charset="0"/>
              </a:rPr>
              <a:t>   is organised in different parts of the text? Is </a:t>
            </a:r>
          </a:p>
          <a:p>
            <a:r>
              <a:rPr lang="en-GB" sz="3000" dirty="0">
                <a:latin typeface="Comic Sans MS" pitchFamily="66" charset="0"/>
              </a:rPr>
              <a:t>   there a reason for why this has been done? </a:t>
            </a:r>
          </a:p>
        </p:txBody>
      </p:sp>
    </p:spTree>
    <p:extLst>
      <p:ext uri="{BB962C8B-B14F-4D97-AF65-F5344CB8AC3E}">
        <p14:creationId xmlns:p14="http://schemas.microsoft.com/office/powerpoint/2010/main" val="229922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3"/>
            <a:ext cx="89289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>
                <a:latin typeface="Comic Sans MS" pitchFamily="66" charset="0"/>
              </a:rPr>
              <a:t>(2a) give/explain the meaning </a:t>
            </a:r>
            <a:br>
              <a:rPr lang="en-GB" sz="4400" b="1" dirty="0">
                <a:latin typeface="Comic Sans MS" pitchFamily="66" charset="0"/>
              </a:rPr>
            </a:br>
            <a:r>
              <a:rPr lang="en-GB" sz="4400" b="1" dirty="0">
                <a:latin typeface="Comic Sans MS" pitchFamily="66" charset="0"/>
              </a:rPr>
              <a:t>     of words in context</a:t>
            </a:r>
            <a:endParaRPr lang="en-GB" sz="4400" dirty="0"/>
          </a:p>
        </p:txBody>
      </p:sp>
      <p:sp>
        <p:nvSpPr>
          <p:cNvPr id="3" name="Rectangle 2"/>
          <p:cNvSpPr/>
          <p:nvPr/>
        </p:nvSpPr>
        <p:spPr>
          <a:xfrm>
            <a:off x="107504" y="1563183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dirty="0" smtClean="0"/>
          </a:p>
          <a:p>
            <a:r>
              <a:rPr lang="en-GB" sz="2400" dirty="0" smtClean="0"/>
              <a:t>~ </a:t>
            </a:r>
            <a:r>
              <a:rPr lang="en-GB" sz="2400" dirty="0">
                <a:latin typeface="Comic Sans MS" pitchFamily="66" charset="0"/>
              </a:rPr>
              <a:t>What does this… word/phrase/sentence… tell you about… </a:t>
            </a:r>
          </a:p>
          <a:p>
            <a:r>
              <a:rPr lang="en-GB" sz="2400" dirty="0">
                <a:latin typeface="Comic Sans MS" pitchFamily="66" charset="0"/>
              </a:rPr>
              <a:t>   character/setting/mood etc…? </a:t>
            </a:r>
          </a:p>
          <a:p>
            <a:r>
              <a:rPr lang="en-GB" sz="2400" dirty="0">
                <a:latin typeface="Comic Sans MS" pitchFamily="66" charset="0"/>
              </a:rPr>
              <a:t>~ Highlight a key phrase or line. By writing a line in this way    </a:t>
            </a:r>
          </a:p>
          <a:p>
            <a:r>
              <a:rPr lang="en-GB" sz="2400" dirty="0">
                <a:latin typeface="Comic Sans MS" pitchFamily="66" charset="0"/>
              </a:rPr>
              <a:t>   what effect has the author created?</a:t>
            </a:r>
          </a:p>
          <a:p>
            <a:r>
              <a:rPr lang="en-GB" sz="2400" dirty="0">
                <a:latin typeface="Comic Sans MS" pitchFamily="66" charset="0"/>
              </a:rPr>
              <a:t>~ In the story, 'x' is mentioned a lot. Why? </a:t>
            </a:r>
          </a:p>
          <a:p>
            <a:r>
              <a:rPr lang="en-GB" sz="2400" dirty="0">
                <a:latin typeface="Comic Sans MS" pitchFamily="66" charset="0"/>
              </a:rPr>
              <a:t>~ The writer uses words like … to describe …. What does this </a:t>
            </a:r>
          </a:p>
          <a:p>
            <a:r>
              <a:rPr lang="en-GB" sz="2400" dirty="0">
                <a:latin typeface="Comic Sans MS" pitchFamily="66" charset="0"/>
              </a:rPr>
              <a:t>    tell you about a character or setting?</a:t>
            </a:r>
          </a:p>
          <a:p>
            <a:r>
              <a:rPr lang="en-GB" sz="2400" dirty="0">
                <a:latin typeface="Comic Sans MS" pitchFamily="66" charset="0"/>
              </a:rPr>
              <a:t>~ What other words/phrases could the author have used?</a:t>
            </a:r>
          </a:p>
          <a:p>
            <a:r>
              <a:rPr lang="en-GB" sz="2400" dirty="0">
                <a:latin typeface="Comic Sans MS" pitchFamily="66" charset="0"/>
              </a:rPr>
              <a:t>~ The writer uses …words/phrases…to describe … How does </a:t>
            </a:r>
            <a:r>
              <a:rPr lang="en-GB" sz="2400" dirty="0" smtClean="0">
                <a:latin typeface="Comic Sans MS" pitchFamily="66" charset="0"/>
              </a:rPr>
              <a:t>  </a:t>
            </a:r>
          </a:p>
          <a:p>
            <a:r>
              <a:rPr lang="en-GB" sz="2400" dirty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   this make </a:t>
            </a:r>
            <a:r>
              <a:rPr lang="en-GB" sz="2400" dirty="0">
                <a:latin typeface="Comic Sans MS" pitchFamily="66" charset="0"/>
              </a:rPr>
              <a:t>you feel? </a:t>
            </a:r>
          </a:p>
          <a:p>
            <a:r>
              <a:rPr lang="en-GB" sz="2400" dirty="0">
                <a:latin typeface="Comic Sans MS" pitchFamily="66" charset="0"/>
              </a:rPr>
              <a:t>~ How has the writer made you and/or the character feel… </a:t>
            </a:r>
          </a:p>
          <a:p>
            <a:r>
              <a:rPr lang="en-GB" sz="2400" dirty="0">
                <a:latin typeface="Comic Sans MS" pitchFamily="66" charset="0"/>
              </a:rPr>
              <a:t>   happy /sad/ angry / frustrated/ lonely/bitter etc…?</a:t>
            </a:r>
          </a:p>
        </p:txBody>
      </p:sp>
    </p:spTree>
    <p:extLst>
      <p:ext uri="{BB962C8B-B14F-4D97-AF65-F5344CB8AC3E}">
        <p14:creationId xmlns:p14="http://schemas.microsoft.com/office/powerpoint/2010/main" val="111211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77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2"/>
            <a:ext cx="90364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000" b="1" dirty="0">
                <a:latin typeface="Comic Sans MS" pitchFamily="66" charset="0"/>
              </a:rPr>
              <a:t>(2b) retrieve and record information / </a:t>
            </a:r>
            <a:r>
              <a:rPr lang="en-GB" sz="3000" b="1" dirty="0" smtClean="0">
                <a:latin typeface="Comic Sans MS" pitchFamily="66" charset="0"/>
              </a:rPr>
              <a:t>identify key </a:t>
            </a:r>
            <a:r>
              <a:rPr lang="en-GB" sz="3000" b="1" dirty="0">
                <a:latin typeface="Comic Sans MS" pitchFamily="66" charset="0"/>
              </a:rPr>
              <a:t>details from fiction and non-fiction</a:t>
            </a:r>
            <a:endParaRPr lang="en-GB" sz="3000" dirty="0"/>
          </a:p>
        </p:txBody>
      </p:sp>
      <p:sp>
        <p:nvSpPr>
          <p:cNvPr id="3" name="Rectangle 2"/>
          <p:cNvSpPr/>
          <p:nvPr/>
        </p:nvSpPr>
        <p:spPr>
          <a:xfrm>
            <a:off x="107504" y="1132295"/>
            <a:ext cx="89289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200" dirty="0" smtClean="0">
              <a:latin typeface="Comic Sans MS" pitchFamily="66" charset="0"/>
            </a:endParaRPr>
          </a:p>
          <a:p>
            <a:r>
              <a:rPr lang="en-GB" sz="2200" dirty="0" smtClean="0">
                <a:latin typeface="Comic Sans MS" pitchFamily="66" charset="0"/>
              </a:rPr>
              <a:t>~ </a:t>
            </a:r>
            <a:r>
              <a:rPr lang="en-GB" sz="2200" dirty="0">
                <a:latin typeface="Comic Sans MS" pitchFamily="66" charset="0"/>
              </a:rPr>
              <a:t>Where does the story take place? </a:t>
            </a:r>
          </a:p>
          <a:p>
            <a:r>
              <a:rPr lang="en-GB" sz="2200" dirty="0">
                <a:latin typeface="Comic Sans MS" pitchFamily="66" charset="0"/>
              </a:rPr>
              <a:t>~ When did the story take place? </a:t>
            </a:r>
          </a:p>
          <a:p>
            <a:r>
              <a:rPr lang="en-GB" sz="2200" dirty="0">
                <a:latin typeface="Comic Sans MS" pitchFamily="66" charset="0"/>
              </a:rPr>
              <a:t>~ What did s/he/it look like? </a:t>
            </a:r>
          </a:p>
          <a:p>
            <a:r>
              <a:rPr lang="en-GB" sz="2200" dirty="0">
                <a:latin typeface="Comic Sans MS" pitchFamily="66" charset="0"/>
              </a:rPr>
              <a:t>~ Who was s/he/it? </a:t>
            </a:r>
          </a:p>
          <a:p>
            <a:r>
              <a:rPr lang="en-GB" sz="2200" dirty="0">
                <a:latin typeface="Comic Sans MS" pitchFamily="66" charset="0"/>
              </a:rPr>
              <a:t>~ Where did s/he/it live? </a:t>
            </a:r>
          </a:p>
          <a:p>
            <a:r>
              <a:rPr lang="en-GB" sz="2200" dirty="0">
                <a:latin typeface="Comic Sans MS" pitchFamily="66" charset="0"/>
              </a:rPr>
              <a:t>~ Who are the characters in the book? </a:t>
            </a:r>
          </a:p>
          <a:p>
            <a:r>
              <a:rPr lang="en-GB" sz="2200" dirty="0">
                <a:latin typeface="Comic Sans MS" pitchFamily="66" charset="0"/>
              </a:rPr>
              <a:t>~ Where in the book would you find…? </a:t>
            </a:r>
          </a:p>
          <a:p>
            <a:r>
              <a:rPr lang="en-GB" sz="2200" dirty="0">
                <a:latin typeface="Comic Sans MS" pitchFamily="66" charset="0"/>
              </a:rPr>
              <a:t>~ What do you think is happening here? </a:t>
            </a:r>
          </a:p>
          <a:p>
            <a:r>
              <a:rPr lang="en-GB" sz="2200" dirty="0">
                <a:latin typeface="Comic Sans MS" pitchFamily="66" charset="0"/>
              </a:rPr>
              <a:t>~ What happened in the story? </a:t>
            </a:r>
          </a:p>
          <a:p>
            <a:r>
              <a:rPr lang="en-GB" sz="2200" dirty="0">
                <a:latin typeface="Comic Sans MS" pitchFamily="66" charset="0"/>
              </a:rPr>
              <a:t>~ What might this mean? </a:t>
            </a:r>
          </a:p>
          <a:p>
            <a:r>
              <a:rPr lang="en-GB" sz="2200" dirty="0">
                <a:latin typeface="Comic Sans MS" pitchFamily="66" charset="0"/>
              </a:rPr>
              <a:t>~ Through whose eyes is the story told? </a:t>
            </a:r>
          </a:p>
          <a:p>
            <a:r>
              <a:rPr lang="en-GB" sz="2200" dirty="0">
                <a:latin typeface="Comic Sans MS" pitchFamily="66" charset="0"/>
              </a:rPr>
              <a:t>~ Which part of the story best describes the setting? </a:t>
            </a:r>
          </a:p>
          <a:p>
            <a:r>
              <a:rPr lang="en-GB" sz="2200" dirty="0">
                <a:latin typeface="Comic Sans MS" pitchFamily="66" charset="0"/>
              </a:rPr>
              <a:t>~ What words and /or phrases do this? </a:t>
            </a:r>
          </a:p>
          <a:p>
            <a:r>
              <a:rPr lang="en-GB" sz="2200" dirty="0">
                <a:latin typeface="Comic Sans MS" pitchFamily="66" charset="0"/>
              </a:rPr>
              <a:t>~ What part of the story do you like best? </a:t>
            </a:r>
          </a:p>
          <a:p>
            <a:r>
              <a:rPr lang="en-GB" sz="2200" dirty="0">
                <a:latin typeface="Comic Sans MS" pitchFamily="66" charset="0"/>
              </a:rPr>
              <a:t>~ What evidence do you have to justify your opinion? </a:t>
            </a:r>
          </a:p>
        </p:txBody>
      </p:sp>
    </p:spTree>
    <p:extLst>
      <p:ext uri="{BB962C8B-B14F-4D97-AF65-F5344CB8AC3E}">
        <p14:creationId xmlns:p14="http://schemas.microsoft.com/office/powerpoint/2010/main" val="193728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05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3"/>
            <a:ext cx="89289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>
                <a:latin typeface="Comic Sans MS" pitchFamily="66" charset="0"/>
              </a:rPr>
              <a:t>(2c) summarise main ideas from    </a:t>
            </a:r>
            <a:br>
              <a:rPr lang="en-GB" sz="4400" b="1" dirty="0">
                <a:latin typeface="Comic Sans MS" pitchFamily="66" charset="0"/>
              </a:rPr>
            </a:br>
            <a:r>
              <a:rPr lang="en-GB" sz="4400" b="1" dirty="0">
                <a:latin typeface="Comic Sans MS" pitchFamily="66" charset="0"/>
              </a:rPr>
              <a:t>    </a:t>
            </a:r>
            <a:r>
              <a:rPr lang="en-GB" sz="4400" b="1" dirty="0" smtClean="0">
                <a:latin typeface="Comic Sans MS" pitchFamily="66" charset="0"/>
              </a:rPr>
              <a:t> more </a:t>
            </a:r>
            <a:r>
              <a:rPr lang="en-GB" sz="4400" b="1" dirty="0">
                <a:latin typeface="Comic Sans MS" pitchFamily="66" charset="0"/>
              </a:rPr>
              <a:t>than one paragraph</a:t>
            </a:r>
            <a:endParaRPr lang="en-GB" sz="4400" dirty="0"/>
          </a:p>
        </p:txBody>
      </p:sp>
      <p:sp>
        <p:nvSpPr>
          <p:cNvPr id="3" name="Rectangle 2"/>
          <p:cNvSpPr/>
          <p:nvPr/>
        </p:nvSpPr>
        <p:spPr>
          <a:xfrm>
            <a:off x="107504" y="1563183"/>
            <a:ext cx="89289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000" dirty="0">
                <a:latin typeface="Comic Sans MS" pitchFamily="66" charset="0"/>
              </a:rPr>
              <a:t>~ What’s the main point in this paragraph? </a:t>
            </a:r>
          </a:p>
          <a:p>
            <a:r>
              <a:rPr lang="en-GB" sz="3000" dirty="0">
                <a:latin typeface="Comic Sans MS" pitchFamily="66" charset="0"/>
              </a:rPr>
              <a:t>~ Can you sum up what happens in these   </a:t>
            </a:r>
          </a:p>
          <a:p>
            <a:r>
              <a:rPr lang="en-GB" sz="3000" dirty="0">
                <a:latin typeface="Comic Sans MS" pitchFamily="66" charset="0"/>
              </a:rPr>
              <a:t>   three/four/five… paragraphs? </a:t>
            </a:r>
          </a:p>
          <a:p>
            <a:r>
              <a:rPr lang="en-GB" sz="3000" dirty="0">
                <a:latin typeface="Comic Sans MS" pitchFamily="66" charset="0"/>
              </a:rPr>
              <a:t>~ You’ve got ‘x’ words; sum up these paragraphs. </a:t>
            </a:r>
          </a:p>
          <a:p>
            <a:r>
              <a:rPr lang="en-GB" sz="3000" dirty="0">
                <a:latin typeface="Comic Sans MS" pitchFamily="66" charset="0"/>
              </a:rPr>
              <a:t>~ Sort the information in these paragraphs. Do </a:t>
            </a:r>
          </a:p>
          <a:p>
            <a:r>
              <a:rPr lang="en-GB" sz="3000" dirty="0">
                <a:latin typeface="Comic Sans MS" pitchFamily="66" charset="0"/>
              </a:rPr>
              <a:t>   any of them deal with the same information? </a:t>
            </a:r>
          </a:p>
          <a:p>
            <a:r>
              <a:rPr lang="en-GB" sz="3000" dirty="0">
                <a:latin typeface="Comic Sans MS" pitchFamily="66" charset="0"/>
              </a:rPr>
              <a:t>~ Make a table/chart to show the information in </a:t>
            </a:r>
          </a:p>
          <a:p>
            <a:r>
              <a:rPr lang="en-GB" sz="3000" dirty="0">
                <a:latin typeface="Comic Sans MS" pitchFamily="66" charset="0"/>
              </a:rPr>
              <a:t>   these paragraphs. </a:t>
            </a:r>
          </a:p>
          <a:p>
            <a:r>
              <a:rPr lang="en-GB" sz="3000" dirty="0">
                <a:latin typeface="Comic Sans MS" pitchFamily="66" charset="0"/>
              </a:rPr>
              <a:t>~ Which is the most important point in these </a:t>
            </a:r>
          </a:p>
          <a:p>
            <a:r>
              <a:rPr lang="en-GB" sz="3000" dirty="0">
                <a:latin typeface="Comic Sans MS" pitchFamily="66" charset="0"/>
              </a:rPr>
              <a:t>    paragraphs? How many times is it mentioned? </a:t>
            </a:r>
          </a:p>
        </p:txBody>
      </p:sp>
    </p:spTree>
    <p:extLst>
      <p:ext uri="{BB962C8B-B14F-4D97-AF65-F5344CB8AC3E}">
        <p14:creationId xmlns:p14="http://schemas.microsoft.com/office/powerpoint/2010/main" val="57683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Comic Sans MS" pitchFamily="66" charset="0"/>
              </a:rPr>
              <a:t>(2d) make inferences from the text / explain and  </a:t>
            </a:r>
            <a:br>
              <a:rPr lang="en-GB" sz="2800" b="1" dirty="0">
                <a:latin typeface="Comic Sans MS" pitchFamily="66" charset="0"/>
              </a:rPr>
            </a:br>
            <a:r>
              <a:rPr lang="en-GB" sz="2800" b="1" dirty="0">
                <a:latin typeface="Comic Sans MS" pitchFamily="66" charset="0"/>
              </a:rPr>
              <a:t>     justify inferences with evidence from the text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107504" y="1268760"/>
            <a:ext cx="89289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200" dirty="0" smtClean="0">
              <a:latin typeface="Comic Sans MS" pitchFamily="66" charset="0"/>
            </a:endParaRPr>
          </a:p>
          <a:p>
            <a:r>
              <a:rPr lang="en-GB" sz="3600" dirty="0" smtClean="0">
                <a:latin typeface="Comic Sans MS" pitchFamily="66" charset="0"/>
              </a:rPr>
              <a:t>~ </a:t>
            </a:r>
            <a:r>
              <a:rPr lang="en-GB" sz="3600" dirty="0">
                <a:latin typeface="Comic Sans MS" pitchFamily="66" charset="0"/>
              </a:rPr>
              <a:t>What makes you think that? </a:t>
            </a:r>
          </a:p>
          <a:p>
            <a:r>
              <a:rPr lang="en-GB" sz="3600" dirty="0">
                <a:latin typeface="Comic Sans MS" pitchFamily="66" charset="0"/>
              </a:rPr>
              <a:t>~ Which words give you that impression? </a:t>
            </a:r>
          </a:p>
          <a:p>
            <a:r>
              <a:rPr lang="en-GB" sz="3600" dirty="0">
                <a:latin typeface="Comic Sans MS" pitchFamily="66" charset="0"/>
              </a:rPr>
              <a:t>~ How do you feel about…? </a:t>
            </a:r>
          </a:p>
          <a:p>
            <a:r>
              <a:rPr lang="en-GB" sz="3600" dirty="0">
                <a:latin typeface="Comic Sans MS" pitchFamily="66" charset="0"/>
              </a:rPr>
              <a:t>~ Can you explain why…? </a:t>
            </a:r>
          </a:p>
          <a:p>
            <a:r>
              <a:rPr lang="en-GB" sz="3600" dirty="0">
                <a:latin typeface="Comic Sans MS" pitchFamily="66" charset="0"/>
              </a:rPr>
              <a:t>~ I wonder what the writer intended? </a:t>
            </a:r>
          </a:p>
          <a:p>
            <a:r>
              <a:rPr lang="en-GB" sz="3600" dirty="0">
                <a:latin typeface="Comic Sans MS" pitchFamily="66" charset="0"/>
              </a:rPr>
              <a:t>~ I wonder why the writer decided to…? </a:t>
            </a:r>
          </a:p>
          <a:p>
            <a:r>
              <a:rPr lang="en-GB" sz="3600" dirty="0">
                <a:latin typeface="Comic Sans MS" pitchFamily="66" charset="0"/>
              </a:rPr>
              <a:t>~ What do these words mean and why do </a:t>
            </a:r>
          </a:p>
          <a:p>
            <a:r>
              <a:rPr lang="en-GB" sz="3600" dirty="0">
                <a:latin typeface="Comic Sans MS" pitchFamily="66" charset="0"/>
              </a:rPr>
              <a:t>    you think the author chose them? </a:t>
            </a:r>
          </a:p>
        </p:txBody>
      </p:sp>
    </p:spTree>
    <p:extLst>
      <p:ext uri="{BB962C8B-B14F-4D97-AF65-F5344CB8AC3E}">
        <p14:creationId xmlns:p14="http://schemas.microsoft.com/office/powerpoint/2010/main" val="350782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79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latin typeface="Comic Sans MS" pitchFamily="66" charset="0"/>
              </a:rPr>
              <a:t>(2e) predict what might happen from </a:t>
            </a:r>
            <a:br>
              <a:rPr lang="en-GB" sz="3600" b="1" dirty="0">
                <a:latin typeface="Comic Sans MS" pitchFamily="66" charset="0"/>
              </a:rPr>
            </a:br>
            <a:r>
              <a:rPr lang="en-GB" sz="3600" b="1" dirty="0">
                <a:latin typeface="Comic Sans MS" pitchFamily="66" charset="0"/>
              </a:rPr>
              <a:t>     details stated and implied</a:t>
            </a:r>
            <a:endParaRPr lang="en-GB" sz="3600" dirty="0"/>
          </a:p>
        </p:txBody>
      </p:sp>
      <p:sp>
        <p:nvSpPr>
          <p:cNvPr id="3" name="Rectangle 2"/>
          <p:cNvSpPr/>
          <p:nvPr/>
        </p:nvSpPr>
        <p:spPr>
          <a:xfrm>
            <a:off x="179512" y="1200328"/>
            <a:ext cx="896448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dirty="0">
                <a:latin typeface="Comic Sans MS" pitchFamily="66" charset="0"/>
              </a:rPr>
              <a:t>~ Can you think of another story, which has a similar </a:t>
            </a:r>
          </a:p>
          <a:p>
            <a:r>
              <a:rPr lang="en-GB" sz="2500" dirty="0">
                <a:latin typeface="Comic Sans MS" pitchFamily="66" charset="0"/>
              </a:rPr>
              <a:t>   theme; e.g. good over evil; weak over strong; wise over </a:t>
            </a:r>
          </a:p>
          <a:p>
            <a:r>
              <a:rPr lang="en-GB" sz="2500" dirty="0">
                <a:latin typeface="Comic Sans MS" pitchFamily="66" charset="0"/>
              </a:rPr>
              <a:t>   foolish? Do you think this story will go the same way? </a:t>
            </a:r>
          </a:p>
          <a:p>
            <a:r>
              <a:rPr lang="en-GB" sz="2500" dirty="0">
                <a:latin typeface="Comic Sans MS" pitchFamily="66" charset="0"/>
              </a:rPr>
              <a:t>~ Do you know of another story which deals with the same </a:t>
            </a:r>
          </a:p>
          <a:p>
            <a:r>
              <a:rPr lang="en-GB" sz="2500" dirty="0">
                <a:latin typeface="Comic Sans MS" pitchFamily="66" charset="0"/>
              </a:rPr>
              <a:t>   issues; e.g. social; moral; cultural? Could this happen in </a:t>
            </a:r>
          </a:p>
          <a:p>
            <a:r>
              <a:rPr lang="en-GB" sz="2500" dirty="0">
                <a:latin typeface="Comic Sans MS" pitchFamily="66" charset="0"/>
              </a:rPr>
              <a:t>   this story? </a:t>
            </a:r>
          </a:p>
          <a:p>
            <a:r>
              <a:rPr lang="en-GB" sz="2500" dirty="0">
                <a:latin typeface="Comic Sans MS" pitchFamily="66" charset="0"/>
              </a:rPr>
              <a:t>~ Which other author handles time in this way; e.g. </a:t>
            </a:r>
          </a:p>
          <a:p>
            <a:r>
              <a:rPr lang="en-GB" sz="2500" dirty="0">
                <a:latin typeface="Comic Sans MS" pitchFamily="66" charset="0"/>
              </a:rPr>
              <a:t>    flashbacks; dreams? </a:t>
            </a:r>
          </a:p>
          <a:p>
            <a:r>
              <a:rPr lang="en-GB" sz="2500" dirty="0">
                <a:latin typeface="Comic Sans MS" pitchFamily="66" charset="0"/>
              </a:rPr>
              <a:t>~ Which stories have openings like this? Do you think this </a:t>
            </a:r>
          </a:p>
          <a:p>
            <a:r>
              <a:rPr lang="en-GB" sz="2500" dirty="0">
                <a:latin typeface="Comic Sans MS" pitchFamily="66" charset="0"/>
              </a:rPr>
              <a:t>    story will develop in the same way? </a:t>
            </a:r>
          </a:p>
          <a:p>
            <a:r>
              <a:rPr lang="en-GB" sz="2500" dirty="0">
                <a:latin typeface="Comic Sans MS" pitchFamily="66" charset="0"/>
              </a:rPr>
              <a:t>~ Why did the author choose this setting? Will that </a:t>
            </a:r>
          </a:p>
          <a:p>
            <a:r>
              <a:rPr lang="en-GB" sz="2500" dirty="0">
                <a:latin typeface="Comic Sans MS" pitchFamily="66" charset="0"/>
              </a:rPr>
              <a:t>    influence how the story develops? </a:t>
            </a:r>
          </a:p>
          <a:p>
            <a:r>
              <a:rPr lang="en-GB" sz="2500" dirty="0">
                <a:latin typeface="Comic Sans MS" pitchFamily="66" charset="0"/>
              </a:rPr>
              <a:t>~ How is character X like someone you know? Do you think </a:t>
            </a:r>
          </a:p>
          <a:p>
            <a:r>
              <a:rPr lang="en-GB" sz="2500" dirty="0">
                <a:latin typeface="Comic Sans MS" pitchFamily="66" charset="0"/>
              </a:rPr>
              <a:t>   they will react in the same way? </a:t>
            </a:r>
          </a:p>
        </p:txBody>
      </p:sp>
    </p:spTree>
    <p:extLst>
      <p:ext uri="{BB962C8B-B14F-4D97-AF65-F5344CB8AC3E}">
        <p14:creationId xmlns:p14="http://schemas.microsoft.com/office/powerpoint/2010/main" val="387376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64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b="1" dirty="0">
                <a:latin typeface="Comic Sans MS" pitchFamily="66" charset="0"/>
              </a:rPr>
              <a:t>(2f) identify/explain how information/narrative content </a:t>
            </a:r>
            <a:br>
              <a:rPr lang="en-GB" sz="2600" b="1" dirty="0">
                <a:latin typeface="Comic Sans MS" pitchFamily="66" charset="0"/>
              </a:rPr>
            </a:br>
            <a:r>
              <a:rPr lang="en-GB" sz="2600" b="1" dirty="0">
                <a:latin typeface="Comic Sans MS" pitchFamily="66" charset="0"/>
              </a:rPr>
              <a:t>     </a:t>
            </a:r>
            <a:r>
              <a:rPr lang="en-GB" sz="2600" b="1" dirty="0" smtClean="0">
                <a:latin typeface="Comic Sans MS" pitchFamily="66" charset="0"/>
              </a:rPr>
              <a:t>is </a:t>
            </a:r>
            <a:r>
              <a:rPr lang="en-GB" sz="2600" b="1" dirty="0">
                <a:latin typeface="Comic Sans MS" pitchFamily="66" charset="0"/>
              </a:rPr>
              <a:t>related and contributes to meaning as a whole</a:t>
            </a:r>
            <a:endParaRPr lang="en-GB" sz="2600" dirty="0"/>
          </a:p>
        </p:txBody>
      </p:sp>
      <p:sp>
        <p:nvSpPr>
          <p:cNvPr id="6" name="Rectangle 5"/>
          <p:cNvSpPr/>
          <p:nvPr/>
        </p:nvSpPr>
        <p:spPr>
          <a:xfrm>
            <a:off x="107504" y="1196751"/>
            <a:ext cx="892899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4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~ </a:t>
            </a:r>
            <a:r>
              <a:rPr lang="en-GB" sz="2800" dirty="0">
                <a:latin typeface="Comic Sans MS" pitchFamily="66" charset="0"/>
              </a:rPr>
              <a:t>Explain why a character did something. </a:t>
            </a:r>
          </a:p>
          <a:p>
            <a:r>
              <a:rPr lang="en-GB" sz="2800" dirty="0">
                <a:latin typeface="Comic Sans MS" pitchFamily="66" charset="0"/>
              </a:rPr>
              <a:t>~ Explain a character's feelings change throughout </a:t>
            </a:r>
          </a:p>
          <a:p>
            <a:r>
              <a:rPr lang="en-GB" sz="2800" dirty="0">
                <a:latin typeface="Comic Sans MS" pitchFamily="66" charset="0"/>
              </a:rPr>
              <a:t>   the story. How do you know? </a:t>
            </a:r>
          </a:p>
          <a:p>
            <a:r>
              <a:rPr lang="en-GB" sz="2800" dirty="0">
                <a:latin typeface="Comic Sans MS" pitchFamily="66" charset="0"/>
              </a:rPr>
              <a:t>~ What are the clues that a character is </a:t>
            </a:r>
          </a:p>
          <a:p>
            <a:r>
              <a:rPr lang="en-GB" sz="2800" dirty="0">
                <a:latin typeface="Comic Sans MS" pitchFamily="66" charset="0"/>
              </a:rPr>
              <a:t>   liked/disliked/envied/feared/loved/hated etc…? </a:t>
            </a:r>
          </a:p>
          <a:p>
            <a:r>
              <a:rPr lang="en-GB" sz="2800" dirty="0">
                <a:latin typeface="Comic Sans MS" pitchFamily="66" charset="0"/>
              </a:rPr>
              <a:t>~ What is similar/different about two characters? </a:t>
            </a:r>
          </a:p>
          <a:p>
            <a:r>
              <a:rPr lang="en-GB" sz="2800" dirty="0">
                <a:latin typeface="Comic Sans MS" pitchFamily="66" charset="0"/>
              </a:rPr>
              <a:t>~ Why is 'x' (character/setting/event) important in </a:t>
            </a:r>
          </a:p>
          <a:p>
            <a:r>
              <a:rPr lang="en-GB" sz="2800" dirty="0">
                <a:latin typeface="Comic Sans MS" pitchFamily="66" charset="0"/>
              </a:rPr>
              <a:t>    the story? </a:t>
            </a:r>
          </a:p>
          <a:p>
            <a:r>
              <a:rPr lang="en-GB" sz="2800" dirty="0">
                <a:latin typeface="Comic Sans MS" pitchFamily="66" charset="0"/>
              </a:rPr>
              <a:t>~ What is the story (theme) underneath the story? </a:t>
            </a:r>
          </a:p>
          <a:p>
            <a:r>
              <a:rPr lang="en-GB" sz="2800" dirty="0">
                <a:latin typeface="Comic Sans MS" pitchFamily="66" charset="0"/>
              </a:rPr>
              <a:t>    Does this story have a moral or a message? </a:t>
            </a:r>
          </a:p>
        </p:txBody>
      </p:sp>
    </p:spTree>
    <p:extLst>
      <p:ext uri="{BB962C8B-B14F-4D97-AF65-F5344CB8AC3E}">
        <p14:creationId xmlns:p14="http://schemas.microsoft.com/office/powerpoint/2010/main" val="196923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144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b="1" dirty="0">
                <a:latin typeface="Comic Sans MS" pitchFamily="66" charset="0"/>
              </a:rPr>
              <a:t>(2f) identify/explain how information/narrative content </a:t>
            </a:r>
            <a:br>
              <a:rPr lang="en-GB" sz="2600" b="1" dirty="0">
                <a:latin typeface="Comic Sans MS" pitchFamily="66" charset="0"/>
              </a:rPr>
            </a:br>
            <a:r>
              <a:rPr lang="en-GB" sz="2600" b="1" dirty="0">
                <a:latin typeface="Comic Sans MS" pitchFamily="66" charset="0"/>
              </a:rPr>
              <a:t>       is related and contributes to meaning as a whole</a:t>
            </a:r>
            <a:br>
              <a:rPr lang="en-GB" sz="2600" b="1" dirty="0">
                <a:latin typeface="Comic Sans MS" pitchFamily="66" charset="0"/>
              </a:rPr>
            </a:br>
            <a:r>
              <a:rPr lang="en-GB" sz="2600" b="1" i="1" dirty="0">
                <a:solidFill>
                  <a:srgbClr val="FF0000"/>
                </a:solidFill>
                <a:latin typeface="Comic Sans MS" pitchFamily="66" charset="0"/>
              </a:rPr>
              <a:t>CONTINUED…</a:t>
            </a:r>
            <a:endParaRPr lang="en-GB" sz="2600" dirty="0"/>
          </a:p>
        </p:txBody>
      </p:sp>
      <p:sp>
        <p:nvSpPr>
          <p:cNvPr id="3" name="Rectangle 2"/>
          <p:cNvSpPr/>
          <p:nvPr/>
        </p:nvSpPr>
        <p:spPr>
          <a:xfrm>
            <a:off x="107504" y="1556792"/>
            <a:ext cx="8928992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dirty="0">
                <a:latin typeface="Comic Sans MS" pitchFamily="66" charset="0"/>
              </a:rPr>
              <a:t>~ Why do you think the author chose to use a… </a:t>
            </a:r>
          </a:p>
          <a:p>
            <a:r>
              <a:rPr lang="en-GB" sz="2500" dirty="0">
                <a:latin typeface="Comic Sans MS" pitchFamily="66" charset="0"/>
              </a:rPr>
              <a:t>    question/bullet/subheading/table etc… to present </a:t>
            </a:r>
          </a:p>
          <a:p>
            <a:r>
              <a:rPr lang="en-GB" sz="2500" dirty="0">
                <a:latin typeface="Comic Sans MS" pitchFamily="66" charset="0"/>
              </a:rPr>
              <a:t>    the information? </a:t>
            </a:r>
          </a:p>
          <a:p>
            <a:r>
              <a:rPr lang="en-GB" sz="2500" dirty="0">
                <a:latin typeface="Comic Sans MS" pitchFamily="66" charset="0"/>
              </a:rPr>
              <a:t>~ How does the title/layout encourage you to read </a:t>
            </a:r>
          </a:p>
          <a:p>
            <a:r>
              <a:rPr lang="en-GB" sz="2500" dirty="0">
                <a:latin typeface="Comic Sans MS" pitchFamily="66" charset="0"/>
              </a:rPr>
              <a:t>   on/find information? </a:t>
            </a:r>
          </a:p>
          <a:p>
            <a:r>
              <a:rPr lang="en-GB" sz="2500" dirty="0">
                <a:latin typeface="Comic Sans MS" pitchFamily="66" charset="0"/>
              </a:rPr>
              <a:t>~ Where does it tell you that…? </a:t>
            </a:r>
          </a:p>
          <a:p>
            <a:r>
              <a:rPr lang="en-GB" sz="2500" dirty="0">
                <a:latin typeface="Comic Sans MS" pitchFamily="66" charset="0"/>
              </a:rPr>
              <a:t>~ Why has the writer written/organised the text in </a:t>
            </a:r>
          </a:p>
          <a:p>
            <a:r>
              <a:rPr lang="en-GB" sz="2500" dirty="0">
                <a:latin typeface="Comic Sans MS" pitchFamily="66" charset="0"/>
              </a:rPr>
              <a:t>    this way? </a:t>
            </a:r>
          </a:p>
          <a:p>
            <a:r>
              <a:rPr lang="en-GB" sz="2500" dirty="0">
                <a:latin typeface="Comic Sans MS" pitchFamily="66" charset="0"/>
              </a:rPr>
              <a:t>~ In what ways do the illustrations support the </a:t>
            </a:r>
          </a:p>
          <a:p>
            <a:r>
              <a:rPr lang="en-GB" sz="2500" dirty="0">
                <a:latin typeface="Comic Sans MS" pitchFamily="66" charset="0"/>
              </a:rPr>
              <a:t>    instructions? </a:t>
            </a:r>
          </a:p>
          <a:p>
            <a:r>
              <a:rPr lang="en-GB" sz="2500" dirty="0">
                <a:latin typeface="Comic Sans MS" pitchFamily="66" charset="0"/>
              </a:rPr>
              <a:t>~ How could these instructions/information/illustrations </a:t>
            </a:r>
          </a:p>
          <a:p>
            <a:r>
              <a:rPr lang="en-GB" sz="2500" dirty="0">
                <a:latin typeface="Comic Sans MS" pitchFamily="66" charset="0"/>
              </a:rPr>
              <a:t>    be improved? </a:t>
            </a:r>
          </a:p>
          <a:p>
            <a:r>
              <a:rPr lang="en-GB" sz="2500" dirty="0">
                <a:latin typeface="Comic Sans MS" pitchFamily="66" charset="0"/>
              </a:rPr>
              <a:t>~ Who do you think this information is for? </a:t>
            </a:r>
          </a:p>
        </p:txBody>
      </p:sp>
    </p:spTree>
    <p:extLst>
      <p:ext uri="{BB962C8B-B14F-4D97-AF65-F5344CB8AC3E}">
        <p14:creationId xmlns:p14="http://schemas.microsoft.com/office/powerpoint/2010/main" val="21135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AE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3"/>
            <a:ext cx="88569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latin typeface="Comic Sans MS" pitchFamily="66" charset="0"/>
              </a:rPr>
              <a:t>(2g) identify/explain how meaning is  </a:t>
            </a:r>
            <a:br>
              <a:rPr lang="en-GB" sz="3200" b="1" dirty="0">
                <a:latin typeface="Comic Sans MS" pitchFamily="66" charset="0"/>
              </a:rPr>
            </a:br>
            <a:r>
              <a:rPr lang="en-GB" sz="3200" b="1" dirty="0">
                <a:latin typeface="Comic Sans MS" pitchFamily="66" charset="0"/>
              </a:rPr>
              <a:t>     enhanced choice of words and phrases</a:t>
            </a:r>
            <a:endParaRPr lang="en-GB" sz="3200" dirty="0"/>
          </a:p>
        </p:txBody>
      </p:sp>
      <p:sp>
        <p:nvSpPr>
          <p:cNvPr id="3" name="Rectangle 2"/>
          <p:cNvSpPr/>
          <p:nvPr/>
        </p:nvSpPr>
        <p:spPr>
          <a:xfrm>
            <a:off x="107504" y="1340768"/>
            <a:ext cx="885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dirty="0">
                <a:latin typeface="Comic Sans MS" pitchFamily="66" charset="0"/>
              </a:rPr>
              <a:t>~ What does the word 'x' tell you about 'y'? </a:t>
            </a:r>
          </a:p>
          <a:p>
            <a:r>
              <a:rPr lang="en-GB" sz="2500" dirty="0">
                <a:latin typeface="Comic Sans MS" pitchFamily="66" charset="0"/>
              </a:rPr>
              <a:t>~ Find two or three ways that the writer tells you 'x'. </a:t>
            </a:r>
          </a:p>
          <a:p>
            <a:r>
              <a:rPr lang="en-GB" sz="2500" dirty="0">
                <a:latin typeface="Comic Sans MS" pitchFamily="66" charset="0"/>
              </a:rPr>
              <a:t>~ What does this… word/phrase/sentence… tell you </a:t>
            </a:r>
          </a:p>
          <a:p>
            <a:r>
              <a:rPr lang="en-GB" sz="2500" dirty="0">
                <a:latin typeface="Comic Sans MS" pitchFamily="66" charset="0"/>
              </a:rPr>
              <a:t>   about… character/setting/mood etc…? </a:t>
            </a:r>
          </a:p>
          <a:p>
            <a:r>
              <a:rPr lang="en-GB" sz="2500" dirty="0">
                <a:latin typeface="Comic Sans MS" pitchFamily="66" charset="0"/>
              </a:rPr>
              <a:t>~ Highlight a key phrase or line. By writing a line in this </a:t>
            </a:r>
          </a:p>
          <a:p>
            <a:r>
              <a:rPr lang="en-GB" sz="2500" dirty="0">
                <a:latin typeface="Comic Sans MS" pitchFamily="66" charset="0"/>
              </a:rPr>
              <a:t>    way what effect has the author created? </a:t>
            </a:r>
          </a:p>
          <a:p>
            <a:r>
              <a:rPr lang="en-GB" sz="2500" dirty="0">
                <a:latin typeface="Comic Sans MS" pitchFamily="66" charset="0"/>
              </a:rPr>
              <a:t>~ In the story, 'x' is mentioned a lot. Why? </a:t>
            </a:r>
          </a:p>
          <a:p>
            <a:r>
              <a:rPr lang="en-GB" sz="2500" dirty="0">
                <a:latin typeface="Comic Sans MS" pitchFamily="66" charset="0"/>
              </a:rPr>
              <a:t>~ The writer uses words like … to describe …. What does </a:t>
            </a:r>
          </a:p>
          <a:p>
            <a:r>
              <a:rPr lang="en-GB" sz="2500" dirty="0">
                <a:latin typeface="Comic Sans MS" pitchFamily="66" charset="0"/>
              </a:rPr>
              <a:t>    this tell you about a character or setting? </a:t>
            </a:r>
          </a:p>
          <a:p>
            <a:r>
              <a:rPr lang="en-GB" sz="2500" dirty="0">
                <a:latin typeface="Comic Sans MS" pitchFamily="66" charset="0"/>
              </a:rPr>
              <a:t>~ What other words/phrases could the author have used? </a:t>
            </a:r>
          </a:p>
          <a:p>
            <a:r>
              <a:rPr lang="en-GB" sz="2500" dirty="0">
                <a:latin typeface="Comic Sans MS" pitchFamily="66" charset="0"/>
              </a:rPr>
              <a:t>~ The writer uses …words/phrases…to describe … How </a:t>
            </a:r>
          </a:p>
          <a:p>
            <a:r>
              <a:rPr lang="en-GB" sz="2500" dirty="0">
                <a:latin typeface="Comic Sans MS" pitchFamily="66" charset="0"/>
              </a:rPr>
              <a:t>    does this make you feel? </a:t>
            </a:r>
          </a:p>
        </p:txBody>
      </p:sp>
    </p:spTree>
    <p:extLst>
      <p:ext uri="{BB962C8B-B14F-4D97-AF65-F5344CB8AC3E}">
        <p14:creationId xmlns:p14="http://schemas.microsoft.com/office/powerpoint/2010/main" val="240960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119</TotalTime>
  <Words>1123</Words>
  <Application>Microsoft Office PowerPoint</Application>
  <PresentationFormat>On-screen Show (4:3)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Comic Sans MS</vt:lpstr>
      <vt:lpstr>Office Theme</vt:lpstr>
      <vt:lpstr>KEY STAGE 2 CONTENT DOMAINS 2a) give/explain the meaning of words in context 2b) retrieve and record information / identify key        details from fiction and non-fiction 2c) summarise main ideas from more than one        paragraph 2d) make inferences from the text / explain and        justify inferences with evidence from the text 2e) predict what might happen from details stated and        implied 2f) identify/explain how information/narrative content        is related and contributes to meaning as a whole 2g) identify/explain how meaning is enhanced through        choice of words and phrases 2h) make comparisons within the text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Wigan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STAGE 2 CONTENT DOMAINS 2a) give/explain the meaning of words in context 2b) retrieve and record information / identify key        details from fiction and non-fiction 2c) summarise main ideas from more than one        paragraph 2d) make inferences from the text / explain and        justify inferences with evidence from the text 2e) predict what might happen from details stated and        implied 2f) identify/explain how information/narrative content        is related and contributes to meaning as a whole 2g) identify/explain how meaning is enhanced through        choice of words and phrases 2h) make comparisons within the text</dc:title>
  <dc:creator>User</dc:creator>
  <cp:lastModifiedBy>V Green</cp:lastModifiedBy>
  <cp:revision>20</cp:revision>
  <cp:lastPrinted>2023-09-12T15:20:28Z</cp:lastPrinted>
  <dcterms:created xsi:type="dcterms:W3CDTF">2016-12-29T14:57:05Z</dcterms:created>
  <dcterms:modified xsi:type="dcterms:W3CDTF">2023-09-12T15:21:02Z</dcterms:modified>
</cp:coreProperties>
</file>