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57" r:id="rId5"/>
    <p:sldId id="259" r:id="rId6"/>
    <p:sldId id="258" r:id="rId7"/>
    <p:sldId id="260" r:id="rId8"/>
    <p:sldId id="267" r:id="rId9"/>
    <p:sldId id="270" r:id="rId10"/>
    <p:sldId id="261" r:id="rId11"/>
    <p:sldId id="266" r:id="rId12"/>
    <p:sldId id="262" r:id="rId13"/>
    <p:sldId id="263" r:id="rId14"/>
    <p:sldId id="264" r:id="rId15"/>
    <p:sldId id="271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FD3F-C411-4D4D-81E8-750ED7C07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09601-A1B9-4CA1-82FD-5121DF5C2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93AA5-83B1-4784-BC3A-45A0543D6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3A4C6-DF73-46E9-887D-F680E22C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EE6C9-B752-4E6D-9900-51681E9B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7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D2F6D-D0D5-4752-B91C-0989B265D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ED3A1-E672-4EDC-B25A-004E74D3C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BA8C9-487B-46D3-A423-D3D95347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2D719-6422-4DEF-A139-6306CCD6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A8854-056C-4EFE-8949-9850A217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65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785E88-6AFA-466E-8310-467C0AB90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EC867-CFBB-4FB1-A3D0-CE23C5DF1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96B9D-0399-43C4-BA83-2DC13691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638F5-CD62-4402-8105-C8804E26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D9F20-422C-4B5E-A914-8C265652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77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80355-DD05-40C7-AE14-3DEEF793B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09C7-9D06-43FB-B309-1C47B7381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38165-7450-437B-B5C8-4CC19893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D850D-2798-40A4-970B-DFF2323D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D1479-5EB3-4DF0-9C85-E55143E4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3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1FA1-A907-4D68-9392-3077356C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82FF7-9CBB-4536-B661-155C13FE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9706B-2B53-47D1-9D17-C1B89190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E1D9F-F703-41A1-8F85-2F8F4BE5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8BF87-9AD6-484C-89E5-FD13427D3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33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0741-505E-4B90-9852-ED2F70B0F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77299-ABBA-490E-A9BB-A9BF10A7D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305B2-4EEF-483A-8205-386B26C0B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D4C94-20D1-4845-9ACF-231CFA8A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57D00-4450-4F1D-9130-010AFA0E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1319B-B941-44D7-9BA1-A16C32CE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36200-ECE9-4684-AEF8-EBC3F7B5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BE5B-3ACC-4FF9-9DEE-46127A82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16ABA-605C-4FF8-8A35-B60226ED1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0E4B2-ABE8-477B-A591-AE6585294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84926-7AFF-4C26-AA9E-AA6E1D5A5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E12F4C-BBAB-423E-AD9D-89556739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78B7F9-80C5-4F51-85AC-DD03B8138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943969-C108-4D5E-A94A-085B6DEA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13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C89D-8902-4BA5-9D60-3347FD6E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672E9-BD07-4350-92F7-739D6A0F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ACEB9-094E-43D6-9C72-A0DC207F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417CA-C652-483D-B674-98E33710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3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40F249-7408-48C5-AC25-7BED5705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05686C-1B12-44F1-8F2C-8E63588B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C58A5-167E-4E20-AFFC-0E67213A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79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8F63E-4B10-4CAB-AA81-482B84E3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0638B-5A12-4E6D-A691-A1685D68A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841BB-4779-48E7-879F-2C8DD6302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37231-8C00-49C2-A2F5-31DC8F94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A1AEC-B07D-4B74-922A-FDD4533C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E7973-123F-4D55-BFAD-EEDA3DF8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9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CED9D-ADB5-4CBD-A0BD-AA4E89022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8F8AE2-0049-4219-8CB1-78ADAFEB2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1B91A-D899-4785-8D47-D85616458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FA913-8875-4543-A510-A1300E21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8AE30-5734-4B31-AF05-4E60E460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843FC-7006-4E45-BA5E-70569AB0B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02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C4F59-F918-4DC7-9036-02052AB3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DC9D1-3CA4-45CB-A81E-2A6C6F6DF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4735A-0B7B-4127-B828-554BF20CD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A474-B06C-4BEF-9A87-B9A09C3AE016}" type="datetimeFigureOut">
              <a:rPr lang="en-GB" smtClean="0"/>
              <a:t>13/09/2025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B6908-0E1B-4A3F-8FE1-EEC5A1EAA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5FE14-22BE-4C5E-B7FF-ACCA05C65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A71CD-5DDC-4689-AA11-B85039629F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9E3E-E68A-4AE7-8B82-92708BADE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69913"/>
            <a:ext cx="9144000" cy="238760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Year Ahead Meeting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Thursday 11</a:t>
            </a:r>
            <a:r>
              <a:rPr lang="en-GB" baseline="30000" dirty="0">
                <a:latin typeface="Comic Sans MS" panose="030F0702030302020204" pitchFamily="66" charset="0"/>
              </a:rPr>
              <a:t>th</a:t>
            </a:r>
            <a:r>
              <a:rPr lang="en-GB" dirty="0">
                <a:latin typeface="Comic Sans MS" panose="030F0702030302020204" pitchFamily="66" charset="0"/>
              </a:rPr>
              <a:t> September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C625A-E584-4DC4-BD4B-A2F95C6407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Mrs Trickett (class 5)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Mrs Falconer (class 6)</a:t>
            </a:r>
          </a:p>
        </p:txBody>
      </p:sp>
    </p:spTree>
    <p:extLst>
      <p:ext uri="{BB962C8B-B14F-4D97-AF65-F5344CB8AC3E}">
        <p14:creationId xmlns:p14="http://schemas.microsoft.com/office/powerpoint/2010/main" val="588991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FE5CCE-56D4-4AF4-8F12-D3C8E641DAB9}"/>
              </a:ext>
            </a:extLst>
          </p:cNvPr>
          <p:cNvSpPr txBox="1"/>
          <p:nvPr/>
        </p:nvSpPr>
        <p:spPr>
          <a:xfrm>
            <a:off x="403411" y="111873"/>
            <a:ext cx="1069489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Maths</a:t>
            </a:r>
            <a:endParaRPr lang="en-GB" sz="2400" u="sng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White Rose Scheme of work.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TT </a:t>
            </a:r>
            <a:r>
              <a:rPr lang="en-GB" sz="2400" dirty="0" err="1">
                <a:latin typeface="Comic Sans MS" panose="030F0702030302020204" pitchFamily="66" charset="0"/>
              </a:rPr>
              <a:t>Rockstars</a:t>
            </a:r>
            <a:r>
              <a:rPr lang="en-GB" sz="2400" dirty="0">
                <a:latin typeface="Comic Sans MS" panose="030F0702030302020204" pitchFamily="66" charset="0"/>
              </a:rPr>
              <a:t> – Multiplication and Division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2s, 5s, 10s and 3s are a focus but children can progress further as their speed and accuracy increases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67CA28-EA62-4C91-A040-66BACA194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544577"/>
              </p:ext>
            </p:extLst>
          </p:nvPr>
        </p:nvGraphicFramePr>
        <p:xfrm>
          <a:off x="1855694" y="1333092"/>
          <a:ext cx="8122024" cy="3582216"/>
        </p:xfrm>
        <a:graphic>
          <a:graphicData uri="http://schemas.openxmlformats.org/drawingml/2006/table">
            <a:tbl>
              <a:tblPr firstRow="1" firstCol="1" bandRow="1"/>
              <a:tblGrid>
                <a:gridCol w="254145">
                  <a:extLst>
                    <a:ext uri="{9D8B030D-6E8A-4147-A177-3AD203B41FA5}">
                      <a16:colId xmlns:a16="http://schemas.microsoft.com/office/drawing/2014/main" val="2768970797"/>
                    </a:ext>
                  </a:extLst>
                </a:gridCol>
                <a:gridCol w="2622255">
                  <a:extLst>
                    <a:ext uri="{9D8B030D-6E8A-4147-A177-3AD203B41FA5}">
                      <a16:colId xmlns:a16="http://schemas.microsoft.com/office/drawing/2014/main" val="4240551100"/>
                    </a:ext>
                  </a:extLst>
                </a:gridCol>
                <a:gridCol w="2622812">
                  <a:extLst>
                    <a:ext uri="{9D8B030D-6E8A-4147-A177-3AD203B41FA5}">
                      <a16:colId xmlns:a16="http://schemas.microsoft.com/office/drawing/2014/main" val="2535522111"/>
                    </a:ext>
                  </a:extLst>
                </a:gridCol>
                <a:gridCol w="2622812">
                  <a:extLst>
                    <a:ext uri="{9D8B030D-6E8A-4147-A177-3AD203B41FA5}">
                      <a16:colId xmlns:a16="http://schemas.microsoft.com/office/drawing/2014/main" val="597174571"/>
                    </a:ext>
                  </a:extLst>
                </a:gridCol>
              </a:tblGrid>
              <a:tr h="261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35913"/>
                  </a:ext>
                </a:extLst>
              </a:tr>
              <a:tr h="332040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YEAR 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 – 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 VALUE (WITHIN 100)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5 – 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 AND SUBTRACTION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10 AND 11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MONEY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12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CONSOLIDATION (BASED ON ASSESSMENTS)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 – 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MULTIPLICATION AND DIVISION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5 – 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FRACTIONS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9 – 10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11 – 12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SHAPE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 – 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MASS, CAPACITY AND TEMPERATURE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4 – 5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 AND HEIGHT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6 – 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 AND DIRECTION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8 – 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 10 – 12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CONSOLIDATION (BASED ON ASSESSMENTS)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7" marR="2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27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902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B5DB7F-4283-4405-B7E6-228D17D69502}"/>
              </a:ext>
            </a:extLst>
          </p:cNvPr>
          <p:cNvSpPr txBox="1"/>
          <p:nvPr/>
        </p:nvSpPr>
        <p:spPr>
          <a:xfrm>
            <a:off x="878541" y="412789"/>
            <a:ext cx="97087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Homework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Minimum</a:t>
            </a:r>
            <a:r>
              <a:rPr lang="en-GB" sz="2400" dirty="0">
                <a:latin typeface="Comic Sans MS" panose="030F0702030302020204" pitchFamily="66" charset="0"/>
              </a:rPr>
              <a:t> of 3 reads per week.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1</a:t>
            </a:r>
            <a:r>
              <a:rPr lang="en-GB" sz="2400" dirty="0">
                <a:latin typeface="Comic Sans MS" panose="030F0702030302020204" pitchFamily="66" charset="0"/>
              </a:rPr>
              <a:t> Page of English (comprehension)</a:t>
            </a: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1 </a:t>
            </a:r>
            <a:r>
              <a:rPr lang="en-GB" sz="2400" dirty="0">
                <a:latin typeface="Comic Sans MS" panose="030F0702030302020204" pitchFamily="66" charset="0"/>
              </a:rPr>
              <a:t>Page of Maths (mental arithmetic)</a:t>
            </a: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Spelling Shed</a:t>
            </a: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TT </a:t>
            </a:r>
            <a:r>
              <a:rPr lang="en-GB" sz="2400" b="1" dirty="0" err="1">
                <a:latin typeface="Comic Sans MS" panose="030F0702030302020204" pitchFamily="66" charset="0"/>
              </a:rPr>
              <a:t>Rockstars</a:t>
            </a:r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Sometimes, additional subject specific homework:</a:t>
            </a:r>
          </a:p>
          <a:p>
            <a:pPr algn="ctr"/>
            <a:r>
              <a:rPr lang="en-GB" sz="2400" b="1" dirty="0">
                <a:latin typeface="Comic Sans MS" panose="030F0702030302020204" pitchFamily="66" charset="0"/>
              </a:rPr>
              <a:t>Make a list of things from around your house to use in your ‘Marvellous Medicine’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466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9677BD-95B6-4A9E-9356-E0011CCEF989}"/>
              </a:ext>
            </a:extLst>
          </p:cNvPr>
          <p:cNvSpPr txBox="1"/>
          <p:nvPr/>
        </p:nvSpPr>
        <p:spPr>
          <a:xfrm>
            <a:off x="1801905" y="197346"/>
            <a:ext cx="85881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Autumn Term A Topics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Geography</a:t>
            </a:r>
            <a:r>
              <a:rPr lang="en-GB" sz="2400" dirty="0">
                <a:latin typeface="Comic Sans MS" panose="030F0702030302020204" pitchFamily="66" charset="0"/>
              </a:rPr>
              <a:t> – Oceans and Continents.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Art</a:t>
            </a:r>
            <a:r>
              <a:rPr lang="en-GB" sz="2400" dirty="0">
                <a:latin typeface="Comic Sans MS" panose="030F0702030302020204" pitchFamily="66" charset="0"/>
              </a:rPr>
              <a:t> – Portraits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Science</a:t>
            </a:r>
            <a:r>
              <a:rPr lang="en-GB" sz="2400" dirty="0">
                <a:latin typeface="Comic Sans MS" panose="030F0702030302020204" pitchFamily="66" charset="0"/>
              </a:rPr>
              <a:t> – Animals including Humans (Growth)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</a:t>
            </a:r>
            <a:r>
              <a:rPr lang="en-GB" sz="2400" dirty="0">
                <a:latin typeface="Comic Sans MS" panose="030F0702030302020204" pitchFamily="66" charset="0"/>
              </a:rPr>
              <a:t> – Christianity (God)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 </a:t>
            </a:r>
            <a:r>
              <a:rPr lang="en-GB" sz="2400" dirty="0">
                <a:latin typeface="Comic Sans MS" panose="030F0702030302020204" pitchFamily="66" charset="0"/>
              </a:rPr>
              <a:t>– Being Me in My World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- Basketball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- Dance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Autumn Term B Topics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History</a:t>
            </a:r>
            <a:r>
              <a:rPr lang="en-GB" sz="2400" dirty="0">
                <a:latin typeface="Comic Sans MS" panose="030F0702030302020204" pitchFamily="66" charset="0"/>
              </a:rPr>
              <a:t> – The Life of Christopher Columbus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Design Technology </a:t>
            </a:r>
            <a:r>
              <a:rPr lang="en-GB" sz="2400" dirty="0">
                <a:latin typeface="Comic Sans MS" panose="030F0702030302020204" pitchFamily="66" charset="0"/>
              </a:rPr>
              <a:t>– Design and Make a Healthy Wrap.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 </a:t>
            </a:r>
            <a:r>
              <a:rPr lang="en-GB" sz="2400" dirty="0">
                <a:latin typeface="Comic Sans MS" panose="030F0702030302020204" pitchFamily="66" charset="0"/>
              </a:rPr>
              <a:t>– Christianity (Jesus)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 </a:t>
            </a:r>
            <a:r>
              <a:rPr lang="en-GB" sz="2400" dirty="0">
                <a:latin typeface="Comic Sans MS" panose="030F0702030302020204" pitchFamily="66" charset="0"/>
              </a:rPr>
              <a:t>– Celebrating Differences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– Tag Rugby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- Gymnastics</a:t>
            </a:r>
          </a:p>
        </p:txBody>
      </p:sp>
    </p:spTree>
    <p:extLst>
      <p:ext uri="{BB962C8B-B14F-4D97-AF65-F5344CB8AC3E}">
        <p14:creationId xmlns:p14="http://schemas.microsoft.com/office/powerpoint/2010/main" val="61340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AF0F89-01FA-47C9-ACF0-EC1D3EAB815E}"/>
              </a:ext>
            </a:extLst>
          </p:cNvPr>
          <p:cNvSpPr txBox="1"/>
          <p:nvPr/>
        </p:nvSpPr>
        <p:spPr>
          <a:xfrm>
            <a:off x="1792941" y="89624"/>
            <a:ext cx="8606117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Spring Term A Topics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Geography</a:t>
            </a:r>
            <a:r>
              <a:rPr lang="en-GB" sz="2400" dirty="0">
                <a:latin typeface="Comic Sans MS" panose="030F0702030302020204" pitchFamily="66" charset="0"/>
              </a:rPr>
              <a:t> – Our Local Area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Art</a:t>
            </a:r>
            <a:r>
              <a:rPr lang="en-GB" sz="2400" dirty="0">
                <a:latin typeface="Comic Sans MS" panose="030F0702030302020204" pitchFamily="66" charset="0"/>
              </a:rPr>
              <a:t> – A study of the Artist and Art of L.S. Lowry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Science</a:t>
            </a:r>
            <a:r>
              <a:rPr lang="en-GB" sz="2400" dirty="0">
                <a:latin typeface="Comic Sans MS" panose="030F0702030302020204" pitchFamily="66" charset="0"/>
              </a:rPr>
              <a:t> – Animals including Humans 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 </a:t>
            </a:r>
            <a:r>
              <a:rPr lang="en-GB" sz="2400" dirty="0">
                <a:latin typeface="Comic Sans MS" panose="030F0702030302020204" pitchFamily="66" charset="0"/>
              </a:rPr>
              <a:t>- Hinduism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 </a:t>
            </a:r>
            <a:r>
              <a:rPr lang="en-GB" sz="2400" dirty="0">
                <a:latin typeface="Comic Sans MS" panose="030F0702030302020204" pitchFamily="66" charset="0"/>
              </a:rPr>
              <a:t>– Dreams and Goals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- Hockey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– Target Games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Spring Term B Topics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History</a:t>
            </a:r>
            <a:r>
              <a:rPr lang="en-GB" sz="2400" dirty="0">
                <a:latin typeface="Comic Sans MS" panose="030F0702030302020204" pitchFamily="66" charset="0"/>
              </a:rPr>
              <a:t> –  Local History and Alfred Wilkinson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Design Technology </a:t>
            </a:r>
            <a:r>
              <a:rPr lang="en-GB" sz="2400" dirty="0">
                <a:latin typeface="Comic Sans MS" panose="030F0702030302020204" pitchFamily="66" charset="0"/>
              </a:rPr>
              <a:t>– Make a Mechanical Monster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 </a:t>
            </a:r>
            <a:r>
              <a:rPr lang="en-GB" sz="2400" dirty="0">
                <a:latin typeface="Comic Sans MS" panose="030F0702030302020204" pitchFamily="66" charset="0"/>
              </a:rPr>
              <a:t>– Islam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 </a:t>
            </a:r>
            <a:r>
              <a:rPr lang="en-GB" sz="2400" dirty="0">
                <a:latin typeface="Comic Sans MS" panose="030F0702030302020204" pitchFamily="66" charset="0"/>
              </a:rPr>
              <a:t>– Healthy Me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– Tri-golf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- Gymnastics</a:t>
            </a:r>
          </a:p>
        </p:txBody>
      </p:sp>
    </p:spTree>
    <p:extLst>
      <p:ext uri="{BB962C8B-B14F-4D97-AF65-F5344CB8AC3E}">
        <p14:creationId xmlns:p14="http://schemas.microsoft.com/office/powerpoint/2010/main" val="3932164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EE18AE-4829-40EA-A8B2-4511716F295F}"/>
              </a:ext>
            </a:extLst>
          </p:cNvPr>
          <p:cNvSpPr txBox="1"/>
          <p:nvPr/>
        </p:nvSpPr>
        <p:spPr>
          <a:xfrm>
            <a:off x="1819835" y="166568"/>
            <a:ext cx="855233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Summer Term A Topics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History</a:t>
            </a:r>
            <a:r>
              <a:rPr lang="en-GB" sz="2400" dirty="0">
                <a:latin typeface="Comic Sans MS" panose="030F0702030302020204" pitchFamily="66" charset="0"/>
              </a:rPr>
              <a:t> – Seaside Holidays in the past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Art</a:t>
            </a:r>
            <a:r>
              <a:rPr lang="en-GB" sz="2400" dirty="0">
                <a:latin typeface="Comic Sans MS" panose="030F0702030302020204" pitchFamily="66" charset="0"/>
              </a:rPr>
              <a:t> – Seascapes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Science</a:t>
            </a:r>
            <a:r>
              <a:rPr lang="en-GB" sz="2400" dirty="0">
                <a:latin typeface="Comic Sans MS" panose="030F0702030302020204" pitchFamily="66" charset="0"/>
              </a:rPr>
              <a:t> – Animals including Humans (Growth)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</a:t>
            </a:r>
            <a:r>
              <a:rPr lang="en-GB" sz="2400" dirty="0">
                <a:latin typeface="Comic Sans MS" panose="030F0702030302020204" pitchFamily="66" charset="0"/>
              </a:rPr>
              <a:t> – Christianity (Church)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</a:t>
            </a:r>
            <a:r>
              <a:rPr lang="en-GB" sz="2400" dirty="0">
                <a:latin typeface="Comic Sans MS" panose="030F0702030302020204" pitchFamily="66" charset="0"/>
              </a:rPr>
              <a:t> – Relationships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- Athletics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- Dance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Summer Term B Topics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Geography</a:t>
            </a:r>
            <a:r>
              <a:rPr lang="en-GB" sz="2400" dirty="0">
                <a:latin typeface="Comic Sans MS" panose="030F0702030302020204" pitchFamily="66" charset="0"/>
              </a:rPr>
              <a:t> – Compare and Contrast 2 different localities.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Design Technology </a:t>
            </a:r>
            <a:r>
              <a:rPr lang="en-GB" sz="2400" dirty="0">
                <a:latin typeface="Comic Sans MS" panose="030F0702030302020204" pitchFamily="66" charset="0"/>
              </a:rPr>
              <a:t>– Make a Hand Puppet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R.E </a:t>
            </a:r>
            <a:r>
              <a:rPr lang="en-GB" sz="2400" dirty="0">
                <a:latin typeface="Comic Sans MS" panose="030F0702030302020204" pitchFamily="66" charset="0"/>
              </a:rPr>
              <a:t>– Judaism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P.S.H.E </a:t>
            </a:r>
            <a:r>
              <a:rPr lang="en-GB" sz="2400" dirty="0">
                <a:latin typeface="Comic Sans MS" panose="030F0702030302020204" pitchFamily="66" charset="0"/>
              </a:rPr>
              <a:t>– Changing Me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Outdoor PE </a:t>
            </a:r>
            <a:r>
              <a:rPr lang="en-GB" sz="2400" dirty="0">
                <a:latin typeface="Comic Sans MS" panose="030F0702030302020204" pitchFamily="66" charset="0"/>
              </a:rPr>
              <a:t>– Cricket</a:t>
            </a:r>
          </a:p>
          <a:p>
            <a:r>
              <a:rPr lang="en-GB" sz="2400" b="1" dirty="0">
                <a:latin typeface="Comic Sans MS" panose="030F0702030302020204" pitchFamily="66" charset="0"/>
              </a:rPr>
              <a:t>Indoor PE </a:t>
            </a:r>
            <a:r>
              <a:rPr lang="en-GB" sz="2400" dirty="0">
                <a:latin typeface="Comic Sans MS" panose="030F0702030302020204" pitchFamily="66" charset="0"/>
              </a:rPr>
              <a:t>– Sports Day Practice</a:t>
            </a:r>
          </a:p>
        </p:txBody>
      </p:sp>
    </p:spTree>
    <p:extLst>
      <p:ext uri="{BB962C8B-B14F-4D97-AF65-F5344CB8AC3E}">
        <p14:creationId xmlns:p14="http://schemas.microsoft.com/office/powerpoint/2010/main" val="91571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77B685-ED1E-4289-B56B-5D0B44E242A0}"/>
              </a:ext>
            </a:extLst>
          </p:cNvPr>
          <p:cNvSpPr txBox="1"/>
          <p:nvPr/>
        </p:nvSpPr>
        <p:spPr>
          <a:xfrm>
            <a:off x="571500" y="965239"/>
            <a:ext cx="11334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Power point is available to view on School Website – class information.</a:t>
            </a:r>
          </a:p>
        </p:txBody>
      </p:sp>
    </p:spTree>
    <p:extLst>
      <p:ext uri="{BB962C8B-B14F-4D97-AF65-F5344CB8AC3E}">
        <p14:creationId xmlns:p14="http://schemas.microsoft.com/office/powerpoint/2010/main" val="296248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6D2710-D1CA-44D2-BD4C-156196977690}"/>
              </a:ext>
            </a:extLst>
          </p:cNvPr>
          <p:cNvSpPr txBox="1"/>
          <p:nvPr/>
        </p:nvSpPr>
        <p:spPr>
          <a:xfrm>
            <a:off x="546847" y="188259"/>
            <a:ext cx="109728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General Information.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Reading books and records brought to school EVERY DAY.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Always bring a coat!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Names in uniform.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No earrings or jewellery.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All medication to be taken in school requires the completion of medication form – speak to office staff.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Water not juice (please)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Healthy snack for first playtime.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2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B762C9-917A-4984-A456-C472F054E3D2}"/>
              </a:ext>
            </a:extLst>
          </p:cNvPr>
          <p:cNvSpPr txBox="1"/>
          <p:nvPr/>
        </p:nvSpPr>
        <p:spPr>
          <a:xfrm>
            <a:off x="1416424" y="578223"/>
            <a:ext cx="84447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Events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Nativity Performance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2 Trips (awaiting confirmation)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Visit from Canal and Waterways Trust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History Alive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Visit from Rev Trev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Visit to the Church</a:t>
            </a:r>
          </a:p>
        </p:txBody>
      </p:sp>
    </p:spTree>
    <p:extLst>
      <p:ext uri="{BB962C8B-B14F-4D97-AF65-F5344CB8AC3E}">
        <p14:creationId xmlns:p14="http://schemas.microsoft.com/office/powerpoint/2010/main" val="324831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7B9EEF-5934-40FD-9890-1EA8F1B4F4EA}"/>
              </a:ext>
            </a:extLst>
          </p:cNvPr>
          <p:cNvSpPr txBox="1"/>
          <p:nvPr/>
        </p:nvSpPr>
        <p:spPr>
          <a:xfrm>
            <a:off x="932330" y="376517"/>
            <a:ext cx="1057835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Weekly routine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2400" u="sng" dirty="0">
                <a:latin typeface="Comic Sans MS" panose="030F0702030302020204" pitchFamily="66" charset="0"/>
              </a:rPr>
              <a:t>Morning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Handwriting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Guided Reading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English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Maths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Assembly (Monday, Wednesday, Friday)</a:t>
            </a:r>
          </a:p>
          <a:p>
            <a:pPr algn="ctr"/>
            <a:endParaRPr lang="en-GB" sz="1200" dirty="0">
              <a:latin typeface="Comic Sans MS" panose="030F0702030302020204" pitchFamily="66" charset="0"/>
            </a:endParaRPr>
          </a:p>
          <a:p>
            <a:pPr algn="ctr"/>
            <a:r>
              <a:rPr lang="en-GB" sz="2400" u="sng" dirty="0">
                <a:latin typeface="Comic Sans MS" panose="030F0702030302020204" pitchFamily="66" charset="0"/>
              </a:rPr>
              <a:t>Afternoon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Monday – Computing and Music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Tuesday - Outdoor PE, R.E and PSHE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Wednesday - Indoor PE and Art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Thursday - Science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Friday - Geography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87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5B9081-942E-48CA-B43D-9F2629EDF771}"/>
              </a:ext>
            </a:extLst>
          </p:cNvPr>
          <p:cNvSpPr txBox="1"/>
          <p:nvPr/>
        </p:nvSpPr>
        <p:spPr>
          <a:xfrm>
            <a:off x="1466851" y="1359575"/>
            <a:ext cx="96818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Handwriting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Continuing to develop cursive writing.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Children will practise joining letters together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24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201F80-1B74-4456-8FF7-055A6CD92C73}"/>
              </a:ext>
            </a:extLst>
          </p:cNvPr>
          <p:cNvSpPr txBox="1"/>
          <p:nvPr/>
        </p:nvSpPr>
        <p:spPr>
          <a:xfrm>
            <a:off x="887506" y="788894"/>
            <a:ext cx="10668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Guided Reading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Daily Carousel of Activities: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Reading to teacher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Reading to teaching assistant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Listening station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Spelling shed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Class library</a:t>
            </a:r>
          </a:p>
        </p:txBody>
      </p:sp>
    </p:spTree>
    <p:extLst>
      <p:ext uri="{BB962C8B-B14F-4D97-AF65-F5344CB8AC3E}">
        <p14:creationId xmlns:p14="http://schemas.microsoft.com/office/powerpoint/2010/main" val="149826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265C34-AFB0-4474-A36F-6E733528D493}"/>
              </a:ext>
            </a:extLst>
          </p:cNvPr>
          <p:cNvSpPr txBox="1"/>
          <p:nvPr/>
        </p:nvSpPr>
        <p:spPr>
          <a:xfrm>
            <a:off x="129988" y="412789"/>
            <a:ext cx="1193202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English</a:t>
            </a:r>
            <a:endParaRPr lang="en-GB" sz="2400" u="sng" dirty="0">
              <a:latin typeface="Comic Sans MS" panose="030F0702030302020204" pitchFamily="66" charset="0"/>
            </a:endParaRPr>
          </a:p>
          <a:p>
            <a:pPr algn="ctr"/>
            <a:endParaRPr lang="en-GB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Grammar, punctuation and spelling – skills for writing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(commas, apostrophes, noun phrases, conjunctions, spelling patterns)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Study of different genres – fiction and non- fiction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(Instructions, retell of a story, character descriptions, poetry)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Example texts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(W.A.G.O.L.L)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Shared writing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(collaboration in pairs, groups or whole class)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Independent writing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(Last stage of the process – Show us what you’ve learned!)</a:t>
            </a:r>
          </a:p>
        </p:txBody>
      </p:sp>
    </p:spTree>
    <p:extLst>
      <p:ext uri="{BB962C8B-B14F-4D97-AF65-F5344CB8AC3E}">
        <p14:creationId xmlns:p14="http://schemas.microsoft.com/office/powerpoint/2010/main" val="137714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177290-D48C-46D6-970F-9F1BDEA7D72B}"/>
              </a:ext>
            </a:extLst>
          </p:cNvPr>
          <p:cNvSpPr txBox="1"/>
          <p:nvPr/>
        </p:nvSpPr>
        <p:spPr>
          <a:xfrm>
            <a:off x="276225" y="205040"/>
            <a:ext cx="11725275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Reading</a:t>
            </a:r>
            <a:endParaRPr lang="en-GB" sz="2400" u="sng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Library books </a:t>
            </a:r>
            <a:r>
              <a:rPr lang="en-GB" sz="2400" dirty="0">
                <a:latin typeface="Comic Sans MS" panose="030F0702030302020204" pitchFamily="66" charset="0"/>
              </a:rPr>
              <a:t>– chosen by child, to be </a:t>
            </a:r>
            <a:r>
              <a:rPr lang="en-GB" sz="2400" b="1" dirty="0">
                <a:latin typeface="Comic Sans MS" panose="030F0702030302020204" pitchFamily="66" charset="0"/>
              </a:rPr>
              <a:t>shared</a:t>
            </a:r>
            <a:r>
              <a:rPr lang="en-GB" sz="2400" dirty="0">
                <a:latin typeface="Comic Sans MS" panose="030F0702030302020204" pitchFamily="66" charset="0"/>
              </a:rPr>
              <a:t> with a grown up or sibling.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Library books can be changed on Wednesday </a:t>
            </a:r>
            <a:r>
              <a:rPr lang="en-GB" sz="2400" b="1" dirty="0">
                <a:latin typeface="Comic Sans MS" panose="030F0702030302020204" pitchFamily="66" charset="0"/>
              </a:rPr>
              <a:t>only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Book Banded reading books </a:t>
            </a:r>
            <a:r>
              <a:rPr lang="en-GB" sz="2400" dirty="0">
                <a:latin typeface="Comic Sans MS" panose="030F0702030302020204" pitchFamily="66" charset="0"/>
              </a:rPr>
              <a:t>– increase in difficulty as the child develops greater reading ability.</a:t>
            </a:r>
            <a:endParaRPr lang="en-GB" sz="1000" dirty="0">
              <a:latin typeface="Comic Sans MS" panose="030F0702030302020204" pitchFamily="66" charset="0"/>
            </a:endParaRPr>
          </a:p>
          <a:p>
            <a:endParaRPr lang="en-GB" sz="9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Reading books can be changed as soon as the book is finished … or if your child is not enjoying their choice of book.</a:t>
            </a: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(please let staff know via message in reading record if your child has struggled with text)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1:1 reading </a:t>
            </a:r>
            <a:r>
              <a:rPr lang="en-GB" sz="2400" dirty="0">
                <a:latin typeface="Comic Sans MS" panose="030F0702030302020204" pitchFamily="66" charset="0"/>
              </a:rPr>
              <a:t>– with Teaching Assistant or parent volunteers.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82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6B93EC-6647-4E80-B958-85EAB895D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511" y="125746"/>
            <a:ext cx="9654977" cy="660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14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842</Words>
  <Application>Microsoft Office PowerPoint</Application>
  <PresentationFormat>Widescreen</PresentationFormat>
  <Paragraphs>208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Times New Roman</vt:lpstr>
      <vt:lpstr>Office Theme</vt:lpstr>
      <vt:lpstr>Year Ahead Meeting Thursday 11th September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Ahead Meeting Thursday 11th September</dc:title>
  <dc:creator>Danielle Trickett</dc:creator>
  <cp:lastModifiedBy>SBM1</cp:lastModifiedBy>
  <cp:revision>16</cp:revision>
  <cp:lastPrinted>2025-09-08T13:42:44Z</cp:lastPrinted>
  <dcterms:created xsi:type="dcterms:W3CDTF">2025-09-03T15:25:20Z</dcterms:created>
  <dcterms:modified xsi:type="dcterms:W3CDTF">2025-09-13T07:43:50Z</dcterms:modified>
</cp:coreProperties>
</file>