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5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6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7.xml" ContentType="application/vnd.openxmlformats-officedocument.presentationml.notesSlide+xml"/>
  <Override PartName="/ppt/comments/comment6.xml" ContentType="application/vnd.openxmlformats-officedocument.presentationml.comments+xml"/>
  <Override PartName="/ppt/notesSlides/notesSlide8.xml" ContentType="application/vnd.openxmlformats-officedocument.presentationml.notesSlide+xml"/>
  <Override PartName="/ppt/comments/comment7.xml" ContentType="application/vnd.openxmlformats-officedocument.presentationml.comments+xml"/>
  <Override PartName="/ppt/notesSlides/notesSlide9.xml" ContentType="application/vnd.openxmlformats-officedocument.presentationml.notesSlide+xml"/>
  <Override PartName="/ppt/comments/comment8.xml" ContentType="application/vnd.openxmlformats-officedocument.presentationml.comments+xml"/>
  <Override PartName="/ppt/notesSlides/notesSlide10.xml" ContentType="application/vnd.openxmlformats-officedocument.presentationml.notesSlide+xml"/>
  <Override PartName="/ppt/comments/comment9.xml" ContentType="application/vnd.openxmlformats-officedocument.presentationml.comments+xml"/>
  <Override PartName="/ppt/notesSlides/notesSlide11.xml" ContentType="application/vnd.openxmlformats-officedocument.presentationml.notesSlide+xml"/>
  <Override PartName="/ppt/comments/comment10.xml" ContentType="application/vnd.openxmlformats-officedocument.presentationml.comments+xml"/>
  <Override PartName="/ppt/notesSlides/notesSlide12.xml" ContentType="application/vnd.openxmlformats-officedocument.presentationml.notesSlide+xml"/>
  <Override PartName="/ppt/comments/comment11.xml" ContentType="application/vnd.openxmlformats-officedocument.presentationml.comments+xml"/>
  <Override PartName="/ppt/notesSlides/notesSlide13.xml" ContentType="application/vnd.openxmlformats-officedocument.presentationml.notesSlide+xml"/>
  <Override PartName="/ppt/comments/comment12.xml" ContentType="application/vnd.openxmlformats-officedocument.presentationml.comments+xml"/>
  <Override PartName="/ppt/notesSlides/notesSlide14.xml" ContentType="application/vnd.openxmlformats-officedocument.presentationml.notesSlide+xml"/>
  <Override PartName="/ppt/comments/comment13.xml" ContentType="application/vnd.openxmlformats-officedocument.presentationml.comments+xml"/>
  <Override PartName="/ppt/notesSlides/notesSlide15.xml" ContentType="application/vnd.openxmlformats-officedocument.presentationml.notesSlide+xml"/>
  <Override PartName="/ppt/comments/comment14.xml" ContentType="application/vnd.openxmlformats-officedocument.presentationml.comments+xml"/>
  <Override PartName="/ppt/notesSlides/notesSlide16.xml" ContentType="application/vnd.openxmlformats-officedocument.presentationml.notesSlide+xml"/>
  <Override PartName="/ppt/comments/comment15.xml" ContentType="application/vnd.openxmlformats-officedocument.presentationml.comments+xml"/>
  <Override PartName="/ppt/notesSlides/notesSlide17.xml" ContentType="application/vnd.openxmlformats-officedocument.presentationml.notesSlide+xml"/>
  <Override PartName="/ppt/comments/comment16.xml" ContentType="application/vnd.openxmlformats-officedocument.presentationml.comments+xml"/>
  <Override PartName="/ppt/notesSlides/notesSlide18.xml" ContentType="application/vnd.openxmlformats-officedocument.presentationml.notesSlide+xml"/>
  <Override PartName="/ppt/comments/comment17.xml" ContentType="application/vnd.openxmlformats-officedocument.presentationml.comment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omments/comment18.xml" ContentType="application/vnd.openxmlformats-officedocument.presentationml.comments+xml"/>
  <Override PartName="/ppt/notesSlides/notesSlide21.xml" ContentType="application/vnd.openxmlformats-officedocument.presentationml.notesSlide+xml"/>
  <Override PartName="/ppt/comments/comment19.xml" ContentType="application/vnd.openxmlformats-officedocument.presentationml.comment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omments/comment20.xml" ContentType="application/vnd.openxmlformats-officedocument.presentationml.comments+xml"/>
  <Override PartName="/ppt/notesSlides/notesSlide25.xml" ContentType="application/vnd.openxmlformats-officedocument.presentationml.notesSlide+xml"/>
  <Override PartName="/ppt/comments/comment21.xml" ContentType="application/vnd.openxmlformats-officedocument.presentationml.comments+xml"/>
  <Override PartName="/ppt/notesSlides/notesSlide26.xml" ContentType="application/vnd.openxmlformats-officedocument.presentationml.notesSlide+xml"/>
  <Override PartName="/ppt/comments/comment22.xml" ContentType="application/vnd.openxmlformats-officedocument.presentationml.comments+xml"/>
  <Override PartName="/ppt/notesSlides/notesSlide27.xml" ContentType="application/vnd.openxmlformats-officedocument.presentationml.notesSlide+xml"/>
  <Override PartName="/ppt/comments/comment23.xml" ContentType="application/vnd.openxmlformats-officedocument.presentationml.comments+xml"/>
  <Override PartName="/ppt/notesSlides/notesSlide28.xml" ContentType="application/vnd.openxmlformats-officedocument.presentationml.notesSlide+xml"/>
  <Override PartName="/ppt/comments/comment24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3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e Charlton" initials="" lastIdx="2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24335C8-1E72-44DE-BD72-82A8378162F6}">
  <a:tblStyle styleId="{824335C8-1E72-44DE-BD72-82A8378162F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31:28.688" idx="1">
    <p:pos x="6000" y="0"/>
    <p:text>Debbie</p:text>
  </p:cm>
</p:cmLst>
</file>

<file path=ppt/comments/comment1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38:27.290" idx="12">
    <p:pos x="6000" y="0"/>
    <p:text>Jane.
Ask parents to fill in the nursery contact sheet before leaving, as we don't always receive the names of pre-school setting s from the LA.</p:text>
  </p:cm>
</p:cmLst>
</file>

<file path=ppt/comments/comment1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38:40.761" idx="13">
    <p:pos x="6000" y="0"/>
    <p:text>Jane
Mention at this point that parents can sign up for morning or afternoon sessions this year, rather than a specific time, so staff can better plan their routes and make more efficient use of time.
9-11.45 or 1.15-4.00 (please note any specific issues with timings when you sign up.)</p:text>
  </p:cm>
</p:cmLst>
</file>

<file path=ppt/comments/comment1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41:17.138" idx="14">
    <p:pos x="6000" y="0"/>
    <p:text>Member of YR staff to deliver</p:text>
  </p:cm>
</p:cmLst>
</file>

<file path=ppt/comments/comment1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51:24.871" idx="15">
    <p:pos x="6000" y="0"/>
    <p:text>Member of YR staff</p:text>
  </p:cm>
</p:cmLst>
</file>

<file path=ppt/comments/comment1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39:55.338" idx="17">
    <p:pos x="6000" y="100"/>
    <p:text>Do we want a specific slide on this?</p:text>
  </p:cm>
  <p:cm authorId="0" dt="2024-05-16T08:41:32.012" idx="16">
    <p:pos x="6000" y="0"/>
    <p:text>Debbie?</p:text>
  </p:cm>
</p:cmLst>
</file>

<file path=ppt/comments/comment1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46:46.352" idx="18">
    <p:pos x="6000" y="0"/>
    <p:text>Member of the reception team?</p:text>
  </p:cm>
</p:cmLst>
</file>

<file path=ppt/comments/comment1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55:53.061" idx="19">
    <p:pos x="6000" y="0"/>
    <p:text>Member of the reception team to mention that these are in the packs and will also be posted onto the website, for easy reference.</p:text>
  </p:cm>
</p:cmLst>
</file>

<file path=ppt/comments/comment1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56:17.582" idx="20">
    <p:pos x="6000" y="0"/>
    <p:text>Office staff from here</p:text>
  </p:cm>
</p:cmLst>
</file>

<file path=ppt/comments/comment1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47:55.737" idx="21">
    <p:pos x="6000" y="0"/>
    <p:text>Amy to introduce herself as front of house contact and voice on the phone when reporting absence.</p:text>
  </p:cm>
</p:cmLst>
</file>

<file path=ppt/comments/comment1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48:38.013" idx="22">
    <p:pos x="6000" y="0"/>
    <p:text>Amy?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31:38.717" idx="2">
    <p:pos x="6000" y="0"/>
    <p:text>Debbie</p:text>
  </p:cm>
</p:cmLst>
</file>

<file path=ppt/comments/comment2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49:33.055" idx="23">
    <p:pos x="6000" y="0"/>
    <p:text>Lindsey</p:text>
  </p:cm>
</p:cmLst>
</file>

<file path=ppt/comments/comment2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49:43.403" idx="24">
    <p:pos x="6000" y="0"/>
    <p:text>Lindsey</p:text>
  </p:cm>
</p:cmLst>
</file>

<file path=ppt/comments/comment2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50:17.704" idx="25">
    <p:pos x="6000" y="0"/>
    <p:text>Do we have a member of the PTA who can come and speak?</p:text>
  </p:cm>
</p:cmLst>
</file>

<file path=ppt/comments/comment2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53:11.399" idx="26">
    <p:pos x="6000" y="0"/>
    <p:text>Lindsey</p:text>
  </p:cm>
</p:cmLst>
</file>

<file path=ppt/comments/comment2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53:28.725" idx="27">
    <p:pos x="6000" y="0"/>
    <p:text>Debbie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27:02.454" idx="4">
    <p:pos x="6000" y="100"/>
    <p:text>Which staff should we ask to attend?</p:text>
  </p:cm>
  <p:cm authorId="0" dt="2024-05-16T08:31:54.419" idx="3">
    <p:pos x="6000" y="0"/>
    <p:text>Debbie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27:44.417" idx="6">
    <p:pos x="6000" y="100"/>
    <p:text>Please could the Amy invite Susan to the meeting.</p:text>
  </p:cm>
  <p:cm authorId="0" dt="2024-05-16T08:32:28.496" idx="5">
    <p:pos x="6000" y="0"/>
    <p:text>Would Susan like to say something at this point?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33:20.160" idx="7">
    <p:pos x="6000" y="0"/>
    <p:text>Please could Amy invite Rev, Nicola to the meeting. 
Would Rev. Nicola like to speak about links with church here?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33:39.246" idx="8">
    <p:pos x="6000" y="0"/>
    <p:text>Debbie</p:tex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33:52.111" idx="9">
    <p:pos x="6000" y="0"/>
    <p:text>Jane?</p:tex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34:04.104" idx="10">
    <p:pos x="6000" y="0"/>
    <p:text>Jane?</p:tex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4-05-16T08:34:15.944" idx="11">
    <p:pos x="6000" y="0"/>
    <p:text>Jane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7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61" name="Google Shape;161;p1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  <p:sp>
        <p:nvSpPr>
          <p:cNvPr id="162" name="Google Shape;162;p1:notes"/>
          <p:cNvSpPr txBox="1"/>
          <p:nvPr/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7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124cbe805a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124cbe805a1_0_0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g124cbe805a1_0_0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11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8" name="Google Shape;248;p9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  <p:sp>
        <p:nvSpPr>
          <p:cNvPr id="249" name="Google Shape;249;p9:notes"/>
          <p:cNvSpPr txBox="1"/>
          <p:nvPr/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124cbe805a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124cbe805a1_0_6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g124cbe805a1_0_6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13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8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2dca5c58a2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2dca5c58a2d_0_0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g2dca5c58a2d_0_0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15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81" name="Google Shape;281;p10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  <p:sp>
        <p:nvSpPr>
          <p:cNvPr id="282" name="Google Shape;282;p10:notes"/>
          <p:cNvSpPr txBox="1"/>
          <p:nvPr/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89" name="Google Shape;289;p12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  <p:sp>
        <p:nvSpPr>
          <p:cNvPr id="290" name="Google Shape;290;p12:notes"/>
          <p:cNvSpPr txBox="1"/>
          <p:nvPr/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576e4532b1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576e4532b1_0_24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g576e4532b1_0_24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18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576e4532b1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576e4532b1_0_12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g576e4532b1_0_12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19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69" name="Google Shape;169;p2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  <p:sp>
        <p:nvSpPr>
          <p:cNvPr id="170" name="Google Shape;170;p2:notes"/>
          <p:cNvSpPr txBox="1"/>
          <p:nvPr/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576e4532b1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576e4532b1_0_30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g576e4532b1_0_30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20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20" name="Google Shape;320;p14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  <p:sp>
        <p:nvSpPr>
          <p:cNvPr id="321" name="Google Shape;321;p14:notes"/>
          <p:cNvSpPr txBox="1"/>
          <p:nvPr/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576e4532b1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576e4532b1_0_18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g576e4532b1_0_18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22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5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43" name="Google Shape;343;p16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  <p:sp>
        <p:nvSpPr>
          <p:cNvPr id="344" name="Google Shape;344;p16:notes"/>
          <p:cNvSpPr txBox="1"/>
          <p:nvPr/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24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5a02124e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5a02124e71_0_0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g5a02124e71_0_0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25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59" name="Google Shape;359;p17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  <p:sp>
        <p:nvSpPr>
          <p:cNvPr id="360" name="Google Shape;360;p17:notes"/>
          <p:cNvSpPr txBox="1"/>
          <p:nvPr/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26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576e4532b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576e4532b1_0_0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g576e4532b1_0_0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27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20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516b8d639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516b8d6398_0_1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g516b8d6398_0_1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3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4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defafaba30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defafaba30_1_6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gdefafaba30_1_6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6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51807855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518078553e_0_0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g518078553e_0_0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7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5" name="Google Shape;215;p5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  <p:sp>
        <p:nvSpPr>
          <p:cNvPr id="216" name="Google Shape;216;p5:notes"/>
          <p:cNvSpPr txBox="1"/>
          <p:nvPr/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121edbaa595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6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121edbaa595_0_2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g121edbaa595_0_2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mic Sans MS"/>
              <a:buNone/>
            </a:pPr>
            <a:fld id="{00000000-1234-1234-1234-123412341234}" type="slidenum">
              <a:rPr lang="en-US"/>
              <a:t>9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>
            <a:spLocks noGrp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chemeClr val="lt2"/>
            </a:outerShdw>
          </a:effectLst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40" name="Google Shape;40;p2"/>
          <p:cNvSpPr txBox="1">
            <a:spLocks noGrp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  <a:defRPr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–"/>
              <a:defRPr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41" name="Google Shape;41;p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42" name="Google Shape;42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43" name="Google Shape;43;p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48" name="Google Shape;148;p12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37719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•"/>
              <a:defRPr sz="2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–"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•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–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»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»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»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»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»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49" name="Google Shape;149;p12"/>
          <p:cNvSpPr txBox="1">
            <a:spLocks noGrp="1"/>
          </p:cNvSpPr>
          <p:nvPr>
            <p:ph type="body" idx="2"/>
          </p:nvPr>
        </p:nvSpPr>
        <p:spPr>
          <a:xfrm>
            <a:off x="4610100" y="1828800"/>
            <a:ext cx="37719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•"/>
              <a:defRPr sz="2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–"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•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–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»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»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»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»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»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50" name="Google Shape;150;p12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51" name="Google Shape;151;p12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52" name="Google Shape;152;p12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55" name="Google Shape;155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sz="20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56" name="Google Shape;156;p13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57" name="Google Shape;157;p13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58" name="Google Shape;158;p13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98" name="Google Shape;98;p4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99" name="Google Shape;99;p4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00" name="Google Shape;100;p4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03" name="Google Shape;103;p5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  <a:defRPr sz="3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–"/>
              <a:defRPr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04" name="Google Shape;104;p5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05" name="Google Shape;105;p5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06" name="Google Shape;106;p5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"/>
          <p:cNvSpPr txBox="1">
            <a:spLocks noGrp="1"/>
          </p:cNvSpPr>
          <p:nvPr>
            <p:ph type="title"/>
          </p:nvPr>
        </p:nvSpPr>
        <p:spPr>
          <a:xfrm rot="5400000">
            <a:off x="4752975" y="1857375"/>
            <a:ext cx="5334000" cy="192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09" name="Google Shape;109;p6"/>
          <p:cNvSpPr txBox="1">
            <a:spLocks noGrp="1"/>
          </p:cNvSpPr>
          <p:nvPr>
            <p:ph type="body" idx="1"/>
          </p:nvPr>
        </p:nvSpPr>
        <p:spPr>
          <a:xfrm rot="5400000">
            <a:off x="828675" y="9525"/>
            <a:ext cx="5334000" cy="561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  <a:defRPr sz="3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–"/>
              <a:defRPr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10" name="Google Shape;110;p6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11" name="Google Shape;111;p6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12" name="Google Shape;112;p6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15" name="Google Shape;115;p7"/>
          <p:cNvSpPr txBox="1">
            <a:spLocks noGrp="1"/>
          </p:cNvSpPr>
          <p:nvPr>
            <p:ph type="body" idx="1"/>
          </p:nvPr>
        </p:nvSpPr>
        <p:spPr>
          <a:xfrm rot="5400000">
            <a:off x="2705100" y="-190500"/>
            <a:ext cx="3657600" cy="76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  <a:defRPr sz="3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–"/>
              <a:defRPr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16" name="Google Shape;116;p7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17" name="Google Shape;117;p7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18" name="Google Shape;118;p7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21" name="Google Shape;121;p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  <a:defRPr sz="3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  <a:defRPr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22" name="Google Shape;122;p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sz="1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sz="1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23" name="Google Shape;123;p8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24" name="Google Shape;124;p8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25" name="Google Shape;125;p8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28" name="Google Shape;128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  <a:defRPr sz="3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–"/>
              <a:defRPr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29" name="Google Shape;129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sz="1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sz="1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omic Sans MS"/>
              <a:buNone/>
              <a:defRPr sz="9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30" name="Google Shape;130;p9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31" name="Google Shape;131;p9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35" name="Google Shape;135;p10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36" name="Google Shape;136;p10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39" name="Google Shape;139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  <a:defRPr sz="2400" b="1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sz="20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  <a:defRPr sz="18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40" name="Google Shape;140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•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–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»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»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»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»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»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41" name="Google Shape;141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  <a:defRPr sz="2400" b="1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sz="20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  <a:defRPr sz="18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42" name="Google Shape;142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•"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–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»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»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»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»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»"/>
              <a:defRPr sz="16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43" name="Google Shape;143;p11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44" name="Google Shape;144;p11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45" name="Google Shape;145;p11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20637" y="12700"/>
            <a:ext cx="8896350" cy="6780212"/>
          </a:xfrm>
          <a:custGeom>
            <a:avLst/>
            <a:gdLst/>
            <a:ahLst/>
            <a:cxnLst/>
            <a:rect l="l" t="t" r="r" b="b"/>
            <a:pathLst>
              <a:path w="3985" h="3619" extrusionOk="0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grpSp>
        <p:nvGrpSpPr>
          <p:cNvPr id="11" name="Google Shape;11;p1"/>
          <p:cNvGrpSpPr/>
          <p:nvPr/>
        </p:nvGrpSpPr>
        <p:grpSpPr>
          <a:xfrm>
            <a:off x="195262" y="234950"/>
            <a:ext cx="3787775" cy="1777999"/>
            <a:chOff x="195262" y="234950"/>
            <a:chExt cx="3787775" cy="1777999"/>
          </a:xfrm>
        </p:grpSpPr>
        <p:sp>
          <p:nvSpPr>
            <p:cNvPr id="12" name="Google Shape;12;p1"/>
            <p:cNvSpPr/>
            <p:nvPr/>
          </p:nvSpPr>
          <p:spPr>
            <a:xfrm>
              <a:off x="280987" y="280987"/>
              <a:ext cx="3571875" cy="1614487"/>
            </a:xfrm>
            <a:custGeom>
              <a:avLst/>
              <a:gdLst/>
              <a:ahLst/>
              <a:cxnLst/>
              <a:rect l="l" t="t" r="r" b="b"/>
              <a:pathLst>
                <a:path w="794" h="414" extrusionOk="0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263525" y="414337"/>
              <a:ext cx="3562350" cy="1598612"/>
            </a:xfrm>
            <a:custGeom>
              <a:avLst/>
              <a:gdLst/>
              <a:ahLst/>
              <a:cxnLst/>
              <a:rect l="l" t="t" r="r" b="b"/>
              <a:pathLst>
                <a:path w="1586" h="821" extrusionOk="0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752475" y="546100"/>
              <a:ext cx="2362200" cy="1458912"/>
            </a:xfrm>
            <a:custGeom>
              <a:avLst/>
              <a:gdLst/>
              <a:ahLst/>
              <a:cxnLst/>
              <a:rect l="l" t="t" r="r" b="b"/>
              <a:pathLst>
                <a:path w="1049" h="747" extrusionOk="0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grpSp>
          <p:nvGrpSpPr>
            <p:cNvPr id="15" name="Google Shape;15;p1"/>
            <p:cNvGrpSpPr/>
            <p:nvPr/>
          </p:nvGrpSpPr>
          <p:grpSpPr>
            <a:xfrm>
              <a:off x="195262" y="234950"/>
              <a:ext cx="3787775" cy="1716087"/>
              <a:chOff x="195262" y="234950"/>
              <a:chExt cx="3787775" cy="1716087"/>
            </a:xfrm>
          </p:grpSpPr>
          <p:sp>
            <p:nvSpPr>
              <p:cNvPr id="16" name="Google Shape;16;p1"/>
              <p:cNvSpPr/>
              <p:nvPr/>
            </p:nvSpPr>
            <p:spPr>
              <a:xfrm>
                <a:off x="3182937" y="1482725"/>
                <a:ext cx="336550" cy="339725"/>
              </a:xfrm>
              <a:custGeom>
                <a:avLst/>
                <a:gdLst/>
                <a:ahLst/>
                <a:cxnLst/>
                <a:rect l="l" t="t" r="r" b="b"/>
                <a:pathLst>
                  <a:path w="150" h="173" extrusionOk="0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7" name="Google Shape;17;p1"/>
              <p:cNvSpPr/>
              <p:nvPr/>
            </p:nvSpPr>
            <p:spPr>
              <a:xfrm>
                <a:off x="195262" y="234950"/>
                <a:ext cx="3787775" cy="1716087"/>
              </a:xfrm>
              <a:custGeom>
                <a:avLst/>
                <a:gdLst/>
                <a:ahLst/>
                <a:cxnLst/>
                <a:rect l="l" t="t" r="r" b="b"/>
                <a:pathLst>
                  <a:path w="1684" h="880" extrusionOk="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8" name="Google Shape;18;p1"/>
              <p:cNvSpPr/>
              <p:nvPr/>
            </p:nvSpPr>
            <p:spPr>
              <a:xfrm>
                <a:off x="514350" y="250825"/>
                <a:ext cx="2676525" cy="974725"/>
              </a:xfrm>
              <a:custGeom>
                <a:avLst/>
                <a:gdLst/>
                <a:ahLst/>
                <a:cxnLst/>
                <a:rect l="l" t="t" r="r" b="b"/>
                <a:pathLst>
                  <a:path w="1190" h="500" extrusionOk="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9" name="Google Shape;19;p1"/>
              <p:cNvSpPr/>
              <p:nvPr/>
            </p:nvSpPr>
            <p:spPr>
              <a:xfrm>
                <a:off x="649287" y="398462"/>
                <a:ext cx="360362" cy="650875"/>
              </a:xfrm>
              <a:custGeom>
                <a:avLst/>
                <a:gdLst/>
                <a:ahLst/>
                <a:cxnLst/>
                <a:rect l="l" t="t" r="r" b="b"/>
                <a:pathLst>
                  <a:path w="160" h="335" extrusionOk="0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20" name="Google Shape;20;p1"/>
              <p:cNvSpPr/>
              <p:nvPr/>
            </p:nvSpPr>
            <p:spPr>
              <a:xfrm>
                <a:off x="1343025" y="850900"/>
                <a:ext cx="1096962" cy="577850"/>
              </a:xfrm>
              <a:custGeom>
                <a:avLst/>
                <a:gdLst/>
                <a:ahLst/>
                <a:cxnLst/>
                <a:rect l="l" t="t" r="r" b="b"/>
                <a:pathLst>
                  <a:path w="489" h="296" extrusionOk="0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</p:grpSp>
      </p:grpSp>
      <p:grpSp>
        <p:nvGrpSpPr>
          <p:cNvPr id="21" name="Google Shape;21;p1"/>
          <p:cNvGrpSpPr/>
          <p:nvPr/>
        </p:nvGrpSpPr>
        <p:grpSpPr>
          <a:xfrm>
            <a:off x="7797642" y="4318434"/>
            <a:ext cx="979803" cy="1159593"/>
            <a:chOff x="7797642" y="4318434"/>
            <a:chExt cx="979803" cy="1159593"/>
          </a:xfrm>
        </p:grpSpPr>
        <p:sp>
          <p:nvSpPr>
            <p:cNvPr id="22" name="Google Shape;22;p1"/>
            <p:cNvSpPr/>
            <p:nvPr/>
          </p:nvSpPr>
          <p:spPr>
            <a:xfrm rot="7320000">
              <a:off x="7793037" y="4660900"/>
              <a:ext cx="998537" cy="465137"/>
            </a:xfrm>
            <a:custGeom>
              <a:avLst/>
              <a:gdLst/>
              <a:ahLst/>
              <a:cxnLst/>
              <a:rect l="l" t="t" r="r" b="b"/>
              <a:pathLst>
                <a:path w="794" h="414" extrusionOk="0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23" name="Google Shape;23;p1"/>
            <p:cNvSpPr/>
            <p:nvPr/>
          </p:nvSpPr>
          <p:spPr>
            <a:xfrm rot="7320000">
              <a:off x="7768431" y="4639468"/>
              <a:ext cx="995362" cy="460375"/>
            </a:xfrm>
            <a:custGeom>
              <a:avLst/>
              <a:gdLst/>
              <a:ahLst/>
              <a:cxnLst/>
              <a:rect l="l" t="t" r="r" b="b"/>
              <a:pathLst>
                <a:path w="1586" h="821" extrusionOk="0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24" name="Google Shape;24;p1"/>
            <p:cNvSpPr/>
            <p:nvPr/>
          </p:nvSpPr>
          <p:spPr>
            <a:xfrm rot="7320000">
              <a:off x="7936706" y="4625181"/>
              <a:ext cx="660400" cy="420687"/>
            </a:xfrm>
            <a:custGeom>
              <a:avLst/>
              <a:gdLst/>
              <a:ahLst/>
              <a:cxnLst/>
              <a:rect l="l" t="t" r="r" b="b"/>
              <a:pathLst>
                <a:path w="1049" h="747" extrusionOk="0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grpSp>
          <p:nvGrpSpPr>
            <p:cNvPr id="25" name="Google Shape;25;p1"/>
            <p:cNvGrpSpPr/>
            <p:nvPr/>
          </p:nvGrpSpPr>
          <p:grpSpPr>
            <a:xfrm>
              <a:off x="7797642" y="4318434"/>
              <a:ext cx="979803" cy="1159593"/>
              <a:chOff x="7797642" y="4318434"/>
              <a:chExt cx="979803" cy="1159593"/>
            </a:xfrm>
          </p:grpSpPr>
          <p:sp>
            <p:nvSpPr>
              <p:cNvPr id="26" name="Google Shape;26;p1"/>
              <p:cNvSpPr/>
              <p:nvPr/>
            </p:nvSpPr>
            <p:spPr>
              <a:xfrm rot="7320000">
                <a:off x="7916862" y="5064125"/>
                <a:ext cx="93662" cy="96837"/>
              </a:xfrm>
              <a:custGeom>
                <a:avLst/>
                <a:gdLst/>
                <a:ahLst/>
                <a:cxnLst/>
                <a:rect l="l" t="t" r="r" b="b"/>
                <a:pathLst>
                  <a:path w="150" h="173" extrusionOk="0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27" name="Google Shape;27;p1"/>
              <p:cNvSpPr/>
              <p:nvPr/>
            </p:nvSpPr>
            <p:spPr>
              <a:xfrm rot="7320000">
                <a:off x="7758112" y="4651375"/>
                <a:ext cx="1058862" cy="493712"/>
              </a:xfrm>
              <a:custGeom>
                <a:avLst/>
                <a:gdLst/>
                <a:ahLst/>
                <a:cxnLst/>
                <a:rect l="l" t="t" r="r" b="b"/>
                <a:pathLst>
                  <a:path w="1684" h="880" extrusionOk="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28" name="Google Shape;28;p1"/>
              <p:cNvSpPr/>
              <p:nvPr/>
            </p:nvSpPr>
            <p:spPr>
              <a:xfrm rot="7320000">
                <a:off x="8035925" y="4757737"/>
                <a:ext cx="749300" cy="279400"/>
              </a:xfrm>
              <a:custGeom>
                <a:avLst/>
                <a:gdLst/>
                <a:ahLst/>
                <a:cxnLst/>
                <a:rect l="l" t="t" r="r" b="b"/>
                <a:pathLst>
                  <a:path w="1190" h="500" extrusionOk="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29" name="Google Shape;29;p1"/>
              <p:cNvSpPr/>
              <p:nvPr/>
            </p:nvSpPr>
            <p:spPr>
              <a:xfrm rot="7320000">
                <a:off x="8517731" y="4560093"/>
                <a:ext cx="100012" cy="187325"/>
              </a:xfrm>
              <a:custGeom>
                <a:avLst/>
                <a:gdLst/>
                <a:ahLst/>
                <a:cxnLst/>
                <a:rect l="l" t="t" r="r" b="b"/>
                <a:pathLst>
                  <a:path w="160" h="335" extrusionOk="0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30" name="Google Shape;30;p1"/>
              <p:cNvSpPr/>
              <p:nvPr/>
            </p:nvSpPr>
            <p:spPr>
              <a:xfrm rot="7320000">
                <a:off x="8155781" y="4761706"/>
                <a:ext cx="306387" cy="165100"/>
              </a:xfrm>
              <a:custGeom>
                <a:avLst/>
                <a:gdLst/>
                <a:ahLst/>
                <a:cxnLst/>
                <a:rect l="l" t="t" r="r" b="b"/>
                <a:pathLst>
                  <a:path w="489" h="296" extrusionOk="0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</p:grpSp>
      </p:grpSp>
      <p:sp>
        <p:nvSpPr>
          <p:cNvPr id="31" name="Google Shape;31;p1"/>
          <p:cNvSpPr/>
          <p:nvPr/>
        </p:nvSpPr>
        <p:spPr>
          <a:xfrm>
            <a:off x="901700" y="5054600"/>
            <a:ext cx="6807200" cy="728662"/>
          </a:xfrm>
          <a:custGeom>
            <a:avLst/>
            <a:gdLst/>
            <a:ahLst/>
            <a:cxnLst/>
            <a:rect l="l" t="t" r="r" b="b"/>
            <a:pathLst>
              <a:path w="4288" h="459" extrusionOk="0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2" name="Google Shape;32;p1"/>
          <p:cNvSpPr/>
          <p:nvPr/>
        </p:nvSpPr>
        <p:spPr>
          <a:xfrm>
            <a:off x="4076700" y="1930400"/>
            <a:ext cx="889000" cy="381000"/>
          </a:xfrm>
          <a:custGeom>
            <a:avLst/>
            <a:gdLst/>
            <a:ahLst/>
            <a:cxnLst/>
            <a:rect l="l" t="t" r="r" b="b"/>
            <a:pathLst>
              <a:path w="560" h="240" extrusionOk="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3" name="Google Shape;33;p1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34" name="Google Shape;34;p1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  <a:defRPr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–"/>
              <a:defRPr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35" name="Google Shape;35;p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36" name="Google Shape;36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37" name="Google Shape;37;p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transition spd="med"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"/>
          <p:cNvSpPr/>
          <p:nvPr/>
        </p:nvSpPr>
        <p:spPr>
          <a:xfrm rot="-3180000">
            <a:off x="7777956" y="-15081"/>
            <a:ext cx="1162050" cy="2084387"/>
          </a:xfrm>
          <a:custGeom>
            <a:avLst/>
            <a:gdLst/>
            <a:ahLst/>
            <a:cxnLst/>
            <a:rect l="l" t="t" r="r" b="b"/>
            <a:pathLst>
              <a:path w="2903" h="3686" extrusionOk="0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  <a:defRPr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–"/>
              <a:defRPr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50" name="Google Shape;50;p3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3"/>
          <p:cNvSpPr/>
          <p:nvPr/>
        </p:nvSpPr>
        <p:spPr>
          <a:xfrm rot="-3180000">
            <a:off x="7865268" y="24606"/>
            <a:ext cx="1165225" cy="2097087"/>
          </a:xfrm>
          <a:custGeom>
            <a:avLst/>
            <a:gdLst/>
            <a:ahLst/>
            <a:cxnLst/>
            <a:rect l="l" t="t" r="r" b="b"/>
            <a:pathLst>
              <a:path w="2911" h="3703" extrusionOk="0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2" name="Google Shape;52;p3"/>
          <p:cNvSpPr/>
          <p:nvPr/>
        </p:nvSpPr>
        <p:spPr>
          <a:xfrm rot="-3180000">
            <a:off x="7831137" y="192087"/>
            <a:ext cx="1025525" cy="1571625"/>
          </a:xfrm>
          <a:custGeom>
            <a:avLst/>
            <a:gdLst/>
            <a:ahLst/>
            <a:cxnLst/>
            <a:rect l="l" t="t" r="r" b="b"/>
            <a:pathLst>
              <a:path w="2561" h="2777" extrusionOk="0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grpSp>
        <p:nvGrpSpPr>
          <p:cNvPr id="53" name="Google Shape;53;p3"/>
          <p:cNvGrpSpPr/>
          <p:nvPr/>
        </p:nvGrpSpPr>
        <p:grpSpPr>
          <a:xfrm>
            <a:off x="7937" y="5540375"/>
            <a:ext cx="1784350" cy="1246187"/>
            <a:chOff x="7937" y="5540375"/>
            <a:chExt cx="1784350" cy="1246187"/>
          </a:xfrm>
        </p:grpSpPr>
        <p:sp>
          <p:nvSpPr>
            <p:cNvPr id="54" name="Google Shape;54;p3"/>
            <p:cNvSpPr/>
            <p:nvPr/>
          </p:nvSpPr>
          <p:spPr>
            <a:xfrm>
              <a:off x="38100" y="5564187"/>
              <a:ext cx="1728787" cy="1030287"/>
            </a:xfrm>
            <a:custGeom>
              <a:avLst/>
              <a:gdLst/>
              <a:ahLst/>
              <a:cxnLst/>
              <a:rect l="l" t="t" r="r" b="b"/>
              <a:pathLst>
                <a:path w="2177" h="1298" extrusionOk="0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1622425" y="5686425"/>
              <a:ext cx="112712" cy="204787"/>
            </a:xfrm>
            <a:custGeom>
              <a:avLst/>
              <a:gdLst/>
              <a:ahLst/>
              <a:cxnLst/>
              <a:rect l="l" t="t" r="r" b="b"/>
              <a:pathLst>
                <a:path w="143" h="258" extrusionOk="0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31750" y="5991225"/>
              <a:ext cx="1257300" cy="650875"/>
            </a:xfrm>
            <a:custGeom>
              <a:avLst/>
              <a:gdLst/>
              <a:ahLst/>
              <a:cxnLst/>
              <a:rect l="l" t="t" r="r" b="b"/>
              <a:pathLst>
                <a:path w="1586" h="821" extrusionOk="0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04787" y="6045200"/>
              <a:ext cx="833437" cy="593725"/>
            </a:xfrm>
            <a:custGeom>
              <a:avLst/>
              <a:gdLst/>
              <a:ahLst/>
              <a:cxnLst/>
              <a:rect l="l" t="t" r="r" b="b"/>
              <a:pathLst>
                <a:path w="1049" h="747" extrusionOk="0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769937" y="5607050"/>
              <a:ext cx="214312" cy="192087"/>
            </a:xfrm>
            <a:custGeom>
              <a:avLst/>
              <a:gdLst/>
              <a:ahLst/>
              <a:cxnLst/>
              <a:rect l="l" t="t" r="r" b="b"/>
              <a:pathLst>
                <a:path w="272" h="241" extrusionOk="0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1017587" y="6608762"/>
              <a:ext cx="120650" cy="177800"/>
            </a:xfrm>
            <a:custGeom>
              <a:avLst/>
              <a:gdLst/>
              <a:ahLst/>
              <a:cxnLst/>
              <a:rect l="l" t="t" r="r" b="b"/>
              <a:pathLst>
                <a:path w="152" h="224" extrusionOk="0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800100" y="5726112"/>
              <a:ext cx="306387" cy="608012"/>
            </a:xfrm>
            <a:custGeom>
              <a:avLst/>
              <a:gdLst/>
              <a:ahLst/>
              <a:cxnLst/>
              <a:rect l="l" t="t" r="r" b="b"/>
              <a:pathLst>
                <a:path w="386" h="764" extrusionOk="0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1060450" y="5699125"/>
              <a:ext cx="577850" cy="276225"/>
            </a:xfrm>
            <a:custGeom>
              <a:avLst/>
              <a:gdLst/>
              <a:ahLst/>
              <a:cxnLst/>
              <a:rect l="l" t="t" r="r" b="b"/>
              <a:pathLst>
                <a:path w="728" h="348" extrusionOk="0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550862" y="5862637"/>
              <a:ext cx="247650" cy="106362"/>
            </a:xfrm>
            <a:custGeom>
              <a:avLst/>
              <a:gdLst/>
              <a:ahLst/>
              <a:cxnLst/>
              <a:rect l="l" t="t" r="r" b="b"/>
              <a:pathLst>
                <a:path w="312" h="135" extrusionOk="0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grpSp>
          <p:nvGrpSpPr>
            <p:cNvPr id="63" name="Google Shape;63;p3"/>
            <p:cNvGrpSpPr/>
            <p:nvPr/>
          </p:nvGrpSpPr>
          <p:grpSpPr>
            <a:xfrm>
              <a:off x="7937" y="5540375"/>
              <a:ext cx="1784350" cy="1238249"/>
              <a:chOff x="7937" y="5540375"/>
              <a:chExt cx="1784350" cy="1238249"/>
            </a:xfrm>
          </p:grpSpPr>
          <p:grpSp>
            <p:nvGrpSpPr>
              <p:cNvPr id="64" name="Google Shape;64;p3"/>
              <p:cNvGrpSpPr/>
              <p:nvPr/>
            </p:nvGrpSpPr>
            <p:grpSpPr>
              <a:xfrm>
                <a:off x="792162" y="5654675"/>
                <a:ext cx="869950" cy="1123949"/>
                <a:chOff x="792162" y="5654675"/>
                <a:chExt cx="869950" cy="1123949"/>
              </a:xfrm>
            </p:grpSpPr>
            <p:sp>
              <p:nvSpPr>
                <p:cNvPr id="65" name="Google Shape;65;p3"/>
                <p:cNvSpPr/>
                <p:nvPr/>
              </p:nvSpPr>
              <p:spPr>
                <a:xfrm>
                  <a:off x="792162" y="5694362"/>
                  <a:ext cx="249237" cy="1381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3" h="175" extrusionOk="0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66" name="Google Shape;66;p3"/>
                <p:cNvSpPr/>
                <p:nvPr/>
              </p:nvSpPr>
              <p:spPr>
                <a:xfrm>
                  <a:off x="1009650" y="6567487"/>
                  <a:ext cx="182562" cy="2111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0" h="266" extrusionOk="0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67" name="Google Shape;67;p3"/>
                <p:cNvSpPr/>
                <p:nvPr/>
              </p:nvSpPr>
              <p:spPr>
                <a:xfrm>
                  <a:off x="1593850" y="5654675"/>
                  <a:ext cx="68262" cy="1857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" h="234" extrusionOk="0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</p:grpSp>
          <p:sp>
            <p:nvSpPr>
              <p:cNvPr id="68" name="Google Shape;68;p3"/>
              <p:cNvSpPr/>
              <p:nvPr/>
            </p:nvSpPr>
            <p:spPr>
              <a:xfrm>
                <a:off x="120650" y="5924550"/>
                <a:ext cx="944562" cy="396875"/>
              </a:xfrm>
              <a:custGeom>
                <a:avLst/>
                <a:gdLst/>
                <a:ahLst/>
                <a:cxnLst/>
                <a:rect l="l" t="t" r="r" b="b"/>
                <a:pathLst>
                  <a:path w="1190" h="500" extrusionOk="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412750" y="6169025"/>
                <a:ext cx="387350" cy="234950"/>
              </a:xfrm>
              <a:custGeom>
                <a:avLst/>
                <a:gdLst/>
                <a:ahLst/>
                <a:cxnLst/>
                <a:rect l="l" t="t" r="r" b="b"/>
                <a:pathLst>
                  <a:path w="489" h="296" extrusionOk="0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896937" y="5842000"/>
                <a:ext cx="169862" cy="377825"/>
              </a:xfrm>
              <a:custGeom>
                <a:avLst/>
                <a:gdLst/>
                <a:ahLst/>
                <a:cxnLst/>
                <a:rect l="l" t="t" r="r" b="b"/>
                <a:pathLst>
                  <a:path w="213" h="478" extrusionOk="0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grpSp>
            <p:nvGrpSpPr>
              <p:cNvPr id="71" name="Google Shape;71;p3"/>
              <p:cNvGrpSpPr/>
              <p:nvPr/>
            </p:nvGrpSpPr>
            <p:grpSpPr>
              <a:xfrm>
                <a:off x="7937" y="5540375"/>
                <a:ext cx="1784350" cy="1076325"/>
                <a:chOff x="7937" y="5540375"/>
                <a:chExt cx="1784350" cy="1076325"/>
              </a:xfrm>
            </p:grpSpPr>
            <p:sp>
              <p:nvSpPr>
                <p:cNvPr id="72" name="Google Shape;72;p3"/>
                <p:cNvSpPr/>
                <p:nvPr/>
              </p:nvSpPr>
              <p:spPr>
                <a:xfrm>
                  <a:off x="1062037" y="6426200"/>
                  <a:ext cx="119062" cy="1381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" h="173" extrusionOk="0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73" name="Google Shape;73;p3"/>
                <p:cNvSpPr/>
                <p:nvPr/>
              </p:nvSpPr>
              <p:spPr>
                <a:xfrm>
                  <a:off x="7937" y="5918200"/>
                  <a:ext cx="1336675" cy="69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84" h="880" extrusionOk="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74" name="Google Shape;74;p3"/>
                <p:cNvSpPr/>
                <p:nvPr/>
              </p:nvSpPr>
              <p:spPr>
                <a:xfrm>
                  <a:off x="168275" y="5984875"/>
                  <a:ext cx="127000" cy="2651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0" h="335" extrusionOk="0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75" name="Google Shape;75;p3"/>
                <p:cNvSpPr/>
                <p:nvPr/>
              </p:nvSpPr>
              <p:spPr>
                <a:xfrm>
                  <a:off x="712787" y="5540375"/>
                  <a:ext cx="511175" cy="942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2" h="1188" extrusionOk="0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76" name="Google Shape;76;p3"/>
                <p:cNvSpPr/>
                <p:nvPr/>
              </p:nvSpPr>
              <p:spPr>
                <a:xfrm>
                  <a:off x="917575" y="5794375"/>
                  <a:ext cx="152400" cy="400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2" h="504" extrusionOk="0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77" name="Google Shape;77;p3"/>
                <p:cNvSpPr/>
                <p:nvPr/>
              </p:nvSpPr>
              <p:spPr>
                <a:xfrm>
                  <a:off x="520700" y="5762625"/>
                  <a:ext cx="309562" cy="2143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" h="269" extrusionOk="0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78" name="Google Shape;78;p3"/>
                <p:cNvSpPr/>
                <p:nvPr/>
              </p:nvSpPr>
              <p:spPr>
                <a:xfrm>
                  <a:off x="1044575" y="5616575"/>
                  <a:ext cx="747712" cy="336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1" h="424" extrusionOk="0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79" name="Google Shape;79;p3"/>
                <p:cNvSpPr/>
                <p:nvPr/>
              </p:nvSpPr>
              <p:spPr>
                <a:xfrm>
                  <a:off x="1138237" y="5724525"/>
                  <a:ext cx="388937" cy="136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" h="173" extrusionOk="0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</p:grpSp>
        </p:grpSp>
      </p:grpSp>
      <p:grpSp>
        <p:nvGrpSpPr>
          <p:cNvPr id="80" name="Google Shape;80;p3"/>
          <p:cNvGrpSpPr/>
          <p:nvPr/>
        </p:nvGrpSpPr>
        <p:grpSpPr>
          <a:xfrm>
            <a:off x="8680450" y="2116137"/>
            <a:ext cx="385762" cy="4308475"/>
            <a:chOff x="8680450" y="2116137"/>
            <a:chExt cx="385762" cy="4308475"/>
          </a:xfrm>
        </p:grpSpPr>
        <p:sp>
          <p:nvSpPr>
            <p:cNvPr id="81" name="Google Shape;81;p3"/>
            <p:cNvSpPr/>
            <p:nvPr/>
          </p:nvSpPr>
          <p:spPr>
            <a:xfrm flipH="1">
              <a:off x="8680450" y="4159250"/>
              <a:ext cx="325437" cy="2265362"/>
            </a:xfrm>
            <a:custGeom>
              <a:avLst/>
              <a:gdLst/>
              <a:ahLst/>
              <a:cxnLst/>
              <a:rect l="l" t="t" r="r" b="b"/>
              <a:pathLst>
                <a:path w="772" h="3266" extrusionOk="0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 flipH="1">
              <a:off x="8740775" y="2116137"/>
              <a:ext cx="325437" cy="2592387"/>
            </a:xfrm>
            <a:custGeom>
              <a:avLst/>
              <a:gdLst/>
              <a:ahLst/>
              <a:cxnLst/>
              <a:rect l="l" t="t" r="r" b="b"/>
              <a:pathLst>
                <a:path w="772" h="3266" extrusionOk="0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</p:grpSp>
      <p:grpSp>
        <p:nvGrpSpPr>
          <p:cNvPr id="83" name="Google Shape;83;p3"/>
          <p:cNvGrpSpPr/>
          <p:nvPr/>
        </p:nvGrpSpPr>
        <p:grpSpPr>
          <a:xfrm>
            <a:off x="7171101" y="-85887"/>
            <a:ext cx="2428148" cy="2245051"/>
            <a:chOff x="7171101" y="-85887"/>
            <a:chExt cx="2428148" cy="2245051"/>
          </a:xfrm>
        </p:grpSpPr>
        <p:grpSp>
          <p:nvGrpSpPr>
            <p:cNvPr id="84" name="Google Shape;84;p3"/>
            <p:cNvGrpSpPr/>
            <p:nvPr/>
          </p:nvGrpSpPr>
          <p:grpSpPr>
            <a:xfrm>
              <a:off x="7171101" y="-85887"/>
              <a:ext cx="2428148" cy="2245051"/>
              <a:chOff x="7171101" y="-85887"/>
              <a:chExt cx="2428148" cy="2245051"/>
            </a:xfrm>
          </p:grpSpPr>
          <p:sp>
            <p:nvSpPr>
              <p:cNvPr id="85" name="Google Shape;85;p3"/>
              <p:cNvSpPr/>
              <p:nvPr/>
            </p:nvSpPr>
            <p:spPr>
              <a:xfrm rot="-3180000">
                <a:off x="8620125" y="1724025"/>
                <a:ext cx="98425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245" h="806" extrusionOk="0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grpSp>
            <p:nvGrpSpPr>
              <p:cNvPr id="86" name="Google Shape;86;p3"/>
              <p:cNvGrpSpPr/>
              <p:nvPr/>
            </p:nvGrpSpPr>
            <p:grpSpPr>
              <a:xfrm>
                <a:off x="7171101" y="-85887"/>
                <a:ext cx="2428148" cy="2245051"/>
                <a:chOff x="7171101" y="-85887"/>
                <a:chExt cx="2428148" cy="2245051"/>
              </a:xfrm>
            </p:grpSpPr>
            <p:sp>
              <p:nvSpPr>
                <p:cNvPr id="87" name="Google Shape;87;p3"/>
                <p:cNvSpPr/>
                <p:nvPr/>
              </p:nvSpPr>
              <p:spPr>
                <a:xfrm rot="-3180000">
                  <a:off x="7883525" y="112712"/>
                  <a:ext cx="242887" cy="1984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4" h="349" extrusionOk="0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88" name="Google Shape;88;p3"/>
                <p:cNvSpPr/>
                <p:nvPr/>
              </p:nvSpPr>
              <p:spPr>
                <a:xfrm rot="-3180000">
                  <a:off x="8017668" y="523081"/>
                  <a:ext cx="427037" cy="69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4" h="1230" extrusionOk="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89" name="Google Shape;89;p3"/>
                <p:cNvSpPr/>
                <p:nvPr/>
              </p:nvSpPr>
              <p:spPr>
                <a:xfrm rot="-3180000">
                  <a:off x="7716043" y="284956"/>
                  <a:ext cx="801687" cy="1425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2" h="2521" extrusionOk="0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90" name="Google Shape;90;p3"/>
                <p:cNvSpPr/>
                <p:nvPr/>
              </p:nvSpPr>
              <p:spPr>
                <a:xfrm rot="-3180000">
                  <a:off x="7783512" y="-30162"/>
                  <a:ext cx="1203325" cy="2133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" h="3771" extrusionOk="0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91" name="Google Shape;91;p3"/>
                <p:cNvSpPr/>
                <p:nvPr/>
              </p:nvSpPr>
              <p:spPr>
                <a:xfrm rot="-3180000">
                  <a:off x="8412956" y="1420018"/>
                  <a:ext cx="268287" cy="193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3" h="342" extrusionOk="0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92" name="Google Shape;92;p3"/>
                <p:cNvSpPr/>
                <p:nvPr/>
              </p:nvSpPr>
              <p:spPr>
                <a:xfrm rot="-3180000">
                  <a:off x="8339931" y="1275556"/>
                  <a:ext cx="287337" cy="228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" h="403" extrusionOk="0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93" name="Google Shape;93;p3"/>
                <p:cNvSpPr/>
                <p:nvPr/>
              </p:nvSpPr>
              <p:spPr>
                <a:xfrm rot="-3180000">
                  <a:off x="7913687" y="333375"/>
                  <a:ext cx="287337" cy="2333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" h="411" extrusionOk="0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94" name="Google Shape;94;p3"/>
                <p:cNvSpPr/>
                <p:nvPr/>
              </p:nvSpPr>
              <p:spPr>
                <a:xfrm rot="-3180000">
                  <a:off x="7857331" y="221456"/>
                  <a:ext cx="284162" cy="219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9" h="386" extrusionOk="0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</p:grpSp>
        </p:grpSp>
        <p:cxnSp>
          <p:nvCxnSpPr>
            <p:cNvPr id="95" name="Google Shape;95;p3"/>
            <p:cNvCxnSpPr/>
            <p:nvPr/>
          </p:nvCxnSpPr>
          <p:spPr>
            <a:xfrm>
              <a:off x="7731125" y="133350"/>
              <a:ext cx="66675" cy="152400"/>
            </a:xfrm>
            <a:prstGeom prst="straightConnector1">
              <a:avLst/>
            </a:prstGeom>
            <a:noFill/>
            <a:ln w="38100" cap="flat" cmpd="sng">
              <a:solidFill>
                <a:schemeClr val="accent2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med"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comments" Target="../comments/commen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comments" Target="../comments/comment1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9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Relationship Id="rId4" Type="http://schemas.openxmlformats.org/officeDocument/2006/relationships/comments" Target="../comments/comment2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omments" Target="../comments/commen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4"/>
          <p:cNvSpPr txBox="1">
            <a:spLocks noGrp="1"/>
          </p:cNvSpPr>
          <p:nvPr>
            <p:ph type="ctrTitle"/>
          </p:nvPr>
        </p:nvSpPr>
        <p:spPr>
          <a:xfrm>
            <a:off x="1371600" y="1511300"/>
            <a:ext cx="6400800" cy="1773237"/>
          </a:xfrm>
          <a:prstGeom prst="rect">
            <a:avLst/>
          </a:prstGeom>
          <a:noFill/>
          <a:ln>
            <a:noFill/>
          </a:ln>
          <a:effectLst>
            <a:outerShdw blurRad="63500" dist="45790" dir="2021404">
              <a:schemeClr val="lt2"/>
            </a:outerShdw>
          </a:effectLst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Comic Sans MS"/>
              <a:buNone/>
            </a:pPr>
            <a:r>
              <a:rPr lang="en-US" sz="5400" b="0" i="0" u="none" strike="noStrike" cap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Welcome to</a:t>
            </a:r>
            <a:endParaRPr/>
          </a:p>
        </p:txBody>
      </p:sp>
      <p:sp>
        <p:nvSpPr>
          <p:cNvPr id="165" name="Google Shape;165;p14"/>
          <p:cNvSpPr txBox="1">
            <a:spLocks noGrp="1"/>
          </p:cNvSpPr>
          <p:nvPr>
            <p:ph type="subTitle" idx="1"/>
          </p:nvPr>
        </p:nvSpPr>
        <p:spPr>
          <a:xfrm>
            <a:off x="1547812" y="3357562"/>
            <a:ext cx="6032500" cy="10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mic Sans MS"/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Horwich Parish CE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mic Sans MS"/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Primary School</a:t>
            </a:r>
            <a:endParaRPr sz="4000" b="0" i="0" u="none" strike="noStrike" cap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mic Sans MS"/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20</a:t>
            </a:r>
            <a:r>
              <a:rPr lang="en-US" sz="4000"/>
              <a:t>24-25</a:t>
            </a:r>
            <a:endParaRPr sz="4000"/>
          </a:p>
          <a:p>
            <a:pPr marL="0" marR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mic Sans MS"/>
              <a:buNone/>
            </a:pPr>
            <a:endParaRPr sz="4000"/>
          </a:p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mic Sans MS"/>
              <a:buNone/>
            </a:pPr>
            <a:r>
              <a:rPr lang="en-US" sz="4000"/>
              <a:t>Thursday 6th June, 6pm</a:t>
            </a:r>
            <a:endParaRPr sz="4000"/>
          </a:p>
        </p:txBody>
      </p:sp>
      <p:sp>
        <p:nvSpPr>
          <p:cNvPr id="166" name="Google Shape;166;p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3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973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Visits to us in school</a:t>
            </a:r>
            <a:endParaRPr/>
          </a:p>
        </p:txBody>
      </p:sp>
      <p:sp>
        <p:nvSpPr>
          <p:cNvPr id="235" name="Google Shape;235;p23"/>
          <p:cNvSpPr txBox="1">
            <a:spLocks noGrp="1"/>
          </p:cNvSpPr>
          <p:nvPr>
            <p:ph type="body" idx="1"/>
          </p:nvPr>
        </p:nvSpPr>
        <p:spPr>
          <a:xfrm>
            <a:off x="755650" y="1268412"/>
            <a:ext cx="7410450" cy="46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/>
              <a:t>Three</a:t>
            </a:r>
            <a:r>
              <a:rPr lang="en-US" sz="32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‘Stay and Play’ session are available for each child (accompanied by a parent) to explore the reception class environment. </a:t>
            </a:r>
            <a:r>
              <a:rPr lang="en-US" sz="2800" b="0" i="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endParaRPr/>
          </a:p>
          <a:p>
            <a:pPr marL="74133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104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Thursday 13th June</a:t>
            </a:r>
            <a:endParaRPr sz="3104">
              <a:solidFill>
                <a:srgbClr val="FF0000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74133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104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Tuesday 18th June</a:t>
            </a:r>
            <a:endParaRPr sz="3104">
              <a:solidFill>
                <a:srgbClr val="FF0000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84928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104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Thursday 27th June</a:t>
            </a:r>
            <a:endParaRPr sz="3104">
              <a:solidFill>
                <a:srgbClr val="FF0000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84928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104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omic Sans MS"/>
              <a:buNone/>
            </a:pPr>
            <a:r>
              <a:rPr lang="en-US" sz="2800" b="0" i="0" u="none">
                <a:solidFill>
                  <a:srgbClr val="002060"/>
                </a:solidFill>
                <a:latin typeface="Comic Sans MS"/>
                <a:ea typeface="Comic Sans MS"/>
                <a:cs typeface="Comic Sans MS"/>
                <a:sym typeface="Comic Sans MS"/>
              </a:rPr>
              <a:t>All from </a:t>
            </a:r>
            <a:r>
              <a:rPr lang="en-US" sz="2800">
                <a:solidFill>
                  <a:srgbClr val="002060"/>
                </a:solidFill>
              </a:rPr>
              <a:t>4.00</a:t>
            </a:r>
            <a:r>
              <a:rPr lang="en-US" sz="2800" b="0" i="0" u="none">
                <a:solidFill>
                  <a:srgbClr val="002060"/>
                </a:solidFill>
                <a:latin typeface="Comic Sans MS"/>
                <a:ea typeface="Comic Sans MS"/>
                <a:cs typeface="Comic Sans MS"/>
                <a:sym typeface="Comic Sans MS"/>
              </a:rPr>
              <a:t> – </a:t>
            </a:r>
            <a:r>
              <a:rPr lang="en-US" sz="2800">
                <a:solidFill>
                  <a:srgbClr val="002060"/>
                </a:solidFill>
              </a:rPr>
              <a:t>4.45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endParaRPr sz="2800" b="0" i="0" u="none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endParaRPr sz="2800" b="0" i="0" u="none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  <a:endParaRPr/>
          </a:p>
        </p:txBody>
      </p:sp>
      <p:pic>
        <p:nvPicPr>
          <p:cNvPr id="236" name="Google Shape;236;p23" descr="C:\Users\jane\AppData\Local\Microsoft\Windows\Temporary Internet Files\Content.IE5\Q784SWQ4\MP900439455[1]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3362" y="5300662"/>
            <a:ext cx="1111250" cy="15367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23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4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160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2"/>
                </a:solidFill>
              </a:rPr>
              <a:t>Pre-school settings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44" name="Google Shape;244;p24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We will arrange to visit/contact pre-school settings during the week commencing</a:t>
            </a:r>
            <a:r>
              <a:rPr lang="en-US">
                <a:highlight>
                  <a:schemeClr val="lt1"/>
                </a:highlight>
              </a:rPr>
              <a:t> WB 1st July, </a:t>
            </a:r>
            <a:r>
              <a:rPr lang="en-US"/>
              <a:t>in order to become familiar with your child’s development and dispositions.</a:t>
            </a:r>
            <a:endParaRPr/>
          </a:p>
        </p:txBody>
      </p:sp>
      <p:sp>
        <p:nvSpPr>
          <p:cNvPr id="245" name="Google Shape;245;p24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5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mic Sans MS"/>
              <a:buNone/>
            </a:pPr>
            <a:r>
              <a:rPr lang="en-US">
                <a:solidFill>
                  <a:srgbClr val="FF0000"/>
                </a:solidFill>
              </a:rPr>
              <a:t>      </a:t>
            </a:r>
            <a:r>
              <a:rPr lang="en-US" sz="4400" b="0" i="0" u="none" strike="noStrike" cap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Home visits</a:t>
            </a:r>
            <a:endParaRPr/>
          </a:p>
        </p:txBody>
      </p:sp>
      <p:sp>
        <p:nvSpPr>
          <p:cNvPr id="252" name="Google Shape;252;p25"/>
          <p:cNvSpPr txBox="1">
            <a:spLocks noGrp="1"/>
          </p:cNvSpPr>
          <p:nvPr>
            <p:ph type="body" idx="1"/>
          </p:nvPr>
        </p:nvSpPr>
        <p:spPr>
          <a:xfrm>
            <a:off x="1258875" y="2060575"/>
            <a:ext cx="7133100" cy="44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1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4" b="1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Week beginning 8th July</a:t>
            </a:r>
            <a:endParaRPr sz="2004" b="1">
              <a:solidFill>
                <a:srgbClr val="FF0000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74133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4" b="1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(please sign up for your preferred day at the end of the meeting)</a:t>
            </a:r>
            <a:endParaRPr sz="2004" b="1">
              <a:solidFill>
                <a:srgbClr val="FF0000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74133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4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0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These visits will give the children another opportunity to meet their teacher and teaching assistant and will allow parents to</a:t>
            </a:r>
            <a:r>
              <a:rPr lang="en-US" sz="3000"/>
              <a:t> </a:t>
            </a:r>
            <a:r>
              <a:rPr lang="en-US" sz="30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share information about their child. </a:t>
            </a:r>
            <a:endParaRPr sz="3000"/>
          </a:p>
        </p:txBody>
      </p:sp>
      <p:pic>
        <p:nvPicPr>
          <p:cNvPr id="253" name="Google Shape;253;p25" descr="GIRLSIT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950" y="2922587"/>
            <a:ext cx="1189037" cy="1731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25" descr="C:\Users\jane\AppData\Local\Microsoft\Windows\Temporary Internet Files\Content.IE5\Z9C6VA0H\MC900438247[1].wm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0825" y="390525"/>
            <a:ext cx="1771650" cy="1866900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25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6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7680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2"/>
                </a:solidFill>
              </a:rPr>
              <a:t>Starting school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62" name="Google Shape;262;p26"/>
          <p:cNvSpPr txBox="1">
            <a:spLocks noGrp="1"/>
          </p:cNvSpPr>
          <p:nvPr>
            <p:ph type="body" idx="1"/>
          </p:nvPr>
        </p:nvSpPr>
        <p:spPr>
          <a:xfrm>
            <a:off x="685800" y="1126775"/>
            <a:ext cx="7696200" cy="541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400"/>
              <a:t>What can parents do to help?</a:t>
            </a:r>
            <a:r>
              <a:rPr lang="en-US" sz="1800"/>
              <a:t>(Taken from Bolton LA document)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/>
              <a:t>The best start a child can have is when you support them to: </a:t>
            </a:r>
            <a:endParaRPr sz="2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rgbClr val="0000FF"/>
                </a:solidFill>
              </a:rPr>
              <a:t>• Be independent - such as being able to put on their coat, or go to the toilet </a:t>
            </a:r>
            <a:endParaRPr sz="210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rgbClr val="FF0000"/>
                </a:solidFill>
              </a:rPr>
              <a:t>• Manage emotions - they are ok to leave you and are used to playing with groups of other children </a:t>
            </a:r>
            <a:endParaRPr sz="210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rgbClr val="38761D"/>
                </a:solidFill>
              </a:rPr>
              <a:t>• Communicate, listen and learn - being able to talk to their teachers and friends, join a group for story time and explore new things </a:t>
            </a:r>
            <a:endParaRPr sz="2100">
              <a:solidFill>
                <a:srgbClr val="38761D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/>
              <a:t>            </a:t>
            </a:r>
            <a:r>
              <a:rPr lang="en-US" sz="2100">
                <a:solidFill>
                  <a:srgbClr val="FF9900"/>
                </a:solidFill>
              </a:rPr>
              <a:t>• Be healthy and well - brushing teeth every day,</a:t>
            </a:r>
            <a:endParaRPr sz="2100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rgbClr val="FF9900"/>
                </a:solidFill>
              </a:rPr>
              <a:t>              getting out and about</a:t>
            </a:r>
            <a:endParaRPr sz="2100">
              <a:solidFill>
                <a:srgbClr val="FF9900"/>
              </a:solidFill>
            </a:endParaRPr>
          </a:p>
        </p:txBody>
      </p:sp>
      <p:sp>
        <p:nvSpPr>
          <p:cNvPr id="263" name="Google Shape;263;p26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7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Workshops for parents</a:t>
            </a:r>
            <a:br>
              <a:rPr lang="en-US"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/>
          </a:p>
        </p:txBody>
      </p:sp>
      <p:sp>
        <p:nvSpPr>
          <p:cNvPr id="269" name="Google Shape;269;p27"/>
          <p:cNvSpPr txBox="1">
            <a:spLocks noGrp="1"/>
          </p:cNvSpPr>
          <p:nvPr>
            <p:ph type="body" idx="1"/>
          </p:nvPr>
        </p:nvSpPr>
        <p:spPr>
          <a:xfrm>
            <a:off x="827075" y="1268399"/>
            <a:ext cx="7565100" cy="47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Reading </a:t>
            </a:r>
            <a:r>
              <a:rPr lang="en-US"/>
              <a:t>and </a:t>
            </a:r>
            <a:r>
              <a:rPr lang="en-US" sz="32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Phonics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Maths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29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order to  inform parents of our methods of teaching the basic skills, a  short workshop will take place around 45 minutes before the end of the school day. </a:t>
            </a:r>
            <a:endParaRPr sz="2900"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omic Sans MS"/>
              <a:buNone/>
            </a:pPr>
            <a:r>
              <a:rPr lang="en-US" sz="2900">
                <a:solidFill>
                  <a:srgbClr val="FF0000"/>
                </a:solidFill>
              </a:rPr>
              <a:t>This will take place on Tuesday 10th September at 2.30pm.</a:t>
            </a:r>
            <a:endParaRPr sz="2900"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endParaRPr sz="3200" b="0" i="0" u="none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70" name="Google Shape;270;p27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8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160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Behaviour Expectations</a:t>
            </a:r>
            <a:endParaRPr/>
          </a:p>
        </p:txBody>
      </p:sp>
      <p:sp>
        <p:nvSpPr>
          <p:cNvPr id="277" name="Google Shape;277;p28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8" name="Google Shape;278;p28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9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973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Classes</a:t>
            </a:r>
            <a:endParaRPr/>
          </a:p>
        </p:txBody>
      </p:sp>
      <p:sp>
        <p:nvSpPr>
          <p:cNvPr id="285" name="Google Shape;285;p29"/>
          <p:cNvSpPr txBox="1">
            <a:spLocks noGrp="1"/>
          </p:cNvSpPr>
          <p:nvPr>
            <p:ph type="body" idx="1"/>
          </p:nvPr>
        </p:nvSpPr>
        <p:spPr>
          <a:xfrm>
            <a:off x="539750" y="1125522"/>
            <a:ext cx="7746900" cy="458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children will be organised into two registration classes once we have </a:t>
            </a:r>
            <a:r>
              <a:rPr lang="en-US" sz="2800"/>
              <a:t>spoken to parents and staff at</a:t>
            </a:r>
            <a:r>
              <a:rPr lang="en-US" sz="2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their pre-school settings. You will be informed of their class by letter </a:t>
            </a:r>
            <a:r>
              <a:rPr lang="en-US" sz="2800"/>
              <a:t>in </a:t>
            </a:r>
            <a:r>
              <a:rPr lang="en-US" sz="2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July. </a:t>
            </a:r>
            <a:endParaRPr sz="28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Children will register in their classes but the </a:t>
            </a:r>
            <a:r>
              <a:rPr lang="en-US" sz="2800"/>
              <a:t>Early years department works as one unit with </a:t>
            </a:r>
            <a:r>
              <a:rPr lang="en-US" sz="2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lots of opportunities to work together</a:t>
            </a:r>
            <a:r>
              <a:rPr lang="en-US" sz="2800"/>
              <a:t>.</a:t>
            </a:r>
            <a:endParaRPr/>
          </a:p>
        </p:txBody>
      </p:sp>
      <p:sp>
        <p:nvSpPr>
          <p:cNvPr id="286" name="Google Shape;286;p29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0"/>
          <p:cNvSpPr txBox="1">
            <a:spLocks noGrp="1"/>
          </p:cNvSpPr>
          <p:nvPr>
            <p:ph type="title"/>
          </p:nvPr>
        </p:nvSpPr>
        <p:spPr>
          <a:xfrm>
            <a:off x="915100" y="-5"/>
            <a:ext cx="6870600" cy="97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Comic Sans MS"/>
              <a:buNone/>
            </a:pPr>
            <a:r>
              <a:rPr lang="en-US" sz="4000" b="0" i="0" u="none" strike="noStrike" cap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Starting Dates and Times</a:t>
            </a:r>
            <a:endParaRPr/>
          </a:p>
        </p:txBody>
      </p:sp>
      <p:graphicFrame>
        <p:nvGraphicFramePr>
          <p:cNvPr id="293" name="Google Shape;293;p30"/>
          <p:cNvGraphicFramePr/>
          <p:nvPr/>
        </p:nvGraphicFramePr>
        <p:xfrm>
          <a:off x="915100" y="1090425"/>
          <a:ext cx="7202225" cy="3797776"/>
        </p:xfrm>
        <a:graphic>
          <a:graphicData uri="http://schemas.openxmlformats.org/drawingml/2006/table">
            <a:tbl>
              <a:tblPr>
                <a:noFill/>
                <a:tableStyleId>{824335C8-1E72-44DE-BD72-82A8378162F6}</a:tableStyleId>
              </a:tblPr>
              <a:tblGrid>
                <a:gridCol w="280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7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6225">
                <a:tc>
                  <a:txBody>
                    <a:bodyPr/>
                    <a:lstStyle/>
                    <a:p>
                      <a:pPr marL="82826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4" b="1" u="sng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Event </a:t>
                      </a:r>
                      <a:endParaRPr sz="1104" b="1" u="sng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82825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4" b="1" u="sng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Date</a:t>
                      </a:r>
                      <a:r>
                        <a:rPr lang="en-US" sz="11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/>
                </a:tc>
                <a:tc gridSpan="2">
                  <a:txBody>
                    <a:bodyPr/>
                    <a:lstStyle/>
                    <a:p>
                      <a:pPr marL="73994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4" b="1" u="sng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Time</a:t>
                      </a:r>
                      <a:endParaRPr sz="1104" b="1" u="sng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975">
                <a:tc>
                  <a:txBody>
                    <a:bodyPr/>
                    <a:lstStyle/>
                    <a:p>
                      <a:pPr marL="84929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4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Induction week </a:t>
                      </a:r>
                      <a:endParaRPr sz="1104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4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82265" lvl="0" indent="0" algn="l" rtl="0">
                        <a:spcBef>
                          <a:spcPts val="56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4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Adam Class</a:t>
                      </a:r>
                      <a:endParaRPr sz="1104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7932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4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 Class</a:t>
                      </a:r>
                      <a:endParaRPr sz="1104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5475">
                <a:tc>
                  <a:txBody>
                    <a:bodyPr/>
                    <a:lstStyle/>
                    <a:p>
                      <a:pPr marL="79742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Children in School (am/pm)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4928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Tuesday  3rd</a:t>
                      </a:r>
                      <a:r>
                        <a:rPr lang="en-US" sz="1360" b="1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September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4929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Morning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78760" lvl="0" indent="0" algn="l" rtl="0">
                        <a:spcBef>
                          <a:spcPts val="56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9:00am-11:30am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5535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Afternoon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85069" lvl="0" indent="0" algn="l" rtl="0">
                        <a:spcBef>
                          <a:spcPts val="56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1:15pm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80162" lvl="0" indent="0" algn="l" rtl="0">
                        <a:spcBef>
                          <a:spcPts val="56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3:00pm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475">
                <a:tc>
                  <a:txBody>
                    <a:bodyPr/>
                    <a:lstStyle/>
                    <a:p>
                      <a:pPr marL="79742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Children in School(am/pm)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4133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Wednesday 4</a:t>
                      </a:r>
                      <a:r>
                        <a:rPr lang="en-US" sz="1360" b="1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 </a:t>
                      </a: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September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5535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Afternoon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85069" lvl="0" indent="0" algn="l" rtl="0">
                        <a:spcBef>
                          <a:spcPts val="56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1:15 pm-3:00 pm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4928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Morning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78760" lvl="0" indent="0" algn="l" rtl="0">
                        <a:spcBef>
                          <a:spcPts val="56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9:00am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85069" lvl="0" indent="0" algn="l" rtl="0">
                        <a:spcBef>
                          <a:spcPts val="56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11:30am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75">
                <a:tc>
                  <a:txBody>
                    <a:bodyPr/>
                    <a:lstStyle/>
                    <a:p>
                      <a:pPr marL="79742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Children in School (half day)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7358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Thursday 5</a:t>
                      </a:r>
                      <a:r>
                        <a:rPr lang="en-US" sz="1360" b="1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 </a:t>
                      </a: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September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8760" marR="218325" lvl="0" indent="-3224" algn="l" rtl="0">
                        <a:lnSpc>
                          <a:spcPct val="10155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All children in and lunch provided 9:00am – 1:30pm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975">
                <a:tc rowSpan="2">
                  <a:txBody>
                    <a:bodyPr/>
                    <a:lstStyle/>
                    <a:p>
                      <a:pPr marL="79742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Children in School (Full day)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4133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Friday 6</a:t>
                      </a:r>
                      <a:r>
                        <a:rPr lang="en-US" sz="1360" b="1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 </a:t>
                      </a: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September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5535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All children in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78760" lvl="0" indent="0" algn="l" rtl="0">
                        <a:spcBef>
                          <a:spcPts val="56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9:00am-3:00pm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4928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Monday 9</a:t>
                      </a:r>
                      <a:r>
                        <a:rPr lang="en-US" sz="1360" b="1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 </a:t>
                      </a: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September  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79320" lvl="0" indent="0" algn="l" rtl="0">
                        <a:spcBef>
                          <a:spcPts val="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onwards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2265" marR="33092" lvl="0" indent="-6729" algn="l" rtl="0">
                        <a:lnSpc>
                          <a:spcPct val="10140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4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All children in for usual school hours - 8.40am- 3.15pm</a:t>
                      </a:r>
                      <a:endParaRPr sz="1304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94" name="Google Shape;294;p30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1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sz="60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6000"/>
              <a:t>     </a:t>
            </a:r>
            <a:r>
              <a:rPr lang="en-US" sz="6000">
                <a:solidFill>
                  <a:schemeClr val="dk2"/>
                </a:solidFill>
              </a:rPr>
              <a:t>Housekeeping</a:t>
            </a:r>
            <a:endParaRPr sz="6000">
              <a:solidFill>
                <a:schemeClr val="dk2"/>
              </a:solidFill>
            </a:endParaRPr>
          </a:p>
        </p:txBody>
      </p:sp>
      <p:sp>
        <p:nvSpPr>
          <p:cNvPr id="301" name="Google Shape;301;p31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2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909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        </a:t>
            </a:r>
            <a:r>
              <a:rPr lang="en-US">
                <a:solidFill>
                  <a:schemeClr val="dk2"/>
                </a:solidFill>
              </a:rPr>
              <a:t>Attendance</a:t>
            </a:r>
            <a:r>
              <a:rPr lang="en-US"/>
              <a:t> </a:t>
            </a:r>
            <a:endParaRPr/>
          </a:p>
        </p:txBody>
      </p:sp>
      <p:sp>
        <p:nvSpPr>
          <p:cNvPr id="308" name="Google Shape;308;p32"/>
          <p:cNvSpPr txBox="1">
            <a:spLocks noGrp="1"/>
          </p:cNvSpPr>
          <p:nvPr>
            <p:ph type="body" idx="1"/>
          </p:nvPr>
        </p:nvSpPr>
        <p:spPr>
          <a:xfrm>
            <a:off x="333525" y="1242125"/>
            <a:ext cx="8155800" cy="5616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600"/>
              <a:t>We strive for excellent attendance for all of our pupils.</a:t>
            </a:r>
            <a:endParaRPr sz="26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600"/>
              <a:t>Gates open at 8.40 and close at 8.50.If you arrive at school later than 8.50, you will need to report to the office and sign in on the electronic inventory.</a:t>
            </a:r>
            <a:endParaRPr sz="26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600"/>
              <a:t>Appointments for routine medical appointments should be made outside of school hours. If appointments need to be taken within school hours, please  request a form from the school office.</a:t>
            </a:r>
            <a:endParaRPr sz="26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600"/>
              <a:t>              Unfortunately any holidays taken during                </a:t>
            </a:r>
            <a:endParaRPr sz="26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600"/>
              <a:t>              term time will be classed as unauthorised.</a:t>
            </a:r>
            <a:endParaRPr sz="2600"/>
          </a:p>
        </p:txBody>
      </p:sp>
      <p:sp>
        <p:nvSpPr>
          <p:cNvPr id="309" name="Google Shape;309;p32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5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Our Mission Statement</a:t>
            </a:r>
            <a:endParaRPr/>
          </a:p>
        </p:txBody>
      </p:sp>
      <p:sp>
        <p:nvSpPr>
          <p:cNvPr id="173" name="Google Shape;173;p15"/>
          <p:cNvSpPr txBox="1">
            <a:spLocks noGrp="1"/>
          </p:cNvSpPr>
          <p:nvPr>
            <p:ph type="body" idx="4294967295"/>
          </p:nvPr>
        </p:nvSpPr>
        <p:spPr>
          <a:xfrm>
            <a:off x="611187" y="1916112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endParaRPr b="1">
              <a:solidFill>
                <a:srgbClr val="FF0000"/>
              </a:solidFill>
            </a:endParaRPr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endParaRPr b="1">
              <a:solidFill>
                <a:srgbClr val="FF0000"/>
              </a:solidFill>
            </a:endParaRPr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b="1">
                <a:solidFill>
                  <a:srgbClr val="FF0000"/>
                </a:solidFill>
              </a:rPr>
              <a:t>God with us,</a:t>
            </a:r>
            <a:endParaRPr b="1">
              <a:solidFill>
                <a:srgbClr val="FF0000"/>
              </a:solidFill>
            </a:endParaRPr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b="1">
                <a:solidFill>
                  <a:srgbClr val="FF0000"/>
                </a:solidFill>
              </a:rPr>
              <a:t>Lighting the way to Love and Respect</a:t>
            </a:r>
            <a:endParaRPr b="1">
              <a:solidFill>
                <a:srgbClr val="FF0000"/>
              </a:solidFill>
            </a:endParaRPr>
          </a:p>
          <a:p>
            <a:pPr marL="342900" marR="0" lvl="0" indent="-342900" algn="ctr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endParaRPr sz="2800" b="0" i="0" u="none" strike="noStrike" cap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marR="0" lvl="0" indent="0" algn="ctr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endParaRPr sz="28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4" name="Google Shape;174;p15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3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160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2"/>
                </a:solidFill>
              </a:rPr>
              <a:t>Sickness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316" name="Google Shape;316;p33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Please ring in every day that your child is off school so that the office staff can update the register.</a:t>
            </a:r>
            <a:endParaRPr/>
          </a:p>
        </p:txBody>
      </p:sp>
      <p:sp>
        <p:nvSpPr>
          <p:cNvPr id="317" name="Google Shape;317;p33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4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School Meals</a:t>
            </a:r>
            <a:endParaRPr/>
          </a:p>
        </p:txBody>
      </p:sp>
      <p:sp>
        <p:nvSpPr>
          <p:cNvPr id="324" name="Google Shape;324;p34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All children in Reception and Key Stage One classes are entitled to a free school meal.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Please give the school office </a:t>
            </a:r>
            <a:r>
              <a:rPr lang="en-US" sz="2800"/>
              <a:t>2</a:t>
            </a:r>
            <a:r>
              <a:rPr lang="en-US" sz="2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weeks</a:t>
            </a:r>
            <a:r>
              <a:rPr lang="en-US" sz="2800"/>
              <a:t> </a:t>
            </a:r>
            <a:r>
              <a:rPr lang="en-US" sz="2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notice if you would like your child to change to packed lunches.</a:t>
            </a:r>
            <a:endParaRPr/>
          </a:p>
        </p:txBody>
      </p:sp>
      <p:sp>
        <p:nvSpPr>
          <p:cNvPr id="325" name="Google Shape;325;p34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5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1000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2"/>
                </a:solidFill>
              </a:rPr>
              <a:t>Medication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332" name="Google Shape;332;p35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We can only administer medication that is prescribed by a doctor In these circumstances, please report to the office for a form.</a:t>
            </a:r>
            <a:endParaRPr/>
          </a:p>
        </p:txBody>
      </p:sp>
      <p:sp>
        <p:nvSpPr>
          <p:cNvPr id="333" name="Google Shape;333;p35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36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School Uniform</a:t>
            </a:r>
            <a:endParaRPr/>
          </a:p>
        </p:txBody>
      </p:sp>
      <p:sp>
        <p:nvSpPr>
          <p:cNvPr id="339" name="Google Shape;339;p36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Our school uniform policy can be found in the pack</a:t>
            </a:r>
            <a:r>
              <a:rPr lang="en-US" sz="2800"/>
              <a:t>.</a:t>
            </a:r>
            <a:endParaRPr/>
          </a:p>
          <a:p>
            <a:pPr marL="34290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36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37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Pupil Premium Funding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347" name="Google Shape;347;p37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omic Sans MS"/>
              <a:buChar char="•"/>
            </a:pPr>
            <a:r>
              <a:rPr lang="en-US" sz="2400" b="0" i="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If you are entitled to any of the benefits below, we may be able to claim additional funding to further support your child.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Income support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Income-based job seekers’ allowance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Income-related employment and support allowance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Support under part IV of the Immigration and Asylum Act 1999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guaranteed element of the state pension credit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Child tax credit, provided you are not also entitled to working tax credit and have an annual gross income of 16,190 or less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Universal credit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endParaRPr sz="18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48" name="Google Shape;348;p37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8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160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2"/>
                </a:solidFill>
              </a:rPr>
              <a:t>Information from you…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355" name="Google Shape;355;p38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Before children can officially be admitted to school, there are some essential pieces of information we need.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Mrs Green will explain all of the paperwork that needs to be completed and returned.</a:t>
            </a:r>
            <a:endParaRPr/>
          </a:p>
        </p:txBody>
      </p:sp>
      <p:sp>
        <p:nvSpPr>
          <p:cNvPr id="356" name="Google Shape;356;p38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9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Working together</a:t>
            </a:r>
            <a:endParaRPr/>
          </a:p>
        </p:txBody>
      </p:sp>
      <p:sp>
        <p:nvSpPr>
          <p:cNvPr id="363" name="Google Shape;363;p39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Horwich Parish PTA supports school funds </a:t>
            </a:r>
            <a:r>
              <a:rPr lang="en-US"/>
              <a:t>by providing a range of enjoyable opportunities for children and their families.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/>
              <a:t>You are warmly welcomed to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/>
              <a:t>take part.</a:t>
            </a:r>
            <a:endParaRPr/>
          </a:p>
        </p:txBody>
      </p:sp>
      <p:pic>
        <p:nvPicPr>
          <p:cNvPr id="364" name="Google Shape;364;p39" descr="LILGU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92950" y="3767137"/>
            <a:ext cx="1150937" cy="2614612"/>
          </a:xfrm>
          <a:prstGeom prst="rect">
            <a:avLst/>
          </a:prstGeom>
          <a:noFill/>
          <a:ln>
            <a:noFill/>
          </a:ln>
        </p:spPr>
      </p:pic>
      <p:sp>
        <p:nvSpPr>
          <p:cNvPr id="365" name="Google Shape;365;p39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40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160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2"/>
                </a:solidFill>
              </a:rPr>
              <a:t>After School Care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372" name="Google Shape;372;p40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HPCE Wrap Around Care:</a:t>
            </a:r>
            <a:endParaRPr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The Lighthouse Club</a:t>
            </a:r>
            <a:endParaRPr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                    </a:t>
            </a:r>
            <a:endParaRPr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40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41"/>
          <p:cNvSpPr txBox="1">
            <a:spLocks noGrp="1"/>
          </p:cNvSpPr>
          <p:nvPr>
            <p:ph type="title"/>
          </p:nvPr>
        </p:nvSpPr>
        <p:spPr>
          <a:xfrm>
            <a:off x="755650" y="333375"/>
            <a:ext cx="6981825" cy="2211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Many Thanks for attending this </a:t>
            </a:r>
            <a:r>
              <a:rPr lang="en-US">
                <a:solidFill>
                  <a:schemeClr val="dk2"/>
                </a:solidFill>
              </a:rPr>
              <a:t>m</a:t>
            </a:r>
            <a:r>
              <a:rPr lang="en-US" sz="4400" b="0" i="0" u="none" strike="noStrike" cap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eeting</a:t>
            </a:r>
            <a:br>
              <a:rPr lang="en-US"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/>
          </a:p>
        </p:txBody>
      </p:sp>
      <p:sp>
        <p:nvSpPr>
          <p:cNvPr id="379" name="Google Shape;379;p41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>
                <a:solidFill>
                  <a:schemeClr val="dk2"/>
                </a:solidFill>
              </a:rPr>
              <a:t>Before you go:</a:t>
            </a:r>
            <a:endParaRPr>
              <a:solidFill>
                <a:schemeClr val="dk2"/>
              </a:solidFill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/>
              <a:t>Please see a member of staff to sign up for a home visit, share documentation or to ask any questions.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We look forward to working with you and your child.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380" name="Google Shape;380;p41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6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945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Our Vision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81" name="Google Shape;181;p16"/>
          <p:cNvSpPr txBox="1"/>
          <p:nvPr/>
        </p:nvSpPr>
        <p:spPr>
          <a:xfrm>
            <a:off x="505925" y="1097700"/>
            <a:ext cx="7869900" cy="501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200" b="1" u="sng">
                <a:solidFill>
                  <a:schemeClr val="dk1"/>
                </a:solidFill>
              </a:rPr>
              <a:t>HORWICH PARISH CE PRIMARY SCHOOL </a:t>
            </a:r>
            <a:endParaRPr sz="2200" b="1" u="sng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200" b="1" u="sng">
                <a:solidFill>
                  <a:schemeClr val="dk1"/>
                </a:solidFill>
              </a:rPr>
              <a:t>OUR VISION</a:t>
            </a:r>
            <a:endParaRPr sz="2200" b="1" u="sng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</a:rPr>
              <a:t>Our vision is to be a school where everyone can achieve and </a:t>
            </a:r>
            <a:endParaRPr sz="2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</a:rPr>
              <a:t>“let their light shine” both individually and collectively as a community.</a:t>
            </a:r>
            <a:endParaRPr sz="2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</a:rPr>
              <a:t>Learning to love each other as Jesus has loved us, respecting each other and growing into the people God has called us to be.</a:t>
            </a:r>
            <a:endParaRPr sz="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</a:endParaRPr>
          </a:p>
        </p:txBody>
      </p:sp>
      <p:sp>
        <p:nvSpPr>
          <p:cNvPr id="182" name="Google Shape;182;p16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7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10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Introducing our staff</a:t>
            </a:r>
            <a:endParaRPr/>
          </a:p>
        </p:txBody>
      </p:sp>
      <p:sp>
        <p:nvSpPr>
          <p:cNvPr id="188" name="Google Shape;188;p17"/>
          <p:cNvSpPr txBox="1">
            <a:spLocks noGrp="1"/>
          </p:cNvSpPr>
          <p:nvPr>
            <p:ph type="body" idx="1"/>
          </p:nvPr>
        </p:nvSpPr>
        <p:spPr>
          <a:xfrm>
            <a:off x="320150" y="1325873"/>
            <a:ext cx="8169300" cy="42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55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omic Sans MS"/>
              <a:buChar char="•"/>
            </a:pPr>
            <a:r>
              <a:rPr lang="en-US" sz="30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Debbie Mills, </a:t>
            </a:r>
            <a:r>
              <a:rPr lang="en-US" sz="3000" b="0" i="0" u="none">
                <a:solidFill>
                  <a:srgbClr val="6D9EEB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Headteacher</a:t>
            </a:r>
            <a:endParaRPr sz="3000">
              <a:solidFill>
                <a:srgbClr val="6D9EEB"/>
              </a:solidFill>
            </a:endParaRPr>
          </a:p>
          <a:p>
            <a:pPr marL="342900" marR="0" lvl="0" indent="-355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omic Sans MS"/>
              <a:buChar char="•"/>
            </a:pPr>
            <a:r>
              <a:rPr lang="en-US" sz="30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Anne Washington, </a:t>
            </a:r>
            <a:r>
              <a:rPr lang="en-US" sz="3000" b="0" i="0" u="none">
                <a:solidFill>
                  <a:srgbClr val="6FA8DC"/>
                </a:solidFill>
                <a:latin typeface="Comic Sans MS"/>
                <a:ea typeface="Comic Sans MS"/>
                <a:cs typeface="Comic Sans MS"/>
                <a:sym typeface="Comic Sans MS"/>
              </a:rPr>
              <a:t>Deputy Headteacher and SENDC</a:t>
            </a:r>
            <a:r>
              <a:rPr lang="en-US" sz="3000">
                <a:solidFill>
                  <a:srgbClr val="6FA8DC"/>
                </a:solidFill>
              </a:rPr>
              <a:t>o</a:t>
            </a:r>
            <a:endParaRPr sz="3000">
              <a:solidFill>
                <a:srgbClr val="6FA8DC"/>
              </a:solidFill>
            </a:endParaRPr>
          </a:p>
          <a:p>
            <a:pPr marL="342900" marR="0" lvl="0" indent="-355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omic Sans MS"/>
              <a:buChar char="•"/>
            </a:pPr>
            <a:r>
              <a:rPr lang="en-US" sz="30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Members of the governing body</a:t>
            </a:r>
            <a:endParaRPr sz="3000"/>
          </a:p>
          <a:p>
            <a:pPr marL="342900" marR="0" lvl="0" indent="-355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omic Sans MS"/>
              <a:buChar char="•"/>
            </a:pPr>
            <a:r>
              <a:rPr lang="en-US" sz="30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Jane Charlton,</a:t>
            </a:r>
            <a:r>
              <a:rPr lang="en-US" sz="3000" b="0" i="0" u="none">
                <a:solidFill>
                  <a:srgbClr val="9FC5E8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3000" b="0" i="0" u="none">
                <a:solidFill>
                  <a:srgbClr val="6FA8DC"/>
                </a:solidFill>
                <a:latin typeface="Comic Sans MS"/>
                <a:ea typeface="Comic Sans MS"/>
                <a:cs typeface="Comic Sans MS"/>
                <a:sym typeface="Comic Sans MS"/>
              </a:rPr>
              <a:t>EYFS Lead &amp; Assistant Headteacher</a:t>
            </a:r>
            <a:endParaRPr sz="3000"/>
          </a:p>
          <a:p>
            <a:pPr marL="342900" marR="0" lvl="0" indent="-3556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omic Sans MS"/>
              <a:buChar char="•"/>
            </a:pPr>
            <a:r>
              <a:rPr lang="en-US" sz="3000"/>
              <a:t>Membe</a:t>
            </a:r>
            <a:r>
              <a:rPr lang="en-US"/>
              <a:t>rs of the EYFS Team</a:t>
            </a:r>
            <a:endParaRPr sz="32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9" name="Google Shape;189;p17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8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Meet the Governors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95" name="Google Shape;195;p18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/>
              <a:t>Susan Baines- Chair of Governors</a:t>
            </a:r>
            <a:endParaRPr sz="32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6" name="Google Shape;196;p18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9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160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2"/>
                </a:solidFill>
              </a:rPr>
              <a:t>Meet our Clergy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03" name="Google Shape;203;p19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Reverend Nicola</a:t>
            </a:r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160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2"/>
                </a:solidFill>
              </a:rPr>
              <a:t>Meet the Office staff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11" name="Google Shape;211;p20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dirty="0"/>
              <a:t>                     </a:t>
            </a:r>
            <a:endParaRPr dirty="0"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dirty="0" err="1"/>
              <a:t>Mrs</a:t>
            </a:r>
            <a:r>
              <a:rPr lang="en-US" dirty="0"/>
              <a:t> Nolan, </a:t>
            </a:r>
            <a:r>
              <a:rPr lang="en-US" dirty="0" err="1"/>
              <a:t>Mrs</a:t>
            </a:r>
            <a:r>
              <a:rPr lang="en-US" dirty="0"/>
              <a:t> </a:t>
            </a:r>
            <a:r>
              <a:rPr lang="en-US" dirty="0" err="1"/>
              <a:t>Cheetham</a:t>
            </a:r>
            <a:r>
              <a:rPr lang="en-US" dirty="0"/>
              <a:t> and </a:t>
            </a:r>
            <a:r>
              <a:rPr lang="en-US" dirty="0" err="1"/>
              <a:t>Mrs</a:t>
            </a:r>
            <a:r>
              <a:rPr lang="en-US" dirty="0"/>
              <a:t>   Lindsay</a:t>
            </a:r>
            <a:endParaRPr dirty="0"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dirty="0" err="1"/>
              <a:t>Mrs</a:t>
            </a:r>
            <a:r>
              <a:rPr lang="en-US" dirty="0"/>
              <a:t> Green - Business Manager</a:t>
            </a:r>
            <a:endParaRPr dirty="0"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2" name="Google Shape;212;p20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1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mic Sans MS"/>
              <a:buNone/>
            </a:pPr>
            <a:r>
              <a:rPr lang="en-US" sz="4400" b="0" i="0" u="none" strike="noStrike" cap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big step</a:t>
            </a:r>
            <a:endParaRPr/>
          </a:p>
        </p:txBody>
      </p:sp>
      <p:sp>
        <p:nvSpPr>
          <p:cNvPr id="219" name="Google Shape;219;p21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new environment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New friends to make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large school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All ages of pupils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May be a longer day</a:t>
            </a:r>
            <a:endParaRPr/>
          </a:p>
          <a:p>
            <a:pPr marL="342900" marR="0" lvl="0" indent="-1143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endParaRPr sz="36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220" name="Google Shape;220;p21" descr="C:\Users\jane\AppData\Local\Microsoft\Windows\Temporary Internet Files\Content.IE5\Z9C6VA0H\MP900442645[1]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16687" y="3459162"/>
            <a:ext cx="1724025" cy="2584450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21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2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600" cy="160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Getting to know you…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228" name="Google Shape;228;p22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We have arranged a series of activities to help us to get to know your children and to support them to become familiar with us and the school environment.</a:t>
            </a:r>
            <a:endParaRPr/>
          </a:p>
        </p:txBody>
      </p:sp>
      <p:sp>
        <p:nvSpPr>
          <p:cNvPr id="229" name="Google Shape;229;p22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1104</Words>
  <Application>Microsoft Office PowerPoint</Application>
  <PresentationFormat>On-screen Show (4:3)</PresentationFormat>
  <Paragraphs>201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Comic Sans MS</vt:lpstr>
      <vt:lpstr>1_Crayons</vt:lpstr>
      <vt:lpstr>Crayons</vt:lpstr>
      <vt:lpstr>Welcome to</vt:lpstr>
      <vt:lpstr>Our Mission Statement</vt:lpstr>
      <vt:lpstr>Our Vision</vt:lpstr>
      <vt:lpstr>Introducing our staff</vt:lpstr>
      <vt:lpstr>Meet the Governors</vt:lpstr>
      <vt:lpstr>Meet our Clergy</vt:lpstr>
      <vt:lpstr>Meet the Office staff</vt:lpstr>
      <vt:lpstr>A big step</vt:lpstr>
      <vt:lpstr>Getting to know you…</vt:lpstr>
      <vt:lpstr>Visits to us in school</vt:lpstr>
      <vt:lpstr>Pre-school settings</vt:lpstr>
      <vt:lpstr>      Home visits</vt:lpstr>
      <vt:lpstr>Starting school</vt:lpstr>
      <vt:lpstr>Workshops for parents </vt:lpstr>
      <vt:lpstr>Behaviour Expectations</vt:lpstr>
      <vt:lpstr>Classes</vt:lpstr>
      <vt:lpstr>Starting Dates and Times</vt:lpstr>
      <vt:lpstr>PowerPoint Presentation</vt:lpstr>
      <vt:lpstr>            Attendance </vt:lpstr>
      <vt:lpstr>Sickness</vt:lpstr>
      <vt:lpstr>School Meals</vt:lpstr>
      <vt:lpstr>Medication</vt:lpstr>
      <vt:lpstr>School Uniform</vt:lpstr>
      <vt:lpstr>Pupil Premium Funding</vt:lpstr>
      <vt:lpstr>Information from you…</vt:lpstr>
      <vt:lpstr>Working together</vt:lpstr>
      <vt:lpstr>After School Care</vt:lpstr>
      <vt:lpstr>Many Thanks for attending this meeting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</dc:title>
  <dc:creator>Debbie Mills</dc:creator>
  <cp:lastModifiedBy>Debbie Mills</cp:lastModifiedBy>
  <cp:revision>1</cp:revision>
  <dcterms:modified xsi:type="dcterms:W3CDTF">2024-05-16T17:05:27Z</dcterms:modified>
</cp:coreProperties>
</file>