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Century Gothic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jmtjzv51hb1QSvkpC1rUchOKHu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CenturyGothic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italic.fntdata"/><Relationship Id="rId6" Type="http://schemas.openxmlformats.org/officeDocument/2006/relationships/slide" Target="slides/slide2.xml"/><Relationship Id="rId18" Type="http://schemas.openxmlformats.org/officeDocument/2006/relationships/font" Target="fonts/CenturyGothic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8aee2c93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8aee2c9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23" name="Google Shape;23;p13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13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" name="Google Shape;25;p13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" name="Google Shape;26;p13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13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22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3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3"/>
          <p:cNvSpPr txBox="1"/>
          <p:nvPr>
            <p:ph idx="1" type="body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5" name="Google Shape;95;p24"/>
          <p:cNvSpPr txBox="1"/>
          <p:nvPr>
            <p:ph idx="2" type="body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" name="Google Shape;99;p24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2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5"/>
          <p:cNvSpPr txBox="1"/>
          <p:nvPr>
            <p:ph idx="1" type="body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2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6"/>
          <p:cNvSpPr txBox="1"/>
          <p:nvPr>
            <p:ph idx="1" type="body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0" name="Google Shape;110;p26"/>
          <p:cNvSpPr txBox="1"/>
          <p:nvPr>
            <p:ph idx="2" type="body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26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26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7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7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9" name="Google Shape;119;p27"/>
          <p:cNvSpPr txBox="1"/>
          <p:nvPr>
            <p:ph idx="2" type="body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2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8"/>
          <p:cNvSpPr txBox="1"/>
          <p:nvPr>
            <p:ph idx="1" type="body"/>
          </p:nvPr>
        </p:nvSpPr>
        <p:spPr>
          <a:xfrm rot="5400000">
            <a:off x="3143778" y="-1773766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6" name="Google Shape;126;p2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9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2" name="Google Shape;132;p2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1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4" name="Google Shape;54;p18"/>
          <p:cNvSpPr txBox="1"/>
          <p:nvPr>
            <p:ph idx="2" type="body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5" name="Google Shape;55;p18"/>
          <p:cNvSpPr txBox="1"/>
          <p:nvPr>
            <p:ph idx="3" type="body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6" name="Google Shape;56;p18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" type="body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8" name="Google Shape;68;p20"/>
          <p:cNvSpPr txBox="1"/>
          <p:nvPr>
            <p:ph idx="2" type="body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21"/>
          <p:cNvSpPr txBox="1"/>
          <p:nvPr>
            <p:ph idx="1" type="body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6" name="Google Shape;76;p2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2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" name="Google Shape;7;p12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2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12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" name="Google Shape;10;p12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" name="Google Shape;11;p12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" name="Google Shape;12;p1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2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A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/>
          <p:nvPr>
            <p:ph idx="1" type="subTitle"/>
          </p:nvPr>
        </p:nvSpPr>
        <p:spPr>
          <a:xfrm>
            <a:off x="2777172" y="1866053"/>
            <a:ext cx="7880668" cy="4306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-GB" sz="4000"/>
              <a:t>Welcome to 2B!</a:t>
            </a:r>
            <a:endParaRPr/>
          </a:p>
          <a:p>
            <a:pPr indent="0" lvl="0" marL="0" rtl="0" algn="ctr">
              <a:spcBef>
                <a:spcPts val="140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b="1" sz="4000"/>
          </a:p>
          <a:p>
            <a:pPr indent="0" lvl="0" marL="0" rtl="0" algn="ctr">
              <a:spcBef>
                <a:spcPts val="1400"/>
              </a:spcBef>
              <a:spcAft>
                <a:spcPts val="0"/>
              </a:spcAft>
              <a:buSzPts val="3200"/>
              <a:buNone/>
            </a:pPr>
            <a:r>
              <a:rPr b="1" lang="en-GB" sz="4000"/>
              <a:t>Miss O’Boyle and Mrs Lindsay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6364" y="1230359"/>
            <a:ext cx="8035636" cy="509713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9"/>
          <p:cNvSpPr txBox="1"/>
          <p:nvPr/>
        </p:nvSpPr>
        <p:spPr>
          <a:xfrm>
            <a:off x="1463040" y="1562793"/>
            <a:ext cx="246529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Year 2: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 txBox="1"/>
          <p:nvPr>
            <p:ph idx="1" type="body"/>
          </p:nvPr>
        </p:nvSpPr>
        <p:spPr>
          <a:xfrm>
            <a:off x="1286165" y="1248748"/>
            <a:ext cx="10394707" cy="53349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en-GB" sz="2800" u="sng">
                <a:latin typeface="Arial"/>
                <a:ea typeface="Arial"/>
                <a:cs typeface="Arial"/>
                <a:sym typeface="Arial"/>
              </a:rPr>
              <a:t>Home and School Working together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718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Learn number bonds and begin times tables facts.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118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Read 3 times a week with your child.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118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Spelling practice 3 times a week.</a:t>
            </a:r>
            <a:endParaRPr sz="2800"/>
          </a:p>
          <a:p>
            <a:pPr indent="-285750" lvl="0" marL="285750" rtl="0" algn="l">
              <a:lnSpc>
                <a:spcPct val="100000"/>
              </a:lnSpc>
              <a:spcBef>
                <a:spcPts val="1118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Develop handwriting/ pencil control skills.</a:t>
            </a:r>
            <a:endParaRPr sz="2800"/>
          </a:p>
          <a:p>
            <a:pPr indent="-285750" lvl="0" marL="285750" rtl="0" algn="l">
              <a:lnSpc>
                <a:spcPct val="100000"/>
              </a:lnSpc>
              <a:spcBef>
                <a:spcPts val="1118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Keep talking to us.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b="1" sz="2800" u="sng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/>
          <p:nvPr/>
        </p:nvSpPr>
        <p:spPr>
          <a:xfrm>
            <a:off x="1762298" y="2975957"/>
            <a:ext cx="972589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"/>
          <p:cNvSpPr txBox="1"/>
          <p:nvPr>
            <p:ph type="title"/>
          </p:nvPr>
        </p:nvSpPr>
        <p:spPr>
          <a:xfrm>
            <a:off x="1555596" y="1258036"/>
            <a:ext cx="8534400" cy="903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F486F"/>
              </a:buClr>
              <a:buSzPts val="3600"/>
              <a:buFont typeface="Century Gothic"/>
              <a:buNone/>
            </a:pPr>
            <a:r>
              <a:rPr b="1" lang="en-GB">
                <a:solidFill>
                  <a:srgbClr val="0F486F"/>
                </a:solidFill>
              </a:rPr>
              <a:t>GENERAL INFORMATION</a:t>
            </a:r>
            <a:endParaRPr b="1">
              <a:solidFill>
                <a:srgbClr val="0F486F"/>
              </a:solidFill>
            </a:endParaRPr>
          </a:p>
        </p:txBody>
      </p:sp>
      <p:sp>
        <p:nvSpPr>
          <p:cNvPr id="145" name="Google Shape;145;p2"/>
          <p:cNvSpPr txBox="1"/>
          <p:nvPr>
            <p:ph idx="1" type="body"/>
          </p:nvPr>
        </p:nvSpPr>
        <p:spPr>
          <a:xfrm>
            <a:off x="1102223" y="2380384"/>
            <a:ext cx="11089777" cy="4299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PE for 2B is on </a:t>
            </a:r>
            <a:r>
              <a:rPr b="1" lang="en-GB" sz="2800">
                <a:latin typeface="Arial"/>
                <a:ea typeface="Arial"/>
                <a:cs typeface="Arial"/>
                <a:sym typeface="Arial"/>
              </a:rPr>
              <a:t>Tuesday </a:t>
            </a:r>
            <a:r>
              <a:rPr lang="en-GB" sz="2800"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b="1" lang="en-GB" sz="2800">
                <a:latin typeface="Arial"/>
                <a:ea typeface="Arial"/>
                <a:cs typeface="Arial"/>
                <a:sym typeface="Arial"/>
              </a:rPr>
              <a:t>Wednesday</a:t>
            </a:r>
            <a:r>
              <a:rPr lang="en-GB" sz="2800">
                <a:latin typeface="Arial"/>
                <a:ea typeface="Arial"/>
                <a:cs typeface="Arial"/>
                <a:sym typeface="Arial"/>
              </a:rPr>
              <a:t>. </a:t>
            </a:r>
            <a:endParaRPr sz="2800"/>
          </a:p>
          <a:p>
            <a:pPr indent="-285750" lvl="0" marL="28575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Homework/ Reading books to be sent out on Monday.</a:t>
            </a:r>
            <a:endParaRPr sz="2800"/>
          </a:p>
          <a:p>
            <a:pPr indent="-285750" lvl="0" marL="28575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Homework will include each week: Reading daily with a signature 3x a week, spellings 3x a week, Numbots, complete comprehension. 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Please ensure the reading book is brought into school every day. 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Contact the teacher on email: </a:t>
            </a:r>
            <a:r>
              <a:rPr b="1" lang="en-GB" sz="2800">
                <a:latin typeface="Arial"/>
                <a:ea typeface="Arial"/>
                <a:cs typeface="Arial"/>
                <a:sym typeface="Arial"/>
              </a:rPr>
              <a:t>year2 @horwichparish.net</a:t>
            </a:r>
            <a:endParaRPr b="1" sz="2800"/>
          </a:p>
          <a:p>
            <a:pPr indent="-285750" lvl="0" marL="28575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SzPts val="224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Any immediate messages please contact the school office.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/>
          <p:nvPr>
            <p:ph idx="1" type="body"/>
          </p:nvPr>
        </p:nvSpPr>
        <p:spPr>
          <a:xfrm>
            <a:off x="1480128" y="1450107"/>
            <a:ext cx="10624457" cy="50338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en-GB" sz="2800" u="sng"/>
              <a:t>Planners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Reading to be completed at home and planners signed x 3 weekly.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Children will complete spelling practice in their planners- if your child has completed these on a separate piece of paper, I will staple/stick these into their planner.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"/>
          <p:cNvSpPr txBox="1"/>
          <p:nvPr/>
        </p:nvSpPr>
        <p:spPr>
          <a:xfrm>
            <a:off x="2143760" y="1727200"/>
            <a:ext cx="93370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Expectations </a:t>
            </a:r>
            <a:endParaRPr/>
          </a:p>
        </p:txBody>
      </p:sp>
      <p:sp>
        <p:nvSpPr>
          <p:cNvPr id="156" name="Google Shape;156;p4"/>
          <p:cNvSpPr txBox="1"/>
          <p:nvPr>
            <p:ph idx="1" type="body"/>
          </p:nvPr>
        </p:nvSpPr>
        <p:spPr>
          <a:xfrm>
            <a:off x="1605280" y="1450107"/>
            <a:ext cx="10499305" cy="52046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en-GB" sz="3500" u="sng">
                <a:latin typeface="Arial"/>
                <a:ea typeface="Arial"/>
                <a:cs typeface="Arial"/>
                <a:sym typeface="Arial"/>
              </a:rPr>
              <a:t>Expectations in Reading </a:t>
            </a:r>
            <a:endParaRPr/>
          </a:p>
          <a:p>
            <a:pPr indent="0" lvl="0" marL="0" rtl="0" algn="l">
              <a:spcBef>
                <a:spcPts val="1044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Develop fluency.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Read a range of different types of books.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Take note of punctuation when reading aloud.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Understand the meaning of new </a:t>
            </a:r>
            <a:r>
              <a:rPr lang="en-GB" sz="3500" u="sng">
                <a:latin typeface="Arial"/>
                <a:ea typeface="Arial"/>
                <a:cs typeface="Arial"/>
                <a:sym typeface="Arial"/>
              </a:rPr>
              <a:t>vocabulary</a:t>
            </a:r>
            <a:r>
              <a:rPr lang="en-GB" sz="3500">
                <a:latin typeface="Arial"/>
                <a:ea typeface="Arial"/>
                <a:cs typeface="Arial"/>
                <a:sym typeface="Arial"/>
              </a:rPr>
              <a:t> in books.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 u="sng">
                <a:latin typeface="Arial"/>
                <a:ea typeface="Arial"/>
                <a:cs typeface="Arial"/>
                <a:sym typeface="Arial"/>
              </a:rPr>
              <a:t>Retrieve</a:t>
            </a:r>
            <a:r>
              <a:rPr lang="en-GB" sz="3500">
                <a:latin typeface="Arial"/>
                <a:ea typeface="Arial"/>
                <a:cs typeface="Arial"/>
                <a:sym typeface="Arial"/>
              </a:rPr>
              <a:t> information from texts to answer questions.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Draw </a:t>
            </a:r>
            <a:r>
              <a:rPr lang="en-GB" sz="3500" u="sng">
                <a:latin typeface="Arial"/>
                <a:ea typeface="Arial"/>
                <a:cs typeface="Arial"/>
                <a:sym typeface="Arial"/>
              </a:rPr>
              <a:t>inferences</a:t>
            </a:r>
            <a:r>
              <a:rPr lang="en-GB" sz="3500">
                <a:latin typeface="Arial"/>
                <a:ea typeface="Arial"/>
                <a:cs typeface="Arial"/>
                <a:sym typeface="Arial"/>
              </a:rPr>
              <a:t> from reading a text.</a:t>
            </a:r>
            <a:endParaRPr/>
          </a:p>
          <a:p>
            <a:pPr indent="0" lvl="0" marL="0" rtl="0" algn="l">
              <a:spcBef>
                <a:spcPts val="1247"/>
              </a:spcBef>
              <a:spcAft>
                <a:spcPts val="0"/>
              </a:spcAft>
              <a:buNone/>
            </a:pPr>
            <a:r>
              <a:rPr lang="en-GB" sz="3500">
                <a:latin typeface="Arial"/>
                <a:ea typeface="Arial"/>
                <a:cs typeface="Arial"/>
                <a:sym typeface="Arial"/>
              </a:rPr>
              <a:t>Make </a:t>
            </a:r>
            <a:r>
              <a:rPr lang="en-GB" sz="3500" u="sng">
                <a:latin typeface="Arial"/>
                <a:ea typeface="Arial"/>
                <a:cs typeface="Arial"/>
                <a:sym typeface="Arial"/>
              </a:rPr>
              <a:t>predictions</a:t>
            </a:r>
            <a:r>
              <a:rPr lang="en-GB" sz="3500">
                <a:latin typeface="Arial"/>
                <a:ea typeface="Arial"/>
                <a:cs typeface="Arial"/>
                <a:sym typeface="Arial"/>
              </a:rPr>
              <a:t> based on what has been read.</a:t>
            </a:r>
            <a:endParaRPr/>
          </a:p>
          <a:p>
            <a:pPr indent="0" lvl="0" marL="0" rtl="0" algn="l">
              <a:spcBef>
                <a:spcPts val="97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1242" y="1290320"/>
            <a:ext cx="3645317" cy="5462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8aee2c931_0_0"/>
          <p:cNvSpPr txBox="1"/>
          <p:nvPr>
            <p:ph idx="1" type="body"/>
          </p:nvPr>
        </p:nvSpPr>
        <p:spPr>
          <a:xfrm>
            <a:off x="1225400" y="1021100"/>
            <a:ext cx="7993200" cy="667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600"/>
              </a:spcAft>
              <a:buNone/>
            </a:pPr>
            <a:r>
              <a:rPr lang="en-GB"/>
              <a:t>Example questions:</a:t>
            </a:r>
            <a:endParaRPr/>
          </a:p>
        </p:txBody>
      </p:sp>
      <p:pic>
        <p:nvPicPr>
          <p:cNvPr id="167" name="Google Shape;167;g3f8aee2c93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7500" y="1768700"/>
            <a:ext cx="3929289" cy="249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f8aee2c931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8064" y="1841000"/>
            <a:ext cx="4313114" cy="249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f8aee2c931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1700" y="5515900"/>
            <a:ext cx="5886725" cy="134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3f8aee2c931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0125" y="4487332"/>
            <a:ext cx="3171734" cy="2218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f8aee2c931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9203" y="4433562"/>
            <a:ext cx="5428875" cy="882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>
            <p:ph idx="1" type="body"/>
          </p:nvPr>
        </p:nvSpPr>
        <p:spPr>
          <a:xfrm>
            <a:off x="1228497" y="2258135"/>
            <a:ext cx="10963503" cy="51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GB" sz="2400" u="sng">
                <a:latin typeface="Arial"/>
                <a:ea typeface="Arial"/>
                <a:cs typeface="Arial"/>
                <a:sym typeface="Arial"/>
              </a:rPr>
              <a:t>Writing 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1920"/>
              <a:buNone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Writing objectives are introduced and reinforced across different types of writing tasks and subjects.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1920"/>
              <a:buChar char="▶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Grammar terms constantly being reinforced.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1920"/>
              <a:buChar char="▶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Daily handwriting and retrieval in books.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1920"/>
              <a:buChar char="▶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Regular spelling activities throughout each week.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1920"/>
              <a:buChar char="▶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Each day, we address misconceptions at the start of the lesson.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1920"/>
              <a:buChar char="▶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Exemplification of writing for the end of year expectation for the ‘expected standard’ can be found on the school website.</a:t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5912" y="906961"/>
            <a:ext cx="8553626" cy="5951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 txBox="1"/>
          <p:nvPr>
            <p:ph idx="1" type="body"/>
          </p:nvPr>
        </p:nvSpPr>
        <p:spPr>
          <a:xfrm>
            <a:off x="1312680" y="1920440"/>
            <a:ext cx="10403977" cy="4195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0000" lnSpcReduction="10000"/>
          </a:bodyPr>
          <a:lstStyle/>
          <a:p>
            <a:pPr indent="-243078" lvl="0" marL="285750" rtl="0" algn="l">
              <a:spcBef>
                <a:spcPts val="0"/>
              </a:spcBef>
              <a:spcAft>
                <a:spcPts val="0"/>
              </a:spcAft>
              <a:buSzPct val="80000"/>
              <a:buChar char="▶"/>
            </a:pPr>
            <a:r>
              <a:rPr b="1" lang="en-GB" sz="2800">
                <a:latin typeface="Arial"/>
                <a:ea typeface="Arial"/>
                <a:cs typeface="Arial"/>
                <a:sym typeface="Arial"/>
              </a:rPr>
              <a:t>Maths: </a:t>
            </a:r>
            <a:endParaRPr/>
          </a:p>
          <a:p>
            <a:pPr indent="-243078" lvl="0" marL="285750" rtl="0" algn="l">
              <a:spcBef>
                <a:spcPts val="1160"/>
              </a:spcBef>
              <a:spcAft>
                <a:spcPts val="0"/>
              </a:spcAft>
              <a:buSzPct val="8000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Maths objectives are covered daily and applied across different subjects where relevant.</a:t>
            </a:r>
            <a:endParaRPr/>
          </a:p>
          <a:p>
            <a:pPr indent="-243078" lvl="0" marL="285750" rtl="0" algn="l">
              <a:spcBef>
                <a:spcPts val="1160"/>
              </a:spcBef>
              <a:spcAft>
                <a:spcPts val="0"/>
              </a:spcAft>
              <a:buSzPct val="8000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Daily ‘Mastering number’ session to reinforce key skills and the fast recall of each skill.</a:t>
            </a:r>
            <a:endParaRPr/>
          </a:p>
          <a:p>
            <a:pPr indent="-243078" lvl="0" marL="285750" rtl="0" algn="l">
              <a:spcBef>
                <a:spcPts val="1160"/>
              </a:spcBef>
              <a:spcAft>
                <a:spcPts val="0"/>
              </a:spcAft>
              <a:buSzPct val="8000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Children work towards: bronze, silver, gold award in number bonds and times tables. Please use Numbots/ TTRockstars at home to support these. </a:t>
            </a:r>
            <a:endParaRPr/>
          </a:p>
          <a:p>
            <a:pPr indent="-243078" lvl="0" marL="285750" rtl="0" algn="l">
              <a:spcBef>
                <a:spcPts val="1160"/>
              </a:spcBef>
              <a:spcAft>
                <a:spcPts val="0"/>
              </a:spcAft>
              <a:buSzPct val="80000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A huge focus on </a:t>
            </a:r>
            <a:r>
              <a:rPr b="1" lang="en-GB" sz="2800" u="sng">
                <a:latin typeface="Arial"/>
                <a:ea typeface="Arial"/>
                <a:cs typeface="Arial"/>
                <a:sym typeface="Arial"/>
              </a:rPr>
              <a:t>fluency</a:t>
            </a:r>
            <a:r>
              <a:rPr lang="en-GB" sz="2800">
                <a:latin typeface="Arial"/>
                <a:ea typeface="Arial"/>
                <a:cs typeface="Arial"/>
                <a:sym typeface="Arial"/>
              </a:rPr>
              <a:t> in number.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67970" lvl="0" marL="285750" rtl="0" algn="l">
              <a:spcBef>
                <a:spcPts val="1160"/>
              </a:spcBef>
              <a:spcAft>
                <a:spcPts val="0"/>
              </a:spcAft>
              <a:buSzPct val="100000"/>
              <a:buFont typeface="Arial"/>
              <a:buChar char="▶"/>
            </a:pPr>
            <a:r>
              <a:rPr lang="en-GB" sz="2800">
                <a:latin typeface="Arial"/>
                <a:ea typeface="Arial"/>
                <a:cs typeface="Arial"/>
                <a:sym typeface="Arial"/>
              </a:rPr>
              <a:t>Times Tables: 2, 3, 5, 10s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67970" lvl="0" marL="285750" rtl="0" algn="l">
              <a:spcBef>
                <a:spcPts val="1160"/>
              </a:spcBef>
              <a:spcAft>
                <a:spcPts val="0"/>
              </a:spcAft>
              <a:buClr>
                <a:srgbClr val="0F486F"/>
              </a:buClr>
              <a:buSzPct val="101292"/>
              <a:buFont typeface="Arial"/>
              <a:buChar char="▶"/>
            </a:pPr>
            <a:r>
              <a:rPr lang="en-GB" sz="2764">
                <a:solidFill>
                  <a:srgbClr val="0F486F"/>
                </a:solidFill>
                <a:latin typeface="Arial"/>
                <a:ea typeface="Arial"/>
                <a:cs typeface="Arial"/>
                <a:sym typeface="Arial"/>
              </a:rPr>
              <a:t>We follow White Rose Maths curriculum which also provides home learning videos if your child would like to practice at home. </a:t>
            </a:r>
            <a:endParaRPr sz="4514">
              <a:solidFill>
                <a:srgbClr val="0F486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2023-07-20T19:28:25Z</dcterms:created>
  <dc:creator>Anne Washington</dc:creator>
</cp:coreProperties>
</file>