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5" r:id="rId1"/>
  </p:sldMasterIdLst>
  <p:sldIdLst>
    <p:sldId id="256" r:id="rId2"/>
    <p:sldId id="257" r:id="rId3"/>
    <p:sldId id="258" r:id="rId4"/>
    <p:sldId id="259" r:id="rId5"/>
    <p:sldId id="266" r:id="rId6"/>
    <p:sldId id="270" r:id="rId7"/>
    <p:sldId id="269" r:id="rId8"/>
    <p:sldId id="261" r:id="rId9"/>
    <p:sldId id="268" r:id="rId10"/>
    <p:sldId id="271" r:id="rId11"/>
    <p:sldId id="263"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7AFFB9B-9FB8-469E-96F9-4D32314110B6}"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06944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C35BB1C6-BF8F-4481-8AB2-603A1C8A906A}"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1172277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4B9363-8B87-41B7-9F8E-64519CBB8F34}"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9317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EF5746-5284-4951-9F37-7AE924EDBCB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365326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2398B29-7265-4A65-A2A4-6703C057B7C1}"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5996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5BB1C6-BF8F-4481-8AB2-603A1C8A906A}"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7030834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35BB1C6-BF8F-4481-8AB2-603A1C8A906A}"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9171088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FF1211-4E0C-4AB3-B04F-585959BDAFE8}"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35237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BDECAF-D3BE-4069-9C78-642ECCD01477}"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95818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FBDC27-E420-4878-9EE6-7B9656D6442A}"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0658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F7F47CF-67C9-420C-80A5-E2069FF0C2DF}" type="datetimeFigureOut">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07182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E22DC73-F065-42F5-A9F2-D90B2E42A0B3}"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1657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BEA702-9B29-41CC-9BCC-3DF8A0D379FE}" type="datetimeFigureOut">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84683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97649AC-CB8F-4FF1-9A34-5861C74DD0A7}" type="datetimeFigureOut">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6982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5CECA-2D3A-4680-9B49-752200DE467C}" type="datetimeFigureOut">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51960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0C3BFE2-83B7-4B0A-B9D3-AB28331082B3}"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1429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2EF78E3-FDA3-4D28-AAA2-0B81F349A39D}" type="datetimeFigureOut">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19355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35BB1C6-BF8F-4481-8AB2-603A1C8A906A}" type="datetimeFigureOut">
              <a:rPr lang="en-US" smtClean="0"/>
              <a:t>2/3/2026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90815660"/>
      </p:ext>
    </p:extLst>
  </p:cSld>
  <p:clrMap bg1="dk1" tx1="lt1" bg2="dk2" tx2="lt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 id="2147483789" r:id="rId14"/>
    <p:sldLayoutId id="2147483790" r:id="rId15"/>
    <p:sldLayoutId id="2147483791" r:id="rId16"/>
    <p:sldLayoutId id="2147483792" r:id="rId17"/>
  </p:sldLayoutIdLst>
  <p:hf sldNum="0" hdr="0" ft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Year Ahead </a:t>
            </a:r>
            <a:r>
              <a:rPr lang="en-US" b="1" smtClean="0"/>
              <a:t>meeting </a:t>
            </a:r>
            <a:r>
              <a:rPr lang="en-US" b="1" smtClean="0"/>
              <a:t>2025-2026</a:t>
            </a:r>
            <a:endParaRPr lang="en-GB" b="1" dirty="0"/>
          </a:p>
        </p:txBody>
      </p:sp>
      <p:sp>
        <p:nvSpPr>
          <p:cNvPr id="3" name="Subtitle 2"/>
          <p:cNvSpPr>
            <a:spLocks noGrp="1"/>
          </p:cNvSpPr>
          <p:nvPr>
            <p:ph type="subTitle" idx="1"/>
          </p:nvPr>
        </p:nvSpPr>
        <p:spPr/>
        <p:txBody>
          <a:bodyPr>
            <a:normAutofit/>
          </a:bodyPr>
          <a:lstStyle/>
          <a:p>
            <a:r>
              <a:rPr lang="en-US" sz="2800" b="1" dirty="0" smtClean="0"/>
              <a:t>Year 5</a:t>
            </a:r>
            <a:endParaRPr lang="en-GB" sz="2800" b="1" dirty="0"/>
          </a:p>
        </p:txBody>
      </p:sp>
    </p:spTree>
    <p:extLst>
      <p:ext uri="{BB962C8B-B14F-4D97-AF65-F5344CB8AC3E}">
        <p14:creationId xmlns:p14="http://schemas.microsoft.com/office/powerpoint/2010/main" val="839703038"/>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
      <p:transition spd="slow" advClick="0" advTm="1000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02423" y="367080"/>
            <a:ext cx="8502162" cy="6063227"/>
          </a:xfrm>
          <a:prstGeom prst="rect">
            <a:avLst/>
          </a:prstGeom>
        </p:spPr>
      </p:pic>
    </p:spTree>
    <p:extLst>
      <p:ext uri="{BB962C8B-B14F-4D97-AF65-F5344CB8AC3E}">
        <p14:creationId xmlns:p14="http://schemas.microsoft.com/office/powerpoint/2010/main" val="1283531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1" y="685800"/>
            <a:ext cx="10948850" cy="585651"/>
          </a:xfrm>
        </p:spPr>
        <p:txBody>
          <a:bodyPr>
            <a:normAutofit fontScale="90000"/>
          </a:bodyPr>
          <a:lstStyle/>
          <a:p>
            <a:r>
              <a:rPr lang="en-US" b="1" dirty="0" smtClean="0"/>
              <a:t>Home and school working together</a:t>
            </a:r>
            <a:endParaRPr lang="en-GB" b="1" dirty="0"/>
          </a:p>
        </p:txBody>
      </p:sp>
      <p:sp>
        <p:nvSpPr>
          <p:cNvPr id="3" name="Content Placeholder 2"/>
          <p:cNvSpPr>
            <a:spLocks noGrp="1"/>
          </p:cNvSpPr>
          <p:nvPr>
            <p:ph idx="1"/>
          </p:nvPr>
        </p:nvSpPr>
        <p:spPr>
          <a:xfrm>
            <a:off x="685801" y="2246276"/>
            <a:ext cx="10394707" cy="4067438"/>
          </a:xfrm>
        </p:spPr>
        <p:txBody>
          <a:bodyPr>
            <a:normAutofit fontScale="92500" lnSpcReduction="10000"/>
          </a:bodyPr>
          <a:lstStyle/>
          <a:p>
            <a:r>
              <a:rPr lang="en-US" sz="2800" dirty="0" smtClean="0">
                <a:latin typeface="Arial" panose="020B0604020202020204" pitchFamily="34" charset="0"/>
                <a:cs typeface="Arial" panose="020B0604020202020204" pitchFamily="34" charset="0"/>
              </a:rPr>
              <a:t>Learn the common words with your child each half term.</a:t>
            </a:r>
          </a:p>
          <a:p>
            <a:r>
              <a:rPr lang="en-US" sz="2800" dirty="0" smtClean="0">
                <a:latin typeface="Arial" panose="020B0604020202020204" pitchFamily="34" charset="0"/>
                <a:cs typeface="Arial" panose="020B0604020202020204" pitchFamily="34" charset="0"/>
              </a:rPr>
              <a:t>Learn times tables facts and related division facts.</a:t>
            </a:r>
          </a:p>
          <a:p>
            <a:r>
              <a:rPr lang="en-US" sz="2800" dirty="0" smtClean="0">
                <a:latin typeface="Arial" panose="020B0604020202020204" pitchFamily="34" charset="0"/>
                <a:cs typeface="Arial" panose="020B0604020202020204" pitchFamily="34" charset="0"/>
              </a:rPr>
              <a:t>Read 3 times a week with your child.</a:t>
            </a:r>
          </a:p>
          <a:p>
            <a:r>
              <a:rPr lang="en-US" sz="2800" dirty="0" smtClean="0">
                <a:latin typeface="Arial" panose="020B0604020202020204" pitchFamily="34" charset="0"/>
                <a:cs typeface="Arial" panose="020B0604020202020204" pitchFamily="34" charset="0"/>
              </a:rPr>
              <a:t>Complete Reading </a:t>
            </a:r>
            <a:r>
              <a:rPr lang="en-US" sz="2800" dirty="0">
                <a:latin typeface="Arial" panose="020B0604020202020204" pitchFamily="34" charset="0"/>
                <a:cs typeface="Arial" panose="020B0604020202020204" pitchFamily="34" charset="0"/>
              </a:rPr>
              <a:t>P</a:t>
            </a:r>
            <a:r>
              <a:rPr lang="en-US" sz="2800" dirty="0" smtClean="0">
                <a:latin typeface="Arial" panose="020B0604020202020204" pitchFamily="34" charset="0"/>
                <a:cs typeface="Arial" panose="020B0604020202020204" pitchFamily="34" charset="0"/>
              </a:rPr>
              <a:t>lus x 1 weekly.</a:t>
            </a:r>
          </a:p>
          <a:p>
            <a:r>
              <a:rPr lang="en-US" sz="2800" dirty="0" smtClean="0">
                <a:latin typeface="Arial" panose="020B0604020202020204" pitchFamily="34" charset="0"/>
                <a:cs typeface="Arial" panose="020B0604020202020204" pitchFamily="34" charset="0"/>
              </a:rPr>
              <a:t>Support the ‘Independent Research Log’ activities to support half term focus.</a:t>
            </a:r>
          </a:p>
          <a:p>
            <a:r>
              <a:rPr lang="en-US" sz="2800" dirty="0" smtClean="0">
                <a:latin typeface="Arial" panose="020B0604020202020204" pitchFamily="34" charset="0"/>
                <a:cs typeface="Arial" panose="020B0604020202020204" pitchFamily="34" charset="0"/>
              </a:rPr>
              <a:t>Develop handwriting/ pencil control skills.</a:t>
            </a:r>
          </a:p>
          <a:p>
            <a:r>
              <a:rPr lang="en-US" sz="2800" dirty="0" smtClean="0">
                <a:latin typeface="Arial" panose="020B0604020202020204" pitchFamily="34" charset="0"/>
                <a:cs typeface="Arial" panose="020B0604020202020204" pitchFamily="34" charset="0"/>
              </a:rPr>
              <a:t>Keep talking to us.</a:t>
            </a:r>
          </a:p>
          <a:p>
            <a:endParaRPr lang="en-US" dirty="0" smtClean="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66550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Thankyou</a:t>
            </a:r>
            <a:endParaRPr lang="en-GB" dirty="0"/>
          </a:p>
        </p:txBody>
      </p:sp>
    </p:spTree>
    <p:extLst>
      <p:ext uri="{BB962C8B-B14F-4D97-AF65-F5344CB8AC3E}">
        <p14:creationId xmlns:p14="http://schemas.microsoft.com/office/powerpoint/2010/main" val="7449797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759" y="115630"/>
            <a:ext cx="8534400" cy="1507067"/>
          </a:xfrm>
        </p:spPr>
        <p:txBody>
          <a:bodyPr/>
          <a:lstStyle/>
          <a:p>
            <a:r>
              <a:rPr lang="en-US" b="1" dirty="0" smtClean="0"/>
              <a:t>General information</a:t>
            </a:r>
            <a:endParaRPr lang="en-GB" b="1" dirty="0"/>
          </a:p>
        </p:txBody>
      </p:sp>
      <p:sp>
        <p:nvSpPr>
          <p:cNvPr id="3" name="Content Placeholder 2"/>
          <p:cNvSpPr>
            <a:spLocks noGrp="1"/>
          </p:cNvSpPr>
          <p:nvPr>
            <p:ph idx="1"/>
          </p:nvPr>
        </p:nvSpPr>
        <p:spPr>
          <a:xfrm>
            <a:off x="631959" y="2201091"/>
            <a:ext cx="11089777" cy="3615267"/>
          </a:xfrm>
        </p:spPr>
        <p:txBody>
          <a:bodyPr>
            <a:noAutofit/>
          </a:bodyPr>
          <a:lstStyle/>
          <a:p>
            <a:r>
              <a:rPr lang="en-US" sz="2800" dirty="0" smtClean="0">
                <a:latin typeface="Arial" panose="020B0604020202020204" pitchFamily="34" charset="0"/>
                <a:cs typeface="Arial" panose="020B0604020202020204" pitchFamily="34" charset="0"/>
              </a:rPr>
              <a:t>PE on Wednesday and Friday.</a:t>
            </a:r>
          </a:p>
          <a:p>
            <a:r>
              <a:rPr lang="en-US" sz="2800" dirty="0" smtClean="0">
                <a:latin typeface="Arial" panose="020B0604020202020204" pitchFamily="34" charset="0"/>
                <a:cs typeface="Arial" panose="020B0604020202020204" pitchFamily="34" charset="0"/>
              </a:rPr>
              <a:t>Homework to be sent out on Monday.</a:t>
            </a:r>
          </a:p>
          <a:p>
            <a:r>
              <a:rPr lang="en-US" sz="2800" dirty="0" smtClean="0">
                <a:latin typeface="Arial" panose="020B0604020202020204" pitchFamily="34" charset="0"/>
                <a:cs typeface="Arial" panose="020B0604020202020204" pitchFamily="34" charset="0"/>
              </a:rPr>
              <a:t>Homework to be  checked on Monday.</a:t>
            </a:r>
          </a:p>
          <a:p>
            <a:r>
              <a:rPr lang="en-US" sz="2800" dirty="0" smtClean="0">
                <a:latin typeface="Arial" panose="020B0604020202020204" pitchFamily="34" charset="0"/>
                <a:cs typeface="Arial" panose="020B0604020202020204" pitchFamily="34" charset="0"/>
              </a:rPr>
              <a:t>Homework will include each week: 1 x </a:t>
            </a:r>
            <a:r>
              <a:rPr lang="en-US" sz="2800" dirty="0" err="1" smtClean="0">
                <a:latin typeface="Arial" panose="020B0604020202020204" pitchFamily="34" charset="0"/>
                <a:cs typeface="Arial" panose="020B0604020202020204" pitchFamily="34" charset="0"/>
              </a:rPr>
              <a:t>Maths</a:t>
            </a:r>
            <a:r>
              <a:rPr lang="en-US" sz="2800" dirty="0" smtClean="0">
                <a:latin typeface="Arial" panose="020B0604020202020204" pitchFamily="34" charset="0"/>
                <a:cs typeface="Arial" panose="020B0604020202020204" pitchFamily="34" charset="0"/>
              </a:rPr>
              <a:t> book </a:t>
            </a:r>
            <a:r>
              <a:rPr lang="en-US" sz="2800" dirty="0">
                <a:latin typeface="Arial" panose="020B0604020202020204" pitchFamily="34" charset="0"/>
                <a:cs typeface="Arial" panose="020B0604020202020204" pitchFamily="34" charset="0"/>
              </a:rPr>
              <a:t>t</a:t>
            </a:r>
            <a:r>
              <a:rPr lang="en-US" sz="2800" dirty="0" smtClean="0">
                <a:latin typeface="Arial" panose="020B0604020202020204" pitchFamily="34" charset="0"/>
                <a:cs typeface="Arial" panose="020B0604020202020204" pitchFamily="34" charset="0"/>
              </a:rPr>
              <a:t>ask, TT </a:t>
            </a:r>
            <a:r>
              <a:rPr lang="en-US" sz="2800" dirty="0" err="1" smtClean="0">
                <a:latin typeface="Arial" panose="020B0604020202020204" pitchFamily="34" charset="0"/>
                <a:cs typeface="Arial" panose="020B0604020202020204" pitchFamily="34" charset="0"/>
              </a:rPr>
              <a:t>Rockstars</a:t>
            </a:r>
            <a:r>
              <a:rPr lang="en-US" sz="2800" dirty="0" smtClean="0">
                <a:latin typeface="Arial" panose="020B0604020202020204" pitchFamily="34" charset="0"/>
                <a:cs typeface="Arial" panose="020B0604020202020204" pitchFamily="34" charset="0"/>
              </a:rPr>
              <a:t> task, Spellings,   3 x signed reading sessions completed at home, 1 x 30 minute Reading Plus session. We also ask for your child to complete 3 x independent research activities throughout the half term. </a:t>
            </a:r>
            <a:endParaRPr lang="en-GB"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Contact the teacher on email: year</a:t>
            </a:r>
            <a:r>
              <a:rPr lang="en-US" sz="2800" dirty="0">
                <a:latin typeface="Arial" panose="020B0604020202020204" pitchFamily="34" charset="0"/>
                <a:cs typeface="Arial" panose="020B0604020202020204" pitchFamily="34" charset="0"/>
              </a:rPr>
              <a:t>5</a:t>
            </a:r>
            <a:r>
              <a:rPr lang="en-US" sz="2800" dirty="0" smtClean="0">
                <a:latin typeface="Arial" panose="020B0604020202020204" pitchFamily="34" charset="0"/>
                <a:cs typeface="Arial" panose="020B0604020202020204" pitchFamily="34" charset="0"/>
              </a:rPr>
              <a:t>@horwichparish.net</a:t>
            </a:r>
          </a:p>
          <a:p>
            <a:r>
              <a:rPr lang="en-US" sz="2800" dirty="0" smtClean="0">
                <a:latin typeface="Arial" panose="020B0604020202020204" pitchFamily="34" charset="0"/>
                <a:cs typeface="Arial" panose="020B0604020202020204" pitchFamily="34" charset="0"/>
              </a:rPr>
              <a:t>Any immediate messages please contact the school office.</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325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22513"/>
            <a:ext cx="10624457" cy="5856515"/>
          </a:xfrm>
        </p:spPr>
        <p:txBody>
          <a:bodyPr>
            <a:normAutofit lnSpcReduction="10000"/>
          </a:bodyPr>
          <a:lstStyle/>
          <a:p>
            <a:pPr marL="0" indent="0">
              <a:buNone/>
            </a:pPr>
            <a:r>
              <a:rPr lang="en-US" sz="3200" b="1" u="sng" dirty="0" smtClean="0">
                <a:solidFill>
                  <a:schemeClr val="tx1"/>
                </a:solidFill>
              </a:rPr>
              <a:t>School Planners</a:t>
            </a:r>
          </a:p>
          <a:p>
            <a:r>
              <a:rPr lang="en-US" sz="2800" dirty="0" smtClean="0">
                <a:latin typeface="Arial" panose="020B0604020202020204" pitchFamily="34" charset="0"/>
                <a:cs typeface="Arial" panose="020B0604020202020204" pitchFamily="34" charset="0"/>
              </a:rPr>
              <a:t>Planners to be signed x 3 weekly and books read recorded in the planner.</a:t>
            </a:r>
          </a:p>
          <a:p>
            <a:r>
              <a:rPr lang="en-US" sz="2800" dirty="0" smtClean="0">
                <a:latin typeface="Arial" panose="020B0604020202020204" pitchFamily="34" charset="0"/>
                <a:cs typeface="Arial" panose="020B0604020202020204" pitchFamily="34" charset="0"/>
              </a:rPr>
              <a:t>Spellings to be completed 3 times a week in the planner at home.</a:t>
            </a:r>
          </a:p>
          <a:p>
            <a:r>
              <a:rPr lang="en-US" sz="2800" dirty="0" smtClean="0">
                <a:latin typeface="Arial" panose="020B0604020202020204" pitchFamily="34" charset="0"/>
                <a:cs typeface="Arial" panose="020B0604020202020204" pitchFamily="34" charset="0"/>
              </a:rPr>
              <a:t>Times Table test will be completed each Monday.</a:t>
            </a:r>
          </a:p>
          <a:p>
            <a:r>
              <a:rPr lang="en-US" sz="2800" dirty="0" smtClean="0">
                <a:latin typeface="Arial" panose="020B0604020202020204" pitchFamily="34" charset="0"/>
                <a:cs typeface="Arial" panose="020B0604020202020204" pitchFamily="34" charset="0"/>
              </a:rPr>
              <a:t>Common words spelling test completed at the end of each half term. </a:t>
            </a:r>
          </a:p>
          <a:p>
            <a:r>
              <a:rPr lang="en-US" sz="2800" dirty="0" smtClean="0">
                <a:latin typeface="Arial" panose="020B0604020202020204" pitchFamily="34" charset="0"/>
                <a:cs typeface="Arial" panose="020B0604020202020204" pitchFamily="34" charset="0"/>
              </a:rPr>
              <a:t>Common words to be learnt at home. Words are listed in the planner. At the end of the half term, the words spelt incorrectly will be highlighted to help you see which spellings are not embedded.</a:t>
            </a:r>
          </a:p>
          <a:p>
            <a:pPr marL="0" indent="0">
              <a:buNone/>
            </a:pPr>
            <a:endParaRPr lang="en-GB" dirty="0"/>
          </a:p>
        </p:txBody>
      </p:sp>
    </p:spTree>
    <p:extLst>
      <p:ext uri="{BB962C8B-B14F-4D97-AF65-F5344CB8AC3E}">
        <p14:creationId xmlns:p14="http://schemas.microsoft.com/office/powerpoint/2010/main" val="2833772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50463"/>
            <a:ext cx="8534400" cy="1507067"/>
          </a:xfrm>
        </p:spPr>
        <p:txBody>
          <a:bodyPr/>
          <a:lstStyle/>
          <a:p>
            <a:r>
              <a:rPr lang="en-US" b="1" dirty="0" smtClean="0"/>
              <a:t>Expectations in writing</a:t>
            </a:r>
            <a:endParaRPr lang="en-GB" b="1" dirty="0"/>
          </a:p>
        </p:txBody>
      </p:sp>
      <p:sp>
        <p:nvSpPr>
          <p:cNvPr id="3" name="Content Placeholder 2"/>
          <p:cNvSpPr>
            <a:spLocks noGrp="1"/>
          </p:cNvSpPr>
          <p:nvPr>
            <p:ph idx="1"/>
          </p:nvPr>
        </p:nvSpPr>
        <p:spPr>
          <a:xfrm>
            <a:off x="422953" y="1815372"/>
            <a:ext cx="10963503" cy="5151485"/>
          </a:xfrm>
        </p:spPr>
        <p:txBody>
          <a:bodyPr>
            <a:normAutofit fontScale="62500" lnSpcReduction="20000"/>
          </a:bodyPr>
          <a:lstStyle/>
          <a:p>
            <a:r>
              <a:rPr lang="en-US" sz="4500" dirty="0" smtClean="0">
                <a:latin typeface="Arial" panose="020B0604020202020204" pitchFamily="34" charset="0"/>
                <a:cs typeface="Arial" panose="020B0604020202020204" pitchFamily="34" charset="0"/>
              </a:rPr>
              <a:t>Writing objectives are introduced and reinforced across different types of writing tasks and subjects.</a:t>
            </a:r>
          </a:p>
          <a:p>
            <a:r>
              <a:rPr lang="en-US" sz="4500" dirty="0" smtClean="0">
                <a:latin typeface="Arial" panose="020B0604020202020204" pitchFamily="34" charset="0"/>
                <a:cs typeface="Arial" panose="020B0604020202020204" pitchFamily="34" charset="0"/>
              </a:rPr>
              <a:t>Grammar terms constantly being reinforced.</a:t>
            </a:r>
          </a:p>
          <a:p>
            <a:r>
              <a:rPr lang="en-US" sz="4500" dirty="0" smtClean="0">
                <a:latin typeface="Arial" panose="020B0604020202020204" pitchFamily="34" charset="0"/>
                <a:cs typeface="Arial" panose="020B0604020202020204" pitchFamily="34" charset="0"/>
              </a:rPr>
              <a:t>Daily handwriting in books.</a:t>
            </a:r>
          </a:p>
          <a:p>
            <a:r>
              <a:rPr lang="en-US" sz="4500" dirty="0" smtClean="0">
                <a:latin typeface="Arial" panose="020B0604020202020204" pitchFamily="34" charset="0"/>
                <a:cs typeface="Arial" panose="020B0604020202020204" pitchFamily="34" charset="0"/>
              </a:rPr>
              <a:t>Regular practice of spellings in the week.</a:t>
            </a:r>
          </a:p>
          <a:p>
            <a:r>
              <a:rPr lang="en-US" sz="4500" dirty="0" smtClean="0">
                <a:latin typeface="Arial" panose="020B0604020202020204" pitchFamily="34" charset="0"/>
                <a:cs typeface="Arial" panose="020B0604020202020204" pitchFamily="34" charset="0"/>
              </a:rPr>
              <a:t>Each day we address misconceptions at the start of the lesson.</a:t>
            </a:r>
          </a:p>
          <a:p>
            <a:r>
              <a:rPr lang="en-US" sz="4500" dirty="0" smtClean="0">
                <a:latin typeface="Arial" panose="020B0604020202020204" pitchFamily="34" charset="0"/>
                <a:cs typeface="Arial" panose="020B0604020202020204" pitchFamily="34" charset="0"/>
              </a:rPr>
              <a:t>Exemplification of writing for  the end of year expectation for the ‘expected standard’ can be found on the school website- </a:t>
            </a:r>
            <a:r>
              <a:rPr lang="en-US" sz="4500" b="1" dirty="0" smtClean="0">
                <a:latin typeface="Arial" panose="020B0604020202020204" pitchFamily="34" charset="0"/>
                <a:cs typeface="Arial" panose="020B0604020202020204" pitchFamily="34" charset="0"/>
              </a:rPr>
              <a:t>teaching and learning tab- writing tab’.</a:t>
            </a:r>
          </a:p>
          <a:p>
            <a:r>
              <a:rPr lang="en-US" sz="4500" dirty="0" smtClean="0">
                <a:latin typeface="Arial" panose="020B0604020202020204" pitchFamily="34" charset="0"/>
                <a:cs typeface="Arial" panose="020B0604020202020204" pitchFamily="34" charset="0"/>
              </a:rPr>
              <a:t>Information will be sent to you on school spider to support your understanding.</a:t>
            </a:r>
          </a:p>
          <a:p>
            <a:endParaRPr lang="en-US" dirty="0" smtClean="0"/>
          </a:p>
          <a:p>
            <a:endParaRPr lang="en-US" dirty="0" smtClean="0"/>
          </a:p>
          <a:p>
            <a:endParaRPr lang="en-US" dirty="0"/>
          </a:p>
          <a:p>
            <a:endParaRPr lang="en-US" dirty="0" smtClean="0"/>
          </a:p>
          <a:p>
            <a:endParaRPr lang="en-GB" dirty="0"/>
          </a:p>
        </p:txBody>
      </p:sp>
    </p:spTree>
    <p:extLst>
      <p:ext uri="{BB962C8B-B14F-4D97-AF65-F5344CB8AC3E}">
        <p14:creationId xmlns:p14="http://schemas.microsoft.com/office/powerpoint/2010/main" val="10534232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54564" y="248516"/>
            <a:ext cx="5343525" cy="6305550"/>
          </a:xfrm>
          <a:prstGeom prst="rect">
            <a:avLst/>
          </a:prstGeom>
        </p:spPr>
      </p:pic>
      <p:pic>
        <p:nvPicPr>
          <p:cNvPr id="4" name="Picture 3"/>
          <p:cNvPicPr>
            <a:picLocks noChangeAspect="1"/>
          </p:cNvPicPr>
          <p:nvPr/>
        </p:nvPicPr>
        <p:blipFill>
          <a:blip r:embed="rId3"/>
          <a:stretch>
            <a:fillRect/>
          </a:stretch>
        </p:blipFill>
        <p:spPr>
          <a:xfrm>
            <a:off x="5572990" y="248516"/>
            <a:ext cx="6159653" cy="1774248"/>
          </a:xfrm>
          <a:prstGeom prst="rect">
            <a:avLst/>
          </a:prstGeom>
        </p:spPr>
      </p:pic>
    </p:spTree>
    <p:extLst>
      <p:ext uri="{BB962C8B-B14F-4D97-AF65-F5344CB8AC3E}">
        <p14:creationId xmlns:p14="http://schemas.microsoft.com/office/powerpoint/2010/main" val="2308787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313" y="468085"/>
            <a:ext cx="10112829" cy="523220"/>
          </a:xfrm>
          <a:prstGeom prst="rect">
            <a:avLst/>
          </a:prstGeom>
          <a:noFill/>
        </p:spPr>
        <p:txBody>
          <a:bodyPr wrap="square" rtlCol="0">
            <a:spAutoFit/>
          </a:bodyPr>
          <a:lstStyle/>
          <a:p>
            <a:r>
              <a:rPr lang="en-US" sz="2800" b="1" dirty="0" smtClean="0"/>
              <a:t>Exemplification of an end of year piece of writing</a:t>
            </a:r>
            <a:endParaRPr lang="en-GB" sz="2800" b="1" dirty="0"/>
          </a:p>
        </p:txBody>
      </p:sp>
      <p:pic>
        <p:nvPicPr>
          <p:cNvPr id="3" name="Picture 2"/>
          <p:cNvPicPr>
            <a:picLocks noChangeAspect="1"/>
          </p:cNvPicPr>
          <p:nvPr/>
        </p:nvPicPr>
        <p:blipFill>
          <a:blip r:embed="rId2"/>
          <a:stretch>
            <a:fillRect/>
          </a:stretch>
        </p:blipFill>
        <p:spPr>
          <a:xfrm>
            <a:off x="3347912" y="1161184"/>
            <a:ext cx="5071630" cy="5291453"/>
          </a:xfrm>
          <a:prstGeom prst="rect">
            <a:avLst/>
          </a:prstGeom>
        </p:spPr>
      </p:pic>
    </p:spTree>
    <p:extLst>
      <p:ext uri="{BB962C8B-B14F-4D97-AF65-F5344CB8AC3E}">
        <p14:creationId xmlns:p14="http://schemas.microsoft.com/office/powerpoint/2010/main" val="2605332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697" y="296332"/>
            <a:ext cx="8534400" cy="1507067"/>
          </a:xfrm>
        </p:spPr>
        <p:txBody>
          <a:bodyPr/>
          <a:lstStyle/>
          <a:p>
            <a:r>
              <a:rPr lang="en-US" b="1" dirty="0" smtClean="0"/>
              <a:t>Expectations in reading</a:t>
            </a:r>
            <a:endParaRPr lang="en-GB" b="1" dirty="0"/>
          </a:p>
        </p:txBody>
      </p:sp>
      <p:sp>
        <p:nvSpPr>
          <p:cNvPr id="3" name="Content Placeholder 2"/>
          <p:cNvSpPr>
            <a:spLocks noGrp="1"/>
          </p:cNvSpPr>
          <p:nvPr>
            <p:ph idx="1"/>
          </p:nvPr>
        </p:nvSpPr>
        <p:spPr>
          <a:xfrm>
            <a:off x="542697" y="1556657"/>
            <a:ext cx="8873446" cy="4648200"/>
          </a:xfrm>
        </p:spPr>
        <p:txBody>
          <a:bodyPr>
            <a:normAutofit/>
          </a:bodyPr>
          <a:lstStyle/>
          <a:p>
            <a:pPr>
              <a:buFont typeface="Wingdings" panose="05000000000000000000" pitchFamily="2" charset="2"/>
              <a:buChar char="Ø"/>
            </a:pPr>
            <a:r>
              <a:rPr lang="en-US" sz="2400" dirty="0" smtClean="0"/>
              <a:t>Develop fluency.</a:t>
            </a:r>
          </a:p>
          <a:p>
            <a:pPr>
              <a:buFont typeface="Wingdings" panose="05000000000000000000" pitchFamily="2" charset="2"/>
              <a:buChar char="Ø"/>
            </a:pPr>
            <a:r>
              <a:rPr lang="en-US" sz="2400" dirty="0" smtClean="0"/>
              <a:t>Read a range of different types of books.</a:t>
            </a:r>
          </a:p>
          <a:p>
            <a:pPr>
              <a:buFont typeface="Wingdings" panose="05000000000000000000" pitchFamily="2" charset="2"/>
              <a:buChar char="Ø"/>
            </a:pPr>
            <a:r>
              <a:rPr lang="en-US" sz="2400" dirty="0" smtClean="0"/>
              <a:t>Take note of punctuation when reading aloud.</a:t>
            </a:r>
          </a:p>
          <a:p>
            <a:pPr>
              <a:buFont typeface="Wingdings" panose="05000000000000000000" pitchFamily="2" charset="2"/>
              <a:buChar char="Ø"/>
            </a:pPr>
            <a:r>
              <a:rPr lang="en-US" sz="2400" dirty="0"/>
              <a:t>Understand the meaning of new</a:t>
            </a:r>
            <a:r>
              <a:rPr lang="en-US" sz="2400" b="1" u="sng" dirty="0"/>
              <a:t> vocabulary </a:t>
            </a:r>
            <a:r>
              <a:rPr lang="en-US" sz="2400" dirty="0"/>
              <a:t>in books</a:t>
            </a:r>
            <a:r>
              <a:rPr lang="en-US" sz="2400" dirty="0" smtClean="0"/>
              <a:t>.</a:t>
            </a:r>
          </a:p>
          <a:p>
            <a:pPr>
              <a:buFont typeface="Wingdings" panose="05000000000000000000" pitchFamily="2" charset="2"/>
              <a:buChar char="Ø"/>
            </a:pPr>
            <a:r>
              <a:rPr lang="en-US" sz="2400" b="1" u="sng" dirty="0" smtClean="0"/>
              <a:t>Retrieve</a:t>
            </a:r>
            <a:r>
              <a:rPr lang="en-US" sz="2400" dirty="0" smtClean="0"/>
              <a:t> information of texts to answer questions.</a:t>
            </a:r>
          </a:p>
          <a:p>
            <a:pPr>
              <a:buFont typeface="Wingdings" panose="05000000000000000000" pitchFamily="2" charset="2"/>
              <a:buChar char="Ø"/>
            </a:pPr>
            <a:r>
              <a:rPr lang="en-US" sz="2400" dirty="0" smtClean="0"/>
              <a:t>Draw</a:t>
            </a:r>
            <a:r>
              <a:rPr lang="en-US" sz="2400" b="1" u="sng" dirty="0" smtClean="0"/>
              <a:t> inferences </a:t>
            </a:r>
            <a:r>
              <a:rPr lang="en-US" sz="2400" dirty="0" smtClean="0"/>
              <a:t>from reading a text.</a:t>
            </a:r>
          </a:p>
          <a:p>
            <a:pPr>
              <a:buFont typeface="Wingdings" panose="05000000000000000000" pitchFamily="2" charset="2"/>
              <a:buChar char="Ø"/>
            </a:pPr>
            <a:r>
              <a:rPr lang="en-US" sz="2400" dirty="0" smtClean="0"/>
              <a:t>Make </a:t>
            </a:r>
            <a:r>
              <a:rPr lang="en-US" sz="2400" b="1" u="sng" dirty="0" smtClean="0"/>
              <a:t>predictions</a:t>
            </a:r>
            <a:r>
              <a:rPr lang="en-US" sz="2400" dirty="0" smtClean="0"/>
              <a:t> based on what has been read.</a:t>
            </a:r>
          </a:p>
        </p:txBody>
      </p:sp>
    </p:spTree>
    <p:extLst>
      <p:ext uri="{BB962C8B-B14F-4D97-AF65-F5344CB8AC3E}">
        <p14:creationId xmlns:p14="http://schemas.microsoft.com/office/powerpoint/2010/main" val="23684638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920" y="333343"/>
            <a:ext cx="8534400" cy="1507067"/>
          </a:xfrm>
        </p:spPr>
        <p:txBody>
          <a:bodyPr/>
          <a:lstStyle/>
          <a:p>
            <a:r>
              <a:rPr lang="en-US" b="1" dirty="0" smtClean="0"/>
              <a:t>Expectations in </a:t>
            </a:r>
            <a:r>
              <a:rPr lang="en-US" b="1" dirty="0" err="1" smtClean="0"/>
              <a:t>maths</a:t>
            </a:r>
            <a:endParaRPr lang="en-GB" b="1" dirty="0"/>
          </a:p>
        </p:txBody>
      </p:sp>
      <p:sp>
        <p:nvSpPr>
          <p:cNvPr id="3" name="Content Placeholder 2"/>
          <p:cNvSpPr>
            <a:spLocks noGrp="1"/>
          </p:cNvSpPr>
          <p:nvPr>
            <p:ph idx="1"/>
          </p:nvPr>
        </p:nvSpPr>
        <p:spPr>
          <a:xfrm>
            <a:off x="601479" y="2031276"/>
            <a:ext cx="10403977" cy="4195353"/>
          </a:xfrm>
        </p:spPr>
        <p:txBody>
          <a:bodyPr>
            <a:normAutofit fontScale="92500" lnSpcReduction="10000"/>
          </a:bodyPr>
          <a:lstStyle/>
          <a:p>
            <a:r>
              <a:rPr lang="en-US" sz="2800" dirty="0" err="1" smtClean="0">
                <a:latin typeface="Arial" panose="020B0604020202020204" pitchFamily="34" charset="0"/>
                <a:cs typeface="Arial" panose="020B0604020202020204" pitchFamily="34" charset="0"/>
              </a:rPr>
              <a:t>Maths</a:t>
            </a:r>
            <a:r>
              <a:rPr lang="en-US" sz="2800" dirty="0" smtClean="0">
                <a:latin typeface="Arial" panose="020B0604020202020204" pitchFamily="34" charset="0"/>
                <a:cs typeface="Arial" panose="020B0604020202020204" pitchFamily="34" charset="0"/>
              </a:rPr>
              <a:t> objectives are covered each term and applied across different subjects where relevant.</a:t>
            </a:r>
          </a:p>
          <a:p>
            <a:r>
              <a:rPr lang="en-US" sz="2800" dirty="0" smtClean="0">
                <a:latin typeface="Arial" panose="020B0604020202020204" pitchFamily="34" charset="0"/>
                <a:cs typeface="Arial" panose="020B0604020202020204" pitchFamily="34" charset="0"/>
              </a:rPr>
              <a:t>Daily ‘Basic skills’ session to reinforce key skills and the fast recall of each skill.</a:t>
            </a:r>
          </a:p>
          <a:p>
            <a:r>
              <a:rPr lang="en-US" sz="2800" dirty="0" smtClean="0">
                <a:latin typeface="Arial" panose="020B0604020202020204" pitchFamily="34" charset="0"/>
                <a:cs typeface="Arial" panose="020B0604020202020204" pitchFamily="34" charset="0"/>
              </a:rPr>
              <a:t>Children work towards: bronze, silver, gold award in times tables and </a:t>
            </a:r>
            <a:r>
              <a:rPr lang="en-US" sz="2800" dirty="0" err="1" smtClean="0">
                <a:latin typeface="Arial" panose="020B0604020202020204" pitchFamily="34" charset="0"/>
                <a:cs typeface="Arial" panose="020B0604020202020204" pitchFamily="34" charset="0"/>
              </a:rPr>
              <a:t>maths</a:t>
            </a:r>
            <a:r>
              <a:rPr lang="en-US" sz="2800" dirty="0" smtClean="0">
                <a:latin typeface="Arial" panose="020B0604020202020204" pitchFamily="34" charset="0"/>
                <a:cs typeface="Arial" panose="020B0604020202020204" pitchFamily="34" charset="0"/>
              </a:rPr>
              <a:t> facts. </a:t>
            </a:r>
          </a:p>
          <a:p>
            <a:r>
              <a:rPr lang="en-US" sz="2800" dirty="0" smtClean="0">
                <a:latin typeface="Arial" panose="020B0604020202020204" pitchFamily="34" charset="0"/>
                <a:cs typeface="Arial" panose="020B0604020202020204" pitchFamily="34" charset="0"/>
              </a:rPr>
              <a:t>A huge focus on </a:t>
            </a:r>
            <a:r>
              <a:rPr lang="en-US" sz="2800" b="1" u="sng" dirty="0" smtClean="0">
                <a:latin typeface="Arial" panose="020B0604020202020204" pitchFamily="34" charset="0"/>
                <a:cs typeface="Arial" panose="020B0604020202020204" pitchFamily="34" charset="0"/>
              </a:rPr>
              <a:t>fluency</a:t>
            </a:r>
            <a:r>
              <a:rPr lang="en-US" sz="2800" dirty="0" smtClean="0">
                <a:latin typeface="Arial" panose="020B0604020202020204" pitchFamily="34" charset="0"/>
                <a:cs typeface="Arial" panose="020B0604020202020204" pitchFamily="34" charset="0"/>
              </a:rPr>
              <a:t> in number.   </a:t>
            </a:r>
          </a:p>
          <a:p>
            <a:r>
              <a:rPr lang="en-US" sz="2800" dirty="0" smtClean="0">
                <a:latin typeface="Arial" panose="020B0604020202020204" pitchFamily="34" charset="0"/>
                <a:cs typeface="Arial" panose="020B0604020202020204" pitchFamily="34" charset="0"/>
              </a:rPr>
              <a:t>Further information can be found on the school website: </a:t>
            </a:r>
            <a:r>
              <a:rPr lang="en-US" sz="2800" b="1" dirty="0" smtClean="0">
                <a:latin typeface="Arial" panose="020B0604020202020204" pitchFamily="34" charset="0"/>
                <a:cs typeface="Arial" panose="020B0604020202020204" pitchFamily="34" charset="0"/>
              </a:rPr>
              <a:t>teaching and learning tab- mathematics tab .</a:t>
            </a:r>
          </a:p>
          <a:p>
            <a:endParaRPr lang="en-US" dirty="0"/>
          </a:p>
          <a:p>
            <a:endParaRPr lang="en-US" dirty="0" smtClean="0"/>
          </a:p>
          <a:p>
            <a:endParaRPr lang="en-US" dirty="0"/>
          </a:p>
        </p:txBody>
      </p:sp>
    </p:spTree>
    <p:extLst>
      <p:ext uri="{BB962C8B-B14F-4D97-AF65-F5344CB8AC3E}">
        <p14:creationId xmlns:p14="http://schemas.microsoft.com/office/powerpoint/2010/main" val="3459111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19212" y="209550"/>
            <a:ext cx="9553575" cy="6438900"/>
          </a:xfrm>
          <a:prstGeom prst="rect">
            <a:avLst/>
          </a:prstGeom>
        </p:spPr>
      </p:pic>
    </p:spTree>
    <p:extLst>
      <p:ext uri="{BB962C8B-B14F-4D97-AF65-F5344CB8AC3E}">
        <p14:creationId xmlns:p14="http://schemas.microsoft.com/office/powerpoint/2010/main" val="763990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760</TotalTime>
  <Words>493</Words>
  <Application>Microsoft Office PowerPoint</Application>
  <PresentationFormat>Widescreen</PresentationFormat>
  <Paragraphs>51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Wingdings</vt:lpstr>
      <vt:lpstr>Wingdings 3</vt:lpstr>
      <vt:lpstr>Slice</vt:lpstr>
      <vt:lpstr>Year Ahead meeting 2025-2026</vt:lpstr>
      <vt:lpstr>General information</vt:lpstr>
      <vt:lpstr>PowerPoint Presentation</vt:lpstr>
      <vt:lpstr>Expectations in writing</vt:lpstr>
      <vt:lpstr>PowerPoint Presentation</vt:lpstr>
      <vt:lpstr>PowerPoint Presentation</vt:lpstr>
      <vt:lpstr>Expectations in reading</vt:lpstr>
      <vt:lpstr>Expectations in maths</vt:lpstr>
      <vt:lpstr>PowerPoint Presentation</vt:lpstr>
      <vt:lpstr>PowerPoint Presentation</vt:lpstr>
      <vt:lpstr>Home and school working together</vt:lpstr>
      <vt:lpstr>Thankyou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Ahead meeting</dc:title>
  <dc:creator>Anne Washington</dc:creator>
  <cp:lastModifiedBy>S Banner</cp:lastModifiedBy>
  <cp:revision>32</cp:revision>
  <dcterms:created xsi:type="dcterms:W3CDTF">2023-07-20T19:28:25Z</dcterms:created>
  <dcterms:modified xsi:type="dcterms:W3CDTF">2026-02-03T20:42:06Z</dcterms:modified>
</cp:coreProperties>
</file>