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5" r:id="rId1"/>
  </p:sldMasterIdLst>
  <p:sldIdLst>
    <p:sldId id="256" r:id="rId2"/>
    <p:sldId id="257" r:id="rId3"/>
    <p:sldId id="258" r:id="rId4"/>
    <p:sldId id="273" r:id="rId5"/>
    <p:sldId id="275" r:id="rId6"/>
    <p:sldId id="259" r:id="rId7"/>
    <p:sldId id="276" r:id="rId8"/>
    <p:sldId id="261" r:id="rId9"/>
    <p:sldId id="278" r:id="rId10"/>
    <p:sldId id="263" r:id="rId11"/>
    <p:sldId id="27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FB9B-9FB8-469E-96F9-4D32314110B6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6944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72277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B9363-8B87-41B7-9F8E-64519CBB8F34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317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5746-5284-4951-9F37-7AE924EDBCB7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53261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98B29-7265-4A65-A2A4-6703C057B7C1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9962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7030834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71088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1211-4E0C-4AB3-B04F-585959BDAFE8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5237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ECAF-D3BE-4069-9C78-642ECCD01477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818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BDC27-E420-4878-9EE6-7B9656D6442A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589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F47CF-67C9-420C-80A5-E2069FF0C2DF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182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2DC73-F065-42F5-A9F2-D90B2E42A0B3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657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702-9B29-41CC-9BCC-3DF8A0D379FE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683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49AC-CB8F-4FF1-9A34-5861C74DD0A7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982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CECA-2D3A-4680-9B49-752200DE467C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960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BFE2-83B7-4B0A-B9D3-AB28331082B3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296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78E3-FDA3-4D28-AAA2-0B81F349A39D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355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35BB1C6-BF8F-4481-8AB2-603A1C8A906A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8156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  <p:sldLayoutId id="2147483787" r:id="rId12"/>
    <p:sldLayoutId id="2147483788" r:id="rId13"/>
    <p:sldLayoutId id="2147483789" r:id="rId14"/>
    <p:sldLayoutId id="2147483790" r:id="rId15"/>
    <p:sldLayoutId id="2147483791" r:id="rId16"/>
    <p:sldLayoutId id="2147483792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Year Ahead meeting 2024-2025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7172" y="1866053"/>
            <a:ext cx="7880668" cy="4306148"/>
          </a:xfrm>
          <a:noFill/>
        </p:spPr>
        <p:txBody>
          <a:bodyPr>
            <a:normAutofit/>
          </a:bodyPr>
          <a:lstStyle/>
          <a:p>
            <a:pPr algn="ctr"/>
            <a:r>
              <a:rPr lang="en-GB" sz="4000" b="1" dirty="0"/>
              <a:t>Welcome to </a:t>
            </a:r>
            <a:r>
              <a:rPr lang="en-GB" sz="4000" b="1" dirty="0" smtClean="0"/>
              <a:t>2M!</a:t>
            </a:r>
            <a:endParaRPr lang="en-GB" sz="4000" b="1" dirty="0"/>
          </a:p>
          <a:p>
            <a:pPr algn="ctr"/>
            <a:endParaRPr lang="en-GB" sz="4000" b="1" dirty="0"/>
          </a:p>
          <a:p>
            <a:pPr algn="ctr"/>
            <a:r>
              <a:rPr lang="en-GB" sz="4000" b="1" dirty="0"/>
              <a:t>Miss </a:t>
            </a:r>
            <a:r>
              <a:rPr lang="en-GB" sz="4000" b="1" dirty="0" smtClean="0"/>
              <a:t>McEwan </a:t>
            </a:r>
            <a:r>
              <a:rPr lang="en-GB" sz="4000" b="1" dirty="0"/>
              <a:t>and </a:t>
            </a:r>
            <a:r>
              <a:rPr lang="en-GB" sz="4000" b="1"/>
              <a:t>Mrs </a:t>
            </a:r>
            <a:r>
              <a:rPr lang="en-GB" sz="4000" b="1" smtClean="0"/>
              <a:t>Ogilvie</a:t>
            </a: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839703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"/>
    </mc:Choice>
    <mc:Fallback xmlns="">
      <p:transition spd="slow" advTm="15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165" y="1248748"/>
            <a:ext cx="10394707" cy="53349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Home and School Working together</a:t>
            </a:r>
          </a:p>
          <a:p>
            <a:pPr marL="285750" lvl="0" indent="-285750" algn="l" rtl="0">
              <a:lnSpc>
                <a:spcPct val="100000"/>
              </a:lnSpc>
              <a:spcBef>
                <a:spcPts val="1118"/>
              </a:spcBef>
              <a:spcAft>
                <a:spcPts val="0"/>
              </a:spcAft>
              <a:buSzPct val="80000"/>
              <a:buChar char="▶"/>
            </a:pPr>
            <a:r>
              <a:rPr lang="en-GB" sz="2800" dirty="0">
                <a:latin typeface="Arial"/>
                <a:ea typeface="Arial"/>
                <a:cs typeface="Arial"/>
                <a:sym typeface="Arial"/>
              </a:rPr>
              <a:t>Learn number bonds and begin times tables facts.</a:t>
            </a:r>
          </a:p>
          <a:p>
            <a:pPr marL="285750" lvl="0" indent="-285750" algn="l" rtl="0">
              <a:lnSpc>
                <a:spcPct val="100000"/>
              </a:lnSpc>
              <a:spcBef>
                <a:spcPts val="1118"/>
              </a:spcBef>
              <a:spcAft>
                <a:spcPts val="0"/>
              </a:spcAft>
              <a:buSzPct val="80000"/>
              <a:buChar char="▶"/>
            </a:pPr>
            <a:r>
              <a:rPr lang="en-GB" sz="2800" dirty="0">
                <a:latin typeface="Arial"/>
                <a:ea typeface="Arial"/>
                <a:cs typeface="Arial"/>
                <a:sym typeface="Arial"/>
              </a:rPr>
              <a:t>Read 3 times a week with your child.</a:t>
            </a:r>
          </a:p>
          <a:p>
            <a:pPr marL="285750" lvl="0" indent="-285750" algn="l" rtl="0">
              <a:lnSpc>
                <a:spcPct val="100000"/>
              </a:lnSpc>
              <a:spcBef>
                <a:spcPts val="1118"/>
              </a:spcBef>
              <a:spcAft>
                <a:spcPts val="0"/>
              </a:spcAft>
              <a:buSzPct val="80000"/>
              <a:buChar char="▶"/>
            </a:pPr>
            <a:r>
              <a:rPr lang="en-GB" sz="2800" dirty="0">
                <a:latin typeface="Arial"/>
                <a:cs typeface="Arial"/>
                <a:sym typeface="Arial"/>
              </a:rPr>
              <a:t>Spelling practice 3 times a week.</a:t>
            </a:r>
            <a:endParaRPr lang="en-GB" sz="2800" dirty="0"/>
          </a:p>
          <a:p>
            <a:pPr marL="285750" lvl="0" indent="-285750" algn="l" rtl="0">
              <a:lnSpc>
                <a:spcPct val="100000"/>
              </a:lnSpc>
              <a:spcBef>
                <a:spcPts val="1118"/>
              </a:spcBef>
              <a:spcAft>
                <a:spcPts val="0"/>
              </a:spcAft>
              <a:buSzPct val="80000"/>
              <a:buChar char="▶"/>
            </a:pPr>
            <a:r>
              <a:rPr lang="en-GB" sz="2800" dirty="0">
                <a:latin typeface="Arial"/>
                <a:ea typeface="Arial"/>
                <a:cs typeface="Arial"/>
                <a:sym typeface="Arial"/>
              </a:rPr>
              <a:t>Develop handwriting/ pencil control skills.</a:t>
            </a:r>
            <a:endParaRPr lang="en-GB" sz="2800" dirty="0"/>
          </a:p>
          <a:p>
            <a:pPr marL="285750" lvl="0" indent="-285750" algn="l" rtl="0">
              <a:lnSpc>
                <a:spcPct val="100000"/>
              </a:lnSpc>
              <a:spcBef>
                <a:spcPts val="1118"/>
              </a:spcBef>
              <a:spcAft>
                <a:spcPts val="0"/>
              </a:spcAft>
              <a:buSzPct val="80000"/>
              <a:buChar char="▶"/>
            </a:pPr>
            <a:r>
              <a:rPr lang="en-GB" sz="2800" dirty="0">
                <a:latin typeface="Arial"/>
                <a:ea typeface="Arial"/>
                <a:cs typeface="Arial"/>
                <a:sym typeface="Arial"/>
              </a:rPr>
              <a:t>Keep talking to us.</a:t>
            </a:r>
          </a:p>
          <a:p>
            <a:pPr marL="0" indent="0">
              <a:buNone/>
            </a:pPr>
            <a:endParaRPr lang="en-US" sz="2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655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2BDA71-0CFC-B846-8901-A7548303F571}"/>
              </a:ext>
            </a:extLst>
          </p:cNvPr>
          <p:cNvSpPr txBox="1"/>
          <p:nvPr/>
        </p:nvSpPr>
        <p:spPr>
          <a:xfrm>
            <a:off x="1762298" y="2975957"/>
            <a:ext cx="97258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dirty="0">
                <a:solidFill>
                  <a:schemeClr val="bg1"/>
                </a:solidFill>
              </a:rPr>
              <a:t>Thank you!</a:t>
            </a:r>
          </a:p>
          <a:p>
            <a:endParaRPr lang="en-GB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510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5596" y="1258036"/>
            <a:ext cx="8534400" cy="903273"/>
          </a:xfrm>
        </p:spPr>
        <p:txBody>
          <a:bodyPr/>
          <a:lstStyle/>
          <a:p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General information</a:t>
            </a:r>
            <a:endParaRPr lang="en-GB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2223" y="2380384"/>
            <a:ext cx="11089777" cy="4299703"/>
          </a:xfrm>
        </p:spPr>
        <p:txBody>
          <a:bodyPr>
            <a:noAutofit/>
          </a:bodyPr>
          <a:lstStyle/>
          <a:p>
            <a:pPr marL="2857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Char char="▶"/>
            </a:pPr>
            <a:r>
              <a:rPr lang="en-GB" sz="2800" dirty="0">
                <a:latin typeface="Arial"/>
                <a:ea typeface="Arial"/>
                <a:cs typeface="Arial"/>
                <a:sym typeface="Arial"/>
              </a:rPr>
              <a:t>PE for </a:t>
            </a:r>
            <a:r>
              <a:rPr lang="en-GB" sz="2800" dirty="0" smtClean="0">
                <a:latin typeface="Arial"/>
                <a:ea typeface="Arial"/>
                <a:cs typeface="Arial"/>
                <a:sym typeface="Arial"/>
              </a:rPr>
              <a:t>2M </a:t>
            </a:r>
            <a:r>
              <a:rPr lang="en-GB" sz="2800" dirty="0">
                <a:latin typeface="Arial"/>
                <a:ea typeface="Arial"/>
                <a:cs typeface="Arial"/>
                <a:sym typeface="Arial"/>
              </a:rPr>
              <a:t>is on </a:t>
            </a:r>
            <a:r>
              <a:rPr lang="en-GB" sz="2800" b="1" dirty="0" smtClean="0">
                <a:latin typeface="Arial"/>
                <a:ea typeface="Arial"/>
                <a:cs typeface="Arial"/>
                <a:sym typeface="Arial"/>
              </a:rPr>
              <a:t>Monday </a:t>
            </a:r>
            <a:r>
              <a:rPr lang="en-GB" sz="2800" dirty="0">
                <a:latin typeface="Arial"/>
                <a:ea typeface="Arial"/>
                <a:cs typeface="Arial"/>
                <a:sym typeface="Arial"/>
              </a:rPr>
              <a:t>and </a:t>
            </a:r>
            <a:r>
              <a:rPr lang="en-GB" sz="2800" b="1" dirty="0">
                <a:latin typeface="Arial"/>
                <a:ea typeface="Arial"/>
                <a:cs typeface="Arial"/>
                <a:sym typeface="Arial"/>
              </a:rPr>
              <a:t>Friday</a:t>
            </a:r>
            <a:r>
              <a:rPr lang="en-GB" sz="2800" dirty="0">
                <a:latin typeface="Arial"/>
                <a:ea typeface="Arial"/>
                <a:cs typeface="Arial"/>
                <a:sym typeface="Arial"/>
              </a:rPr>
              <a:t>. </a:t>
            </a:r>
            <a:endParaRPr lang="en-GB" sz="2800" dirty="0"/>
          </a:p>
          <a:p>
            <a:pPr marL="285750" lvl="0" indent="-285750" algn="l" rtl="0">
              <a:lnSpc>
                <a:spcPct val="100000"/>
              </a:lnSpc>
              <a:spcBef>
                <a:spcPts val="1160"/>
              </a:spcBef>
              <a:spcAft>
                <a:spcPts val="0"/>
              </a:spcAft>
              <a:buSzPts val="2240"/>
              <a:buChar char="▶"/>
            </a:pPr>
            <a:r>
              <a:rPr lang="en-GB" sz="2800" dirty="0">
                <a:latin typeface="Arial"/>
                <a:ea typeface="Arial"/>
                <a:cs typeface="Arial"/>
                <a:sym typeface="Arial"/>
              </a:rPr>
              <a:t>Homework/ Reading books to be sent out on Monday.</a:t>
            </a:r>
            <a:endParaRPr lang="en-GB" sz="2800" dirty="0"/>
          </a:p>
          <a:p>
            <a:pPr marL="285750" lvl="0" indent="-285750" algn="l" rtl="0">
              <a:lnSpc>
                <a:spcPct val="100000"/>
              </a:lnSpc>
              <a:spcBef>
                <a:spcPts val="1160"/>
              </a:spcBef>
              <a:spcAft>
                <a:spcPts val="0"/>
              </a:spcAft>
              <a:buSzPts val="2240"/>
              <a:buChar char="▶"/>
            </a:pPr>
            <a:r>
              <a:rPr lang="en-GB" sz="2800" dirty="0">
                <a:latin typeface="Arial"/>
                <a:ea typeface="Arial"/>
                <a:cs typeface="Arial"/>
                <a:sym typeface="Arial"/>
              </a:rPr>
              <a:t>Homework will include each week: Reading daily with a signature 3x a week, spellings 3x a week, </a:t>
            </a:r>
            <a:r>
              <a:rPr lang="en-GB" sz="2800" dirty="0" err="1">
                <a:latin typeface="Arial"/>
                <a:ea typeface="Arial"/>
                <a:cs typeface="Arial"/>
                <a:sym typeface="Arial"/>
              </a:rPr>
              <a:t>Numbots</a:t>
            </a:r>
            <a:r>
              <a:rPr lang="en-GB" sz="2800" dirty="0">
                <a:latin typeface="Arial"/>
                <a:ea typeface="Arial"/>
                <a:cs typeface="Arial"/>
                <a:sym typeface="Arial"/>
              </a:rPr>
              <a:t>, complete comprehension. </a:t>
            </a:r>
          </a:p>
          <a:p>
            <a:pPr marL="285750" lvl="0" indent="-285750" algn="l" rtl="0">
              <a:lnSpc>
                <a:spcPct val="100000"/>
              </a:lnSpc>
              <a:spcBef>
                <a:spcPts val="1160"/>
              </a:spcBef>
              <a:spcAft>
                <a:spcPts val="0"/>
              </a:spcAft>
              <a:buSzPts val="2240"/>
              <a:buChar char="▶"/>
            </a:pPr>
            <a:r>
              <a:rPr lang="en-GB" sz="2800" dirty="0">
                <a:latin typeface="Arial"/>
                <a:ea typeface="Arial"/>
                <a:cs typeface="Arial"/>
                <a:sym typeface="Arial"/>
              </a:rPr>
              <a:t>Please ensure the reading book is brought into school every day. </a:t>
            </a:r>
          </a:p>
          <a:p>
            <a:pPr marL="285750" lvl="0" indent="-285750" algn="l" rtl="0">
              <a:lnSpc>
                <a:spcPct val="100000"/>
              </a:lnSpc>
              <a:spcBef>
                <a:spcPts val="1160"/>
              </a:spcBef>
              <a:spcAft>
                <a:spcPts val="0"/>
              </a:spcAft>
              <a:buSzPts val="2240"/>
              <a:buChar char="▶"/>
            </a:pPr>
            <a:r>
              <a:rPr lang="en-GB" sz="2800" dirty="0">
                <a:latin typeface="Arial"/>
                <a:ea typeface="Arial"/>
                <a:cs typeface="Arial"/>
                <a:sym typeface="Arial"/>
              </a:rPr>
              <a:t>Contact the teacher on email: </a:t>
            </a:r>
            <a:r>
              <a:rPr lang="en-GB" sz="2800" b="1" dirty="0">
                <a:latin typeface="Arial"/>
                <a:ea typeface="Arial"/>
                <a:cs typeface="Arial"/>
                <a:sym typeface="Arial"/>
              </a:rPr>
              <a:t>year2 @horwichparish.net</a:t>
            </a:r>
            <a:endParaRPr lang="en-GB" sz="2800" b="1" dirty="0"/>
          </a:p>
          <a:p>
            <a:pPr marL="285750" lvl="0" indent="-285750" algn="l" rtl="0">
              <a:lnSpc>
                <a:spcPct val="100000"/>
              </a:lnSpc>
              <a:spcBef>
                <a:spcPts val="1160"/>
              </a:spcBef>
              <a:spcAft>
                <a:spcPts val="0"/>
              </a:spcAft>
              <a:buSzPts val="2240"/>
              <a:buChar char="▶"/>
            </a:pPr>
            <a:r>
              <a:rPr lang="en-GB" sz="2800" dirty="0">
                <a:latin typeface="Arial"/>
                <a:ea typeface="Arial"/>
                <a:cs typeface="Arial"/>
                <a:sym typeface="Arial"/>
              </a:rPr>
              <a:t>Any immediate messages please contact the school office.</a:t>
            </a:r>
          </a:p>
          <a:p>
            <a:pPr marL="0" indent="0">
              <a:buNone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25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"/>
    </mc:Choice>
    <mc:Fallback xmlns="">
      <p:transition spd="slow" advTm="1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0128" y="1450107"/>
            <a:ext cx="10624457" cy="50338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u="sng" dirty="0"/>
              <a:t>Planners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Reading to be completed at home and planners signed x 3 weekly.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Children will complete spelling practice in their planners- if your child has completed these on a separate piece of paper, I will staple/stick these into their planner.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772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595B7BA8-546B-E8AC-8172-3D3014491683}"/>
              </a:ext>
            </a:extLst>
          </p:cNvPr>
          <p:cNvSpPr txBox="1"/>
          <p:nvPr/>
        </p:nvSpPr>
        <p:spPr>
          <a:xfrm>
            <a:off x="2143760" y="1727200"/>
            <a:ext cx="9337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Expectations 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7F360B2-78DE-05D7-D326-72C03EF89E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5280" y="1450107"/>
            <a:ext cx="10499305" cy="520469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500" b="1" u="sng" dirty="0">
                <a:latin typeface="Arial" panose="020B0604020202020204" pitchFamily="34" charset="0"/>
                <a:cs typeface="Arial" panose="020B0604020202020204" pitchFamily="34" charset="0"/>
              </a:rPr>
              <a:t>Expectations in Reading 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500" dirty="0">
                <a:latin typeface="Arial" panose="020B0604020202020204" pitchFamily="34" charset="0"/>
                <a:cs typeface="Arial" panose="020B0604020202020204" pitchFamily="34" charset="0"/>
              </a:rPr>
              <a:t>Develop fluency.</a:t>
            </a:r>
          </a:p>
          <a:p>
            <a:r>
              <a:rPr lang="en-GB" sz="3500" dirty="0">
                <a:latin typeface="Arial" panose="020B0604020202020204" pitchFamily="34" charset="0"/>
                <a:cs typeface="Arial" panose="020B0604020202020204" pitchFamily="34" charset="0"/>
              </a:rPr>
              <a:t>Read a range of different types of books.</a:t>
            </a:r>
          </a:p>
          <a:p>
            <a:r>
              <a:rPr lang="en-GB" sz="3500" dirty="0">
                <a:latin typeface="Arial" panose="020B0604020202020204" pitchFamily="34" charset="0"/>
                <a:cs typeface="Arial" panose="020B0604020202020204" pitchFamily="34" charset="0"/>
              </a:rPr>
              <a:t>Take note of punctuation when reading aloud.</a:t>
            </a:r>
          </a:p>
          <a:p>
            <a:r>
              <a:rPr lang="en-GB" sz="3500" dirty="0">
                <a:latin typeface="Arial" panose="020B0604020202020204" pitchFamily="34" charset="0"/>
                <a:cs typeface="Arial" panose="020B0604020202020204" pitchFamily="34" charset="0"/>
              </a:rPr>
              <a:t>Understand the meaning of new </a:t>
            </a:r>
            <a:r>
              <a:rPr lang="en-GB" sz="3500" u="sng" dirty="0">
                <a:latin typeface="Arial" panose="020B0604020202020204" pitchFamily="34" charset="0"/>
                <a:cs typeface="Arial" panose="020B0604020202020204" pitchFamily="34" charset="0"/>
              </a:rPr>
              <a:t>vocabulary</a:t>
            </a:r>
            <a:r>
              <a:rPr lang="en-GB" sz="3500" dirty="0">
                <a:latin typeface="Arial" panose="020B0604020202020204" pitchFamily="34" charset="0"/>
                <a:cs typeface="Arial" panose="020B0604020202020204" pitchFamily="34" charset="0"/>
              </a:rPr>
              <a:t> in books.</a:t>
            </a:r>
          </a:p>
          <a:p>
            <a:r>
              <a:rPr lang="en-GB" sz="3500" u="sng" dirty="0">
                <a:latin typeface="Arial" panose="020B0604020202020204" pitchFamily="34" charset="0"/>
                <a:cs typeface="Arial" panose="020B0604020202020204" pitchFamily="34" charset="0"/>
              </a:rPr>
              <a:t>Retrieve</a:t>
            </a:r>
            <a:r>
              <a:rPr lang="en-GB" sz="3500" dirty="0">
                <a:latin typeface="Arial" panose="020B0604020202020204" pitchFamily="34" charset="0"/>
                <a:cs typeface="Arial" panose="020B0604020202020204" pitchFamily="34" charset="0"/>
              </a:rPr>
              <a:t> information from texts to answer questions.</a:t>
            </a:r>
          </a:p>
          <a:p>
            <a:r>
              <a:rPr lang="en-GB" sz="3500" dirty="0">
                <a:latin typeface="Arial" panose="020B0604020202020204" pitchFamily="34" charset="0"/>
                <a:cs typeface="Arial" panose="020B0604020202020204" pitchFamily="34" charset="0"/>
              </a:rPr>
              <a:t>Draw </a:t>
            </a:r>
            <a:r>
              <a:rPr lang="en-GB" sz="3500" u="sng" dirty="0">
                <a:latin typeface="Arial" panose="020B0604020202020204" pitchFamily="34" charset="0"/>
                <a:cs typeface="Arial" panose="020B0604020202020204" pitchFamily="34" charset="0"/>
              </a:rPr>
              <a:t>inferences</a:t>
            </a:r>
            <a:r>
              <a:rPr lang="en-GB" sz="3500" dirty="0">
                <a:latin typeface="Arial" panose="020B0604020202020204" pitchFamily="34" charset="0"/>
                <a:cs typeface="Arial" panose="020B0604020202020204" pitchFamily="34" charset="0"/>
              </a:rPr>
              <a:t> from reading a text.</a:t>
            </a:r>
          </a:p>
          <a:p>
            <a:r>
              <a:rPr lang="en-GB" sz="3500" dirty="0">
                <a:latin typeface="Arial" panose="020B0604020202020204" pitchFamily="34" charset="0"/>
                <a:cs typeface="Arial" panose="020B0604020202020204" pitchFamily="34" charset="0"/>
              </a:rPr>
              <a:t>Make </a:t>
            </a:r>
            <a:r>
              <a:rPr lang="en-GB" sz="3500" u="sng" dirty="0">
                <a:latin typeface="Arial" panose="020B0604020202020204" pitchFamily="34" charset="0"/>
                <a:cs typeface="Arial" panose="020B0604020202020204" pitchFamily="34" charset="0"/>
              </a:rPr>
              <a:t>predictions</a:t>
            </a:r>
            <a:r>
              <a:rPr lang="en-GB" sz="3500" dirty="0">
                <a:latin typeface="Arial" panose="020B0604020202020204" pitchFamily="34" charset="0"/>
                <a:cs typeface="Arial" panose="020B0604020202020204" pitchFamily="34" charset="0"/>
              </a:rPr>
              <a:t> based on what has been read.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1107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B72FC78-4677-A93E-3931-8A1501DD22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242" y="1290320"/>
            <a:ext cx="3645317" cy="5462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621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497" y="2258135"/>
            <a:ext cx="10963503" cy="51514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Writing </a:t>
            </a: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Writing objectives are introduced and reinforced across different types of writing tasks and subjects.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Grammar terms constantly being reinforced.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Daily handwriting and retrieval in books.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Regular spelling activities throughout each week.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Each day, we address misconceptions at the start of the lesson.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Exemplification of writing for the end of year expectation for the ‘expected standard’ can be found on the school website.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3423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575112B-1336-4D73-90FB-B65C7D8AC4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12" y="906961"/>
            <a:ext cx="8553626" cy="5951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549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2680" y="1920440"/>
            <a:ext cx="10403977" cy="4195353"/>
          </a:xfrm>
        </p:spPr>
        <p:txBody>
          <a:bodyPr>
            <a:normAutofit lnSpcReduction="10000"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Maths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Maths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objectives are covered daily and applied across different subjects where relevant.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Daily ‘Mastering number’ session to reinforce key skills and the fast recall of each skill.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Children work towards: bronze, silver, gold award in number bonds and times tables. 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 huge focus on </a:t>
            </a:r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fluency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in number this year in all classes.  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111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FCC73C7-5E2C-1295-46AD-8D5A4CA2D0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6364" y="1230359"/>
            <a:ext cx="8035636" cy="509713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F7547C6-3C73-BF7A-37D7-3FA8CBFB3079}"/>
              </a:ext>
            </a:extLst>
          </p:cNvPr>
          <p:cNvSpPr txBox="1"/>
          <p:nvPr/>
        </p:nvSpPr>
        <p:spPr>
          <a:xfrm>
            <a:off x="1463040" y="1562793"/>
            <a:ext cx="2465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Year 2:</a:t>
            </a:r>
          </a:p>
        </p:txBody>
      </p:sp>
    </p:spTree>
    <p:extLst>
      <p:ext uri="{BB962C8B-B14F-4D97-AF65-F5344CB8AC3E}">
        <p14:creationId xmlns:p14="http://schemas.microsoft.com/office/powerpoint/2010/main" val="904152680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1131</TotalTime>
  <Words>373</Words>
  <Application>Microsoft Office PowerPoint</Application>
  <PresentationFormat>Widescreen</PresentationFormat>
  <Paragraphs>47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Slice</vt:lpstr>
      <vt:lpstr>Year Ahead meeting 2024-2025</vt:lpstr>
      <vt:lpstr>General information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Ahead meeting</dc:title>
  <dc:creator>Anne Washington</dc:creator>
  <cp:lastModifiedBy>Fiona McEwan</cp:lastModifiedBy>
  <cp:revision>41</cp:revision>
  <dcterms:created xsi:type="dcterms:W3CDTF">2023-07-20T19:28:25Z</dcterms:created>
  <dcterms:modified xsi:type="dcterms:W3CDTF">2025-10-10T12:48:10Z</dcterms:modified>
</cp:coreProperties>
</file>