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5"/>
  </p:notesMasterIdLst>
  <p:sldIdLst>
    <p:sldId id="256" r:id="rId2"/>
    <p:sldId id="257" r:id="rId3"/>
    <p:sldId id="258" r:id="rId4"/>
    <p:sldId id="259" r:id="rId5"/>
    <p:sldId id="260" r:id="rId6"/>
    <p:sldId id="261" r:id="rId7"/>
    <p:sldId id="264" r:id="rId8"/>
    <p:sldId id="265" r:id="rId9"/>
    <p:sldId id="269" r:id="rId10"/>
    <p:sldId id="267" r:id="rId11"/>
    <p:sldId id="271" r:id="rId12"/>
    <p:sldId id="268" r:id="rId13"/>
    <p:sldId id="270" r:id="rId14"/>
  </p:sldIdLst>
  <p:sldSz cx="12192000" cy="6858000"/>
  <p:notesSz cx="6858000" cy="9144000"/>
  <p:embeddedFontLst>
    <p:embeddedFont>
      <p:font typeface="Trebuchet MS" panose="020B0603020202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Wingdings 3" panose="05040102010807070707" pitchFamily="18" charset="2"/>
      <p:regular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Oqb3ffacETxkwNyZESHcObk3y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644" y="2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7bfc83826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7bfc83826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1967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4875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148966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59295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869869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150256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2373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319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74431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0520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9198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1042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5501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1494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321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5760345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741394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
          <p:cNvSpPr txBox="1">
            <a:spLocks noGrp="1"/>
          </p:cNvSpPr>
          <p:nvPr>
            <p:ph type="ctrTitle"/>
          </p:nvPr>
        </p:nvSpPr>
        <p:spPr>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lt1"/>
              </a:buClr>
              <a:buSzPts val="4800"/>
              <a:buFont typeface="Century Gothic"/>
              <a:buNone/>
            </a:pPr>
            <a:r>
              <a:rPr lang="en-US" b="1" dirty="0">
                <a:latin typeface="+mn-lt"/>
              </a:rPr>
              <a:t>YEAR AHEAD MEETING 2025-2026</a:t>
            </a:r>
            <a:endParaRPr b="1" dirty="0">
              <a:latin typeface="+mn-lt"/>
            </a:endParaRPr>
          </a:p>
        </p:txBody>
      </p:sp>
      <p:sp>
        <p:nvSpPr>
          <p:cNvPr id="140" name="Google Shape;140;p1"/>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240"/>
              <a:buNone/>
            </a:pPr>
            <a:r>
              <a:rPr lang="en-US" sz="4100" b="1" dirty="0"/>
              <a:t>Class </a:t>
            </a:r>
            <a:r>
              <a:rPr lang="en-US" sz="4100" b="1" dirty="0" smtClean="0"/>
              <a:t>3B</a:t>
            </a:r>
            <a:endParaRPr sz="4100" b="1" dirty="0"/>
          </a:p>
        </p:txBody>
      </p:sp>
      <p:pic>
        <p:nvPicPr>
          <p:cNvPr id="4" name="Picture 3">
            <a:extLst>
              <a:ext uri="{FF2B5EF4-FFF2-40B4-BE49-F238E27FC236}">
                <a16:creationId xmlns:a16="http://schemas.microsoft.com/office/drawing/2014/main" id="{66973068-ECB4-4AEA-95E5-EC834AFC3E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9558" y="489977"/>
            <a:ext cx="1924609" cy="155914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1"/>
          <p:cNvSpPr txBox="1">
            <a:spLocks noGrp="1"/>
          </p:cNvSpPr>
          <p:nvPr>
            <p:ph type="title"/>
          </p:nvPr>
        </p:nvSpPr>
        <p:spPr>
          <a:xfrm>
            <a:off x="685801" y="685800"/>
            <a:ext cx="10948850" cy="58565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entury Gothic"/>
              <a:buNone/>
            </a:pPr>
            <a:r>
              <a:rPr lang="en-US" b="1" dirty="0" smtClean="0"/>
              <a:t>Home and school working together</a:t>
            </a:r>
            <a:endParaRPr b="1" dirty="0"/>
          </a:p>
        </p:txBody>
      </p:sp>
      <p:sp>
        <p:nvSpPr>
          <p:cNvPr id="201" name="Google Shape;201;p11"/>
          <p:cNvSpPr txBox="1">
            <a:spLocks noGrp="1"/>
          </p:cNvSpPr>
          <p:nvPr>
            <p:ph idx="1"/>
          </p:nvPr>
        </p:nvSpPr>
        <p:spPr>
          <a:xfrm>
            <a:off x="685801" y="2246276"/>
            <a:ext cx="10394707" cy="4067438"/>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ct val="80000"/>
              <a:buChar char="▶"/>
            </a:pPr>
            <a:r>
              <a:rPr lang="en-US" sz="2800" dirty="0">
                <a:latin typeface="Calibri" panose="020F0502020204030204" pitchFamily="34" charset="0"/>
                <a:ea typeface="Arial"/>
                <a:cs typeface="Calibri" panose="020F0502020204030204" pitchFamily="34" charset="0"/>
                <a:sym typeface="Arial"/>
              </a:rPr>
              <a:t>Learn the common words with your child each half term.</a:t>
            </a:r>
            <a:endParaRPr dirty="0">
              <a:latin typeface="Calibri" panose="020F0502020204030204" pitchFamily="34" charset="0"/>
              <a:cs typeface="Calibri" panose="020F0502020204030204" pitchFamily="34" charset="0"/>
            </a:endParaRPr>
          </a:p>
          <a:p>
            <a:pPr marL="285750" lvl="0" indent="-285750" algn="l" rtl="0">
              <a:spcBef>
                <a:spcPts val="1118"/>
              </a:spcBef>
              <a:spcAft>
                <a:spcPts val="0"/>
              </a:spcAft>
              <a:buSzPct val="80000"/>
              <a:buChar char="▶"/>
            </a:pPr>
            <a:r>
              <a:rPr lang="en-US" sz="2800" dirty="0">
                <a:latin typeface="Calibri" panose="020F0502020204030204" pitchFamily="34" charset="0"/>
                <a:ea typeface="Arial"/>
                <a:cs typeface="Calibri" panose="020F0502020204030204" pitchFamily="34" charset="0"/>
                <a:sym typeface="Arial"/>
              </a:rPr>
              <a:t>Learn number bonds and times tables facts.</a:t>
            </a:r>
            <a:endParaRPr sz="2800" dirty="0">
              <a:latin typeface="Calibri" panose="020F0502020204030204" pitchFamily="34" charset="0"/>
              <a:ea typeface="Arial"/>
              <a:cs typeface="Calibri" panose="020F0502020204030204" pitchFamily="34" charset="0"/>
              <a:sym typeface="Arial"/>
            </a:endParaRPr>
          </a:p>
          <a:p>
            <a:pPr marL="285750" lvl="0" indent="-285750" algn="l" rtl="0">
              <a:spcBef>
                <a:spcPts val="1118"/>
              </a:spcBef>
              <a:spcAft>
                <a:spcPts val="0"/>
              </a:spcAft>
              <a:buSzPct val="80000"/>
              <a:buChar char="▶"/>
            </a:pPr>
            <a:r>
              <a:rPr lang="en-US" sz="2800" dirty="0">
                <a:latin typeface="Calibri" panose="020F0502020204030204" pitchFamily="34" charset="0"/>
                <a:ea typeface="Arial"/>
                <a:cs typeface="Calibri" panose="020F0502020204030204" pitchFamily="34" charset="0"/>
                <a:sym typeface="Arial"/>
              </a:rPr>
              <a:t>Read 3 times a week with your child.</a:t>
            </a:r>
            <a:endParaRPr dirty="0">
              <a:latin typeface="Calibri" panose="020F0502020204030204" pitchFamily="34" charset="0"/>
              <a:cs typeface="Calibri" panose="020F0502020204030204" pitchFamily="34" charset="0"/>
            </a:endParaRPr>
          </a:p>
          <a:p>
            <a:pPr marL="285750" lvl="0" indent="-285750" algn="l" rtl="0">
              <a:spcBef>
                <a:spcPts val="1118"/>
              </a:spcBef>
              <a:spcAft>
                <a:spcPts val="0"/>
              </a:spcAft>
              <a:buSzPct val="80000"/>
              <a:buChar char="▶"/>
            </a:pPr>
            <a:r>
              <a:rPr lang="en-US" sz="2800" dirty="0">
                <a:latin typeface="Calibri" panose="020F0502020204030204" pitchFamily="34" charset="0"/>
                <a:ea typeface="Arial"/>
                <a:cs typeface="Calibri" panose="020F0502020204030204" pitchFamily="34" charset="0"/>
                <a:sym typeface="Arial"/>
              </a:rPr>
              <a:t>Support the ‘Independent Research Log’ activities to support half term focus (optional)</a:t>
            </a:r>
            <a:endParaRPr sz="2800" dirty="0">
              <a:latin typeface="Calibri" panose="020F0502020204030204" pitchFamily="34" charset="0"/>
              <a:ea typeface="Arial"/>
              <a:cs typeface="Calibri" panose="020F0502020204030204" pitchFamily="34" charset="0"/>
              <a:sym typeface="Arial"/>
            </a:endParaRPr>
          </a:p>
          <a:p>
            <a:pPr marL="285750" lvl="0" indent="-285750" algn="l" rtl="0">
              <a:spcBef>
                <a:spcPts val="1118"/>
              </a:spcBef>
              <a:spcAft>
                <a:spcPts val="0"/>
              </a:spcAft>
              <a:buSzPct val="80000"/>
              <a:buChar char="▶"/>
            </a:pPr>
            <a:r>
              <a:rPr lang="en-US" sz="2800" dirty="0">
                <a:latin typeface="Calibri" panose="020F0502020204030204" pitchFamily="34" charset="0"/>
                <a:ea typeface="Arial"/>
                <a:cs typeface="Calibri" panose="020F0502020204030204" pitchFamily="34" charset="0"/>
                <a:sym typeface="Arial"/>
              </a:rPr>
              <a:t>Develop handwriting/ pencil control skills.</a:t>
            </a:r>
            <a:endParaRPr dirty="0">
              <a:latin typeface="Calibri" panose="020F0502020204030204" pitchFamily="34" charset="0"/>
              <a:cs typeface="Calibri" panose="020F0502020204030204" pitchFamily="34" charset="0"/>
            </a:endParaRPr>
          </a:p>
          <a:p>
            <a:pPr marL="285750" lvl="0" indent="-285750" algn="l" rtl="0">
              <a:spcBef>
                <a:spcPts val="1118"/>
              </a:spcBef>
              <a:spcAft>
                <a:spcPts val="0"/>
              </a:spcAft>
              <a:buSzPct val="80000"/>
              <a:buChar char="▶"/>
            </a:pPr>
            <a:r>
              <a:rPr lang="en-US" sz="2800" dirty="0">
                <a:latin typeface="Calibri" panose="020F0502020204030204" pitchFamily="34" charset="0"/>
                <a:ea typeface="Arial"/>
                <a:cs typeface="Calibri" panose="020F0502020204030204" pitchFamily="34" charset="0"/>
                <a:sym typeface="Arial"/>
              </a:rPr>
              <a:t>Keep talking to us.</a:t>
            </a:r>
            <a:endParaRPr sz="2800" dirty="0">
              <a:latin typeface="Calibri" panose="020F0502020204030204" pitchFamily="34" charset="0"/>
              <a:ea typeface="Arial"/>
              <a:cs typeface="Calibri" panose="020F0502020204030204" pitchFamily="34" charset="0"/>
              <a:sym typeface="Arial"/>
            </a:endParaRPr>
          </a:p>
          <a:p>
            <a:pPr marL="285750" lvl="0" indent="-191770" algn="l" rtl="0">
              <a:spcBef>
                <a:spcPts val="970"/>
              </a:spcBef>
              <a:spcAft>
                <a:spcPts val="0"/>
              </a:spcAft>
              <a:buSzPct val="80000"/>
              <a:buNone/>
            </a:pPr>
            <a:endParaRPr dirty="0">
              <a:latin typeface="Arial"/>
              <a:ea typeface="Arial"/>
              <a:cs typeface="Arial"/>
              <a:sym typeface="Arial"/>
            </a:endParaRPr>
          </a:p>
          <a:p>
            <a:pPr marL="285750" lvl="0" indent="-191770" algn="l" rtl="0">
              <a:spcBef>
                <a:spcPts val="970"/>
              </a:spcBef>
              <a:spcAft>
                <a:spcPts val="0"/>
              </a:spcAft>
              <a:buSzPct val="80000"/>
              <a:buNone/>
            </a:pPr>
            <a:endParaRPr dirty="0">
              <a:latin typeface="Arial"/>
              <a:ea typeface="Arial"/>
              <a:cs typeface="Arial"/>
              <a:sym typeface="Arial"/>
            </a:endParaRPr>
          </a:p>
        </p:txBody>
      </p:sp>
      <p:pic>
        <p:nvPicPr>
          <p:cNvPr id="4" name="Picture 3">
            <a:extLst>
              <a:ext uri="{FF2B5EF4-FFF2-40B4-BE49-F238E27FC236}">
                <a16:creationId xmlns:a16="http://schemas.microsoft.com/office/drawing/2014/main" id="{0AE7CDAA-B363-4940-888B-4B466D2A7DA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6576" y="247831"/>
            <a:ext cx="1400826" cy="113272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992D9-98AE-484A-B5EA-E7DF76A83263}"/>
              </a:ext>
            </a:extLst>
          </p:cNvPr>
          <p:cNvSpPr>
            <a:spLocks noGrp="1"/>
          </p:cNvSpPr>
          <p:nvPr>
            <p:ph type="title"/>
          </p:nvPr>
        </p:nvSpPr>
        <p:spPr/>
        <p:txBody>
          <a:bodyPr/>
          <a:lstStyle/>
          <a:p>
            <a:r>
              <a:rPr lang="en-GB" dirty="0"/>
              <a:t>Parental support </a:t>
            </a:r>
          </a:p>
        </p:txBody>
      </p:sp>
      <p:sp>
        <p:nvSpPr>
          <p:cNvPr id="3" name="Content Placeholder 2">
            <a:extLst>
              <a:ext uri="{FF2B5EF4-FFF2-40B4-BE49-F238E27FC236}">
                <a16:creationId xmlns:a16="http://schemas.microsoft.com/office/drawing/2014/main" id="{2FC196C5-24D6-4A1A-9543-6E0AB8D72711}"/>
              </a:ext>
            </a:extLst>
          </p:cNvPr>
          <p:cNvSpPr>
            <a:spLocks noGrp="1"/>
          </p:cNvSpPr>
          <p:nvPr>
            <p:ph idx="1"/>
          </p:nvPr>
        </p:nvSpPr>
        <p:spPr/>
        <p:txBody>
          <a:bodyPr>
            <a:normAutofit/>
          </a:bodyPr>
          <a:lstStyle/>
          <a:p>
            <a:r>
              <a:rPr lang="en-GB" sz="2800" dirty="0"/>
              <a:t>Emails </a:t>
            </a:r>
          </a:p>
          <a:p>
            <a:r>
              <a:rPr lang="en-GB" sz="2800" dirty="0"/>
              <a:t>Weekly drop- in with Mrs Mc Knight </a:t>
            </a:r>
          </a:p>
          <a:p>
            <a:r>
              <a:rPr lang="en-GB" sz="2800" dirty="0"/>
              <a:t>Half termly drop- in with SENCO</a:t>
            </a:r>
          </a:p>
          <a:p>
            <a:r>
              <a:rPr lang="en-GB" sz="2800" dirty="0"/>
              <a:t>Open classrooms</a:t>
            </a:r>
          </a:p>
          <a:p>
            <a:r>
              <a:rPr lang="en-GB" sz="2800" dirty="0"/>
              <a:t>Invites to church events</a:t>
            </a:r>
          </a:p>
          <a:p>
            <a:r>
              <a:rPr lang="en-GB" sz="2800" dirty="0"/>
              <a:t>Events calendar shared with parents </a:t>
            </a:r>
          </a:p>
          <a:p>
            <a:r>
              <a:rPr lang="en-GB" sz="2800" dirty="0"/>
              <a:t>School spider </a:t>
            </a:r>
          </a:p>
        </p:txBody>
      </p:sp>
      <p:pic>
        <p:nvPicPr>
          <p:cNvPr id="4" name="Picture 3">
            <a:extLst>
              <a:ext uri="{FF2B5EF4-FFF2-40B4-BE49-F238E27FC236}">
                <a16:creationId xmlns:a16="http://schemas.microsoft.com/office/drawing/2014/main" id="{17A113D2-0F9C-463E-885C-840BB9CB3EF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6576" y="247831"/>
            <a:ext cx="1400826" cy="1132720"/>
          </a:xfrm>
          <a:prstGeom prst="rect">
            <a:avLst/>
          </a:prstGeom>
          <a:noFill/>
        </p:spPr>
      </p:pic>
    </p:spTree>
    <p:extLst>
      <p:ext uri="{BB962C8B-B14F-4D97-AF65-F5344CB8AC3E}">
        <p14:creationId xmlns:p14="http://schemas.microsoft.com/office/powerpoint/2010/main" val="1099511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dirty="0"/>
              <a:t>THANK YOU</a:t>
            </a:r>
            <a:endParaRPr dirty="0"/>
          </a:p>
        </p:txBody>
      </p:sp>
      <p:pic>
        <p:nvPicPr>
          <p:cNvPr id="3" name="Picture 2">
            <a:extLst>
              <a:ext uri="{FF2B5EF4-FFF2-40B4-BE49-F238E27FC236}">
                <a16:creationId xmlns:a16="http://schemas.microsoft.com/office/drawing/2014/main" id="{1E490675-0125-4DE7-ACD3-CA955711DAC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6576" y="247831"/>
            <a:ext cx="1400826" cy="113272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E0C4-2950-4913-A710-748B3C13EF52}"/>
              </a:ext>
            </a:extLst>
          </p:cNvPr>
          <p:cNvSpPr>
            <a:spLocks noGrp="1"/>
          </p:cNvSpPr>
          <p:nvPr>
            <p:ph type="title"/>
          </p:nvPr>
        </p:nvSpPr>
        <p:spPr/>
        <p:txBody>
          <a:bodyPr/>
          <a:lstStyle/>
          <a:p>
            <a:r>
              <a:rPr lang="en-GB" dirty="0"/>
              <a:t>Additional year groups </a:t>
            </a:r>
          </a:p>
        </p:txBody>
      </p:sp>
      <p:sp>
        <p:nvSpPr>
          <p:cNvPr id="3" name="Content Placeholder 2">
            <a:extLst>
              <a:ext uri="{FF2B5EF4-FFF2-40B4-BE49-F238E27FC236}">
                <a16:creationId xmlns:a16="http://schemas.microsoft.com/office/drawing/2014/main" id="{A81BE81B-FE49-4A21-8A34-5FF1C5A00674}"/>
              </a:ext>
            </a:extLst>
          </p:cNvPr>
          <p:cNvSpPr>
            <a:spLocks noGrp="1"/>
          </p:cNvSpPr>
          <p:nvPr>
            <p:ph idx="1"/>
          </p:nvPr>
        </p:nvSpPr>
        <p:spPr/>
        <p:txBody>
          <a:bodyPr/>
          <a:lstStyle/>
          <a:p>
            <a:r>
              <a:rPr lang="en-GB" dirty="0"/>
              <a:t>Year 6- talk about councils and applying for them</a:t>
            </a:r>
          </a:p>
          <a:p>
            <a:r>
              <a:rPr lang="en-GB" dirty="0"/>
              <a:t>Reception- baseline testing</a:t>
            </a:r>
          </a:p>
          <a:p>
            <a:r>
              <a:rPr lang="en-GB" dirty="0"/>
              <a:t>Year 1- phonics screen</a:t>
            </a:r>
          </a:p>
          <a:p>
            <a:r>
              <a:rPr lang="en-GB" dirty="0"/>
              <a:t>Year 4- multiplication</a:t>
            </a:r>
          </a:p>
          <a:p>
            <a:r>
              <a:rPr lang="en-GB" dirty="0"/>
              <a:t>Year 6- SATS </a:t>
            </a:r>
          </a:p>
          <a:p>
            <a:endParaRPr lang="en-GB" dirty="0"/>
          </a:p>
        </p:txBody>
      </p:sp>
      <p:pic>
        <p:nvPicPr>
          <p:cNvPr id="4" name="Picture 3">
            <a:extLst>
              <a:ext uri="{FF2B5EF4-FFF2-40B4-BE49-F238E27FC236}">
                <a16:creationId xmlns:a16="http://schemas.microsoft.com/office/drawing/2014/main" id="{488B9676-E3B4-489A-A1FF-ED7088100FE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6576" y="247831"/>
            <a:ext cx="1400826" cy="1132720"/>
          </a:xfrm>
          <a:prstGeom prst="rect">
            <a:avLst/>
          </a:prstGeom>
          <a:noFill/>
        </p:spPr>
      </p:pic>
    </p:spTree>
    <p:extLst>
      <p:ext uri="{BB962C8B-B14F-4D97-AF65-F5344CB8AC3E}">
        <p14:creationId xmlns:p14="http://schemas.microsoft.com/office/powerpoint/2010/main" val="17840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txBox="1">
            <a:spLocks noGrp="1"/>
          </p:cNvSpPr>
          <p:nvPr>
            <p:ph type="title"/>
          </p:nvPr>
        </p:nvSpPr>
        <p:spPr>
          <a:xfrm>
            <a:off x="936759" y="115630"/>
            <a:ext cx="8534400"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b="1" dirty="0" smtClean="0">
                <a:latin typeface="Calibri" panose="020F0502020204030204" pitchFamily="34" charset="0"/>
                <a:cs typeface="Calibri" panose="020F0502020204030204" pitchFamily="34" charset="0"/>
              </a:rPr>
              <a:t>General Information</a:t>
            </a:r>
            <a:endParaRPr b="1" dirty="0">
              <a:latin typeface="Calibri" panose="020F0502020204030204" pitchFamily="34" charset="0"/>
              <a:cs typeface="Calibri" panose="020F0502020204030204" pitchFamily="34" charset="0"/>
            </a:endParaRPr>
          </a:p>
        </p:txBody>
      </p:sp>
      <p:sp>
        <p:nvSpPr>
          <p:cNvPr id="146" name="Google Shape;146;p2"/>
          <p:cNvSpPr txBox="1">
            <a:spLocks noGrp="1"/>
          </p:cNvSpPr>
          <p:nvPr>
            <p:ph idx="1"/>
          </p:nvPr>
        </p:nvSpPr>
        <p:spPr>
          <a:xfrm>
            <a:off x="559567" y="1512751"/>
            <a:ext cx="11089800" cy="4200900"/>
          </a:xfrm>
          <a:prstGeom prst="rect">
            <a:avLst/>
          </a:prstGeom>
          <a:noFill/>
          <a:ln>
            <a:noFill/>
          </a:ln>
        </p:spPr>
        <p:txBody>
          <a:bodyPr spcFirstLastPara="1" wrap="square" lIns="91425" tIns="45700" rIns="91425" bIns="45700" anchor="ctr" anchorCtr="0">
            <a:noAutofit/>
          </a:bodyPr>
          <a:lstStyle/>
          <a:p>
            <a:pPr marL="285750" lvl="0" indent="-285750" algn="l" rtl="0">
              <a:spcBef>
                <a:spcPts val="0"/>
              </a:spcBef>
              <a:spcAft>
                <a:spcPts val="0"/>
              </a:spcAft>
              <a:buSzPts val="2240"/>
              <a:buChar char="▶"/>
            </a:pPr>
            <a:r>
              <a:rPr lang="en-US" sz="2800" dirty="0">
                <a:latin typeface="Calibri" panose="020F0502020204030204" pitchFamily="34" charset="0"/>
                <a:ea typeface="Arial"/>
                <a:cs typeface="Calibri" panose="020F0502020204030204" pitchFamily="34" charset="0"/>
                <a:sym typeface="Arial"/>
              </a:rPr>
              <a:t>PE on </a:t>
            </a:r>
            <a:r>
              <a:rPr lang="en-US" sz="2800" dirty="0" smtClean="0">
                <a:latin typeface="Calibri" panose="020F0502020204030204" pitchFamily="34" charset="0"/>
                <a:ea typeface="Arial"/>
                <a:cs typeface="Calibri" panose="020F0502020204030204" pitchFamily="34" charset="0"/>
                <a:sym typeface="Arial"/>
              </a:rPr>
              <a:t>Mondays and Wednesdays</a:t>
            </a:r>
            <a:endParaRPr dirty="0">
              <a:latin typeface="Calibri" panose="020F0502020204030204" pitchFamily="34" charset="0"/>
              <a:cs typeface="Calibri" panose="020F0502020204030204" pitchFamily="34" charset="0"/>
            </a:endParaRPr>
          </a:p>
          <a:p>
            <a:pPr marL="285750" lvl="0" indent="-285750" algn="l" rtl="0">
              <a:spcBef>
                <a:spcPts val="1160"/>
              </a:spcBef>
              <a:spcAft>
                <a:spcPts val="0"/>
              </a:spcAft>
              <a:buSzPts val="2240"/>
              <a:buChar char="▶"/>
            </a:pPr>
            <a:r>
              <a:rPr lang="en-US" sz="2800" dirty="0">
                <a:latin typeface="Calibri" panose="020F0502020204030204" pitchFamily="34" charset="0"/>
                <a:ea typeface="Arial"/>
                <a:cs typeface="Calibri" panose="020F0502020204030204" pitchFamily="34" charset="0"/>
                <a:sym typeface="Arial"/>
              </a:rPr>
              <a:t>Homework to be sent out on </a:t>
            </a:r>
            <a:r>
              <a:rPr lang="en-US" sz="2800" dirty="0" smtClean="0">
                <a:latin typeface="Calibri" panose="020F0502020204030204" pitchFamily="34" charset="0"/>
                <a:ea typeface="Arial"/>
                <a:cs typeface="Calibri" panose="020F0502020204030204" pitchFamily="34" charset="0"/>
                <a:sym typeface="Arial"/>
              </a:rPr>
              <a:t>Monday</a:t>
            </a:r>
            <a:r>
              <a:rPr lang="en-US" dirty="0">
                <a:latin typeface="Calibri" panose="020F0502020204030204" pitchFamily="34" charset="0"/>
                <a:cs typeface="Calibri" panose="020F0502020204030204" pitchFamily="34" charset="0"/>
                <a:sym typeface="Arial"/>
              </a:rPr>
              <a:t> </a:t>
            </a:r>
            <a:r>
              <a:rPr lang="en-US" sz="2800" dirty="0" smtClean="0">
                <a:latin typeface="Calibri" panose="020F0502020204030204" pitchFamily="34" charset="0"/>
                <a:cs typeface="Calibri" panose="020F0502020204030204" pitchFamily="34" charset="0"/>
                <a:sym typeface="Arial"/>
              </a:rPr>
              <a:t>and checked the following </a:t>
            </a:r>
          </a:p>
          <a:p>
            <a:pPr marL="0" lvl="0" indent="0" algn="l" rtl="0">
              <a:spcBef>
                <a:spcPts val="1160"/>
              </a:spcBef>
              <a:spcAft>
                <a:spcPts val="0"/>
              </a:spcAft>
              <a:buSzPts val="2240"/>
              <a:buNone/>
            </a:pPr>
            <a:r>
              <a:rPr lang="en-US" sz="2800" dirty="0" smtClean="0">
                <a:latin typeface="Calibri" panose="020F0502020204030204" pitchFamily="34" charset="0"/>
                <a:ea typeface="Arial"/>
                <a:cs typeface="Calibri" panose="020F0502020204030204" pitchFamily="34" charset="0"/>
                <a:sym typeface="Arial"/>
              </a:rPr>
              <a:t>Monday</a:t>
            </a:r>
            <a:endParaRPr dirty="0">
              <a:latin typeface="Calibri" panose="020F0502020204030204" pitchFamily="34" charset="0"/>
              <a:cs typeface="Calibri" panose="020F0502020204030204" pitchFamily="34" charset="0"/>
            </a:endParaRPr>
          </a:p>
          <a:p>
            <a:pPr marL="285750" lvl="0" indent="-285750" algn="l" rtl="0">
              <a:spcBef>
                <a:spcPts val="1160"/>
              </a:spcBef>
              <a:spcAft>
                <a:spcPts val="0"/>
              </a:spcAft>
              <a:buSzPts val="2240"/>
              <a:buChar char="▶"/>
            </a:pPr>
            <a:r>
              <a:rPr lang="en-US" sz="2800" dirty="0">
                <a:latin typeface="Calibri" panose="020F0502020204030204" pitchFamily="34" charset="0"/>
                <a:ea typeface="Arial"/>
                <a:cs typeface="Calibri" panose="020F0502020204030204" pitchFamily="34" charset="0"/>
                <a:sym typeface="Arial"/>
              </a:rPr>
              <a:t>Homework will include each week: x3 reads, </a:t>
            </a:r>
            <a:r>
              <a:rPr lang="en-US" sz="2800" dirty="0" smtClean="0">
                <a:latin typeface="Calibri" panose="020F0502020204030204" pitchFamily="34" charset="0"/>
                <a:ea typeface="Arial"/>
                <a:cs typeface="Calibri" panose="020F0502020204030204" pitchFamily="34" charset="0"/>
                <a:sym typeface="Arial"/>
              </a:rPr>
              <a:t>x3 spelling </a:t>
            </a:r>
            <a:r>
              <a:rPr lang="en-US" sz="2800" dirty="0" smtClean="0">
                <a:latin typeface="Calibri" panose="020F0502020204030204" pitchFamily="34" charset="0"/>
                <a:ea typeface="Arial"/>
                <a:cs typeface="Calibri" panose="020F0502020204030204" pitchFamily="34" charset="0"/>
                <a:sym typeface="Arial"/>
              </a:rPr>
              <a:t>practice, </a:t>
            </a:r>
            <a:endParaRPr lang="en-US" sz="2800" dirty="0" smtClean="0">
              <a:latin typeface="Calibri" panose="020F0502020204030204" pitchFamily="34" charset="0"/>
              <a:ea typeface="Arial"/>
              <a:cs typeface="Calibri" panose="020F0502020204030204" pitchFamily="34" charset="0"/>
              <a:sym typeface="Arial"/>
            </a:endParaRPr>
          </a:p>
          <a:p>
            <a:pPr marL="0" lvl="0" indent="0" algn="l" rtl="0">
              <a:spcBef>
                <a:spcPts val="1160"/>
              </a:spcBef>
              <a:spcAft>
                <a:spcPts val="0"/>
              </a:spcAft>
              <a:buSzPts val="2240"/>
              <a:buNone/>
            </a:pPr>
            <a:r>
              <a:rPr lang="en-US" sz="2800" dirty="0" smtClean="0">
                <a:latin typeface="Calibri" panose="020F0502020204030204" pitchFamily="34" charset="0"/>
                <a:ea typeface="Arial"/>
                <a:cs typeface="Calibri" panose="020F0502020204030204" pitchFamily="34" charset="0"/>
                <a:sym typeface="Arial"/>
              </a:rPr>
              <a:t>TT </a:t>
            </a:r>
            <a:r>
              <a:rPr lang="en-US" sz="2800" dirty="0" err="1" smtClean="0">
                <a:latin typeface="Calibri" panose="020F0502020204030204" pitchFamily="34" charset="0"/>
                <a:ea typeface="Arial"/>
                <a:cs typeface="Calibri" panose="020F0502020204030204" pitchFamily="34" charset="0"/>
                <a:sym typeface="Arial"/>
              </a:rPr>
              <a:t>rockstars</a:t>
            </a:r>
            <a:r>
              <a:rPr lang="en-US" sz="2800" dirty="0" smtClean="0">
                <a:latin typeface="Calibri" panose="020F0502020204030204" pitchFamily="34" charset="0"/>
                <a:ea typeface="Arial"/>
                <a:cs typeface="Calibri" panose="020F0502020204030204" pitchFamily="34" charset="0"/>
                <a:sym typeface="Arial"/>
              </a:rPr>
              <a:t>, Reading Plus</a:t>
            </a:r>
            <a:endParaRPr sz="2800" dirty="0">
              <a:latin typeface="Calibri" panose="020F0502020204030204" pitchFamily="34" charset="0"/>
              <a:ea typeface="Arial"/>
              <a:cs typeface="Calibri" panose="020F0502020204030204" pitchFamily="34" charset="0"/>
              <a:sym typeface="Arial"/>
            </a:endParaRPr>
          </a:p>
          <a:p>
            <a:pPr marL="285750" lvl="0" indent="-285750" algn="l" rtl="0">
              <a:spcBef>
                <a:spcPts val="1160"/>
              </a:spcBef>
              <a:spcAft>
                <a:spcPts val="0"/>
              </a:spcAft>
              <a:buSzPts val="2240"/>
              <a:buChar char="▶"/>
            </a:pPr>
            <a:r>
              <a:rPr lang="en-US" sz="2800" dirty="0">
                <a:latin typeface="Calibri" panose="020F0502020204030204" pitchFamily="34" charset="0"/>
                <a:ea typeface="Arial"/>
                <a:cs typeface="Calibri" panose="020F0502020204030204" pitchFamily="34" charset="0"/>
                <a:sym typeface="Arial"/>
              </a:rPr>
              <a:t>Contact the teacher on email: </a:t>
            </a:r>
            <a:r>
              <a:rPr lang="en-US" sz="2800" dirty="0" smtClean="0">
                <a:latin typeface="Calibri" panose="020F0502020204030204" pitchFamily="34" charset="0"/>
                <a:ea typeface="Arial"/>
                <a:cs typeface="Calibri" panose="020F0502020204030204" pitchFamily="34" charset="0"/>
                <a:sym typeface="Arial"/>
              </a:rPr>
              <a:t>year3@horwichparish.net</a:t>
            </a:r>
            <a:endParaRPr dirty="0">
              <a:latin typeface="Calibri" panose="020F0502020204030204" pitchFamily="34" charset="0"/>
              <a:cs typeface="Calibri" panose="020F0502020204030204" pitchFamily="34" charset="0"/>
            </a:endParaRPr>
          </a:p>
          <a:p>
            <a:pPr marL="285750" lvl="0" indent="-285750" algn="l" rtl="0">
              <a:spcBef>
                <a:spcPts val="1160"/>
              </a:spcBef>
              <a:spcAft>
                <a:spcPts val="0"/>
              </a:spcAft>
              <a:buSzPts val="2240"/>
              <a:buChar char="▶"/>
            </a:pPr>
            <a:r>
              <a:rPr lang="en-US" sz="2800" dirty="0">
                <a:latin typeface="Calibri" panose="020F0502020204030204" pitchFamily="34" charset="0"/>
                <a:ea typeface="Arial"/>
                <a:cs typeface="Calibri" panose="020F0502020204030204" pitchFamily="34" charset="0"/>
                <a:sym typeface="Arial"/>
              </a:rPr>
              <a:t>Any immediate messages please contact the school office.</a:t>
            </a:r>
            <a:endParaRPr sz="2800" dirty="0">
              <a:latin typeface="Calibri" panose="020F0502020204030204" pitchFamily="34" charset="0"/>
              <a:ea typeface="Arial"/>
              <a:cs typeface="Calibri" panose="020F0502020204030204" pitchFamily="34" charset="0"/>
              <a:sym typeface="Arial"/>
            </a:endParaRPr>
          </a:p>
        </p:txBody>
      </p:sp>
      <p:pic>
        <p:nvPicPr>
          <p:cNvPr id="4" name="Picture 3">
            <a:extLst>
              <a:ext uri="{FF2B5EF4-FFF2-40B4-BE49-F238E27FC236}">
                <a16:creationId xmlns:a16="http://schemas.microsoft.com/office/drawing/2014/main" id="{4BC3734D-04AC-4649-9032-438FC80E1A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6576" y="247831"/>
            <a:ext cx="1400826" cy="113272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7bfc83826e_0_12"/>
          <p:cNvSpPr txBox="1">
            <a:spLocks noGrp="1"/>
          </p:cNvSpPr>
          <p:nvPr>
            <p:ph type="ctrTitle"/>
          </p:nvPr>
        </p:nvSpPr>
        <p:spPr>
          <a:xfrm>
            <a:off x="1371600" y="381000"/>
            <a:ext cx="7766936" cy="1646302"/>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sz="4000" dirty="0">
                <a:latin typeface="Calibri" panose="020F0502020204030204" pitchFamily="34" charset="0"/>
                <a:cs typeface="Calibri" panose="020F0502020204030204" pitchFamily="34" charset="0"/>
              </a:rPr>
              <a:t>What will we be learning?</a:t>
            </a:r>
            <a:endParaRPr sz="4000" dirty="0">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en-GB" sz="4000" dirty="0">
                <a:latin typeface="Calibri" panose="020F0502020204030204" pitchFamily="34" charset="0"/>
                <a:cs typeface="Calibri" panose="020F0502020204030204" pitchFamily="34" charset="0"/>
              </a:rPr>
              <a:t>Topic overview </a:t>
            </a:r>
            <a:endParaRPr sz="4000" dirty="0">
              <a:latin typeface="Calibri" panose="020F0502020204030204" pitchFamily="34" charset="0"/>
              <a:cs typeface="Calibri" panose="020F0502020204030204" pitchFamily="34" charset="0"/>
            </a:endParaRPr>
          </a:p>
        </p:txBody>
      </p:sp>
      <p:sp>
        <p:nvSpPr>
          <p:cNvPr id="152" name="Google Shape;152;g27bfc83826e_0_12"/>
          <p:cNvSpPr txBox="1">
            <a:spLocks noGrp="1"/>
          </p:cNvSpPr>
          <p:nvPr>
            <p:ph type="subTitle" idx="1"/>
          </p:nvPr>
        </p:nvSpPr>
        <p:spPr>
          <a:xfrm>
            <a:off x="1117601" y="1389429"/>
            <a:ext cx="7766936" cy="1571034"/>
          </a:xfrm>
          <a:prstGeom prst="rect">
            <a:avLst/>
          </a:prstGeom>
        </p:spPr>
        <p:txBody>
          <a:bodyPr spcFirstLastPara="1" wrap="square" lIns="91425" tIns="45700" rIns="91425" bIns="45700" anchor="t" anchorCtr="0">
            <a:noAutofit/>
          </a:bodyPr>
          <a:lstStyle/>
          <a:p>
            <a:pPr marL="457200" indent="-457200" algn="l">
              <a:buFont typeface="Arial" panose="020B0604020202020204" pitchFamily="34" charset="0"/>
              <a:buChar char="•"/>
            </a:pPr>
            <a:endParaRPr lang="en-GB" sz="2400" dirty="0" smtClean="0">
              <a:solidFill>
                <a:schemeClr val="tx1"/>
              </a:solidFill>
            </a:endParaRPr>
          </a:p>
          <a:p>
            <a:pPr marL="457200" indent="-457200" algn="l">
              <a:buFont typeface="Arial" panose="020B0604020202020204" pitchFamily="34" charset="0"/>
              <a:buChar char="•"/>
            </a:pPr>
            <a:r>
              <a:rPr lang="en-GB" sz="2800" dirty="0" smtClean="0">
                <a:solidFill>
                  <a:schemeClr val="tx1"/>
                </a:solidFill>
              </a:rPr>
              <a:t>Why </a:t>
            </a:r>
            <a:r>
              <a:rPr lang="en-GB" sz="2800" dirty="0">
                <a:solidFill>
                  <a:schemeClr val="tx1"/>
                </a:solidFill>
              </a:rPr>
              <a:t>do people live near volcanoes?</a:t>
            </a:r>
          </a:p>
          <a:p>
            <a:pPr marL="457200" indent="-457200" algn="l">
              <a:buFont typeface="Arial" panose="020B0604020202020204" pitchFamily="34" charset="0"/>
              <a:buChar char="•"/>
            </a:pPr>
            <a:r>
              <a:rPr lang="en-GB" sz="2800" dirty="0">
                <a:solidFill>
                  <a:schemeClr val="tx1"/>
                </a:solidFill>
              </a:rPr>
              <a:t>Would you prefer to live in the Stone age, Bronze age or Iron age?</a:t>
            </a:r>
          </a:p>
          <a:p>
            <a:pPr marL="457200" indent="-457200" algn="l">
              <a:buFont typeface="Arial" panose="020B0604020202020204" pitchFamily="34" charset="0"/>
              <a:buChar char="•"/>
            </a:pPr>
            <a:r>
              <a:rPr lang="en-GB" sz="2800" dirty="0">
                <a:solidFill>
                  <a:schemeClr val="tx1"/>
                </a:solidFill>
              </a:rPr>
              <a:t>Who lives in Antarctica? </a:t>
            </a:r>
          </a:p>
          <a:p>
            <a:pPr marL="457200" indent="-457200" algn="l">
              <a:buFont typeface="Arial" panose="020B0604020202020204" pitchFamily="34" charset="0"/>
              <a:buChar char="•"/>
            </a:pPr>
            <a:r>
              <a:rPr lang="en-GB" sz="2800" dirty="0">
                <a:solidFill>
                  <a:schemeClr val="tx1"/>
                </a:solidFill>
              </a:rPr>
              <a:t>Why did the Romans invade and settle in Britain?</a:t>
            </a:r>
          </a:p>
          <a:p>
            <a:pPr marL="457200" indent="-457200" algn="l">
              <a:buFont typeface="Arial" panose="020B0604020202020204" pitchFamily="34" charset="0"/>
              <a:buChar char="•"/>
            </a:pPr>
            <a:r>
              <a:rPr lang="en-GB" sz="2800" dirty="0">
                <a:solidFill>
                  <a:schemeClr val="tx1"/>
                </a:solidFill>
              </a:rPr>
              <a:t>Are all settlements the same?</a:t>
            </a:r>
          </a:p>
          <a:p>
            <a:pPr marL="457200" indent="-457200" algn="l">
              <a:buFont typeface="Arial" panose="020B0604020202020204" pitchFamily="34" charset="0"/>
              <a:buChar char="•"/>
            </a:pPr>
            <a:r>
              <a:rPr lang="en-GB" sz="2800" dirty="0">
                <a:solidFill>
                  <a:schemeClr val="tx1"/>
                </a:solidFill>
              </a:rPr>
              <a:t>What was important to the Ancient Egyptians?</a:t>
            </a:r>
          </a:p>
        </p:txBody>
      </p:sp>
      <p:pic>
        <p:nvPicPr>
          <p:cNvPr id="4" name="Picture 3">
            <a:extLst>
              <a:ext uri="{FF2B5EF4-FFF2-40B4-BE49-F238E27FC236}">
                <a16:creationId xmlns:a16="http://schemas.microsoft.com/office/drawing/2014/main" id="{8FB9A70F-9AB4-4DF9-B7B8-C5D98BD713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6576" y="256709"/>
            <a:ext cx="1400826" cy="11327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
          <p:cNvSpPr txBox="1">
            <a:spLocks noGrp="1"/>
          </p:cNvSpPr>
          <p:nvPr>
            <p:ph idx="1"/>
          </p:nvPr>
        </p:nvSpPr>
        <p:spPr>
          <a:xfrm>
            <a:off x="685800" y="522513"/>
            <a:ext cx="10624457" cy="585651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2560"/>
              <a:buNone/>
            </a:pPr>
            <a:r>
              <a:rPr lang="en-US" sz="3200" b="1" u="sng" dirty="0" smtClean="0">
                <a:solidFill>
                  <a:schemeClr val="accent6">
                    <a:lumMod val="60000"/>
                    <a:lumOff val="40000"/>
                  </a:schemeClr>
                </a:solidFill>
              </a:rPr>
              <a:t>Spellings</a:t>
            </a:r>
            <a:r>
              <a:rPr lang="en-US" sz="3200" b="1" u="sng" dirty="0" smtClean="0">
                <a:solidFill>
                  <a:schemeClr val="lt1"/>
                </a:solidFill>
              </a:rPr>
              <a:t> </a:t>
            </a:r>
            <a:r>
              <a:rPr lang="en-US" sz="3200" b="1" u="sng" dirty="0">
                <a:solidFill>
                  <a:schemeClr val="lt1"/>
                </a:solidFill>
              </a:rPr>
              <a:t>Planners</a:t>
            </a:r>
            <a:endParaRPr dirty="0"/>
          </a:p>
          <a:p>
            <a:pPr marL="285750" lvl="0" indent="-285750" algn="l" rtl="0">
              <a:spcBef>
                <a:spcPts val="1160"/>
              </a:spcBef>
              <a:spcAft>
                <a:spcPts val="0"/>
              </a:spcAft>
              <a:buSzPts val="2240"/>
              <a:buChar char="▶"/>
            </a:pPr>
            <a:r>
              <a:rPr lang="en-US" sz="2800" dirty="0">
                <a:latin typeface="Calibri" panose="020F0502020204030204" pitchFamily="34" charset="0"/>
                <a:ea typeface="Arial"/>
                <a:cs typeface="Calibri" panose="020F0502020204030204" pitchFamily="34" charset="0"/>
                <a:sym typeface="Arial"/>
              </a:rPr>
              <a:t>Planners to be signed x 3 weekly and </a:t>
            </a:r>
            <a:r>
              <a:rPr lang="en-US" sz="2800" dirty="0" smtClean="0">
                <a:latin typeface="Calibri" panose="020F0502020204030204" pitchFamily="34" charset="0"/>
                <a:ea typeface="Arial"/>
                <a:cs typeface="Calibri" panose="020F0502020204030204" pitchFamily="34" charset="0"/>
                <a:sym typeface="Arial"/>
              </a:rPr>
              <a:t>books/pages </a:t>
            </a:r>
            <a:r>
              <a:rPr lang="en-US" sz="2800" dirty="0">
                <a:latin typeface="Calibri" panose="020F0502020204030204" pitchFamily="34" charset="0"/>
                <a:ea typeface="Arial"/>
                <a:cs typeface="Calibri" panose="020F0502020204030204" pitchFamily="34" charset="0"/>
                <a:sym typeface="Arial"/>
              </a:rPr>
              <a:t>read </a:t>
            </a:r>
            <a:endParaRPr lang="en-US" sz="2800" dirty="0" smtClean="0">
              <a:latin typeface="Calibri" panose="020F0502020204030204" pitchFamily="34" charset="0"/>
              <a:ea typeface="Arial"/>
              <a:cs typeface="Calibri" panose="020F0502020204030204" pitchFamily="34" charset="0"/>
              <a:sym typeface="Arial"/>
            </a:endParaRPr>
          </a:p>
          <a:p>
            <a:pPr marL="0" lvl="0" indent="0" algn="l" rtl="0">
              <a:spcBef>
                <a:spcPts val="1160"/>
              </a:spcBef>
              <a:spcAft>
                <a:spcPts val="0"/>
              </a:spcAft>
              <a:buSzPts val="2240"/>
              <a:buNone/>
            </a:pPr>
            <a:r>
              <a:rPr lang="en-US" sz="2800" dirty="0" smtClean="0">
                <a:latin typeface="Calibri" panose="020F0502020204030204" pitchFamily="34" charset="0"/>
                <a:ea typeface="Arial"/>
                <a:cs typeface="Calibri" panose="020F0502020204030204" pitchFamily="34" charset="0"/>
                <a:sym typeface="Arial"/>
              </a:rPr>
              <a:t>recorded </a:t>
            </a:r>
            <a:r>
              <a:rPr lang="en-US" sz="2800" dirty="0">
                <a:latin typeface="Calibri" panose="020F0502020204030204" pitchFamily="34" charset="0"/>
                <a:ea typeface="Arial"/>
                <a:cs typeface="Calibri" panose="020F0502020204030204" pitchFamily="34" charset="0"/>
                <a:sym typeface="Arial"/>
              </a:rPr>
              <a:t>in the planner.</a:t>
            </a:r>
            <a:endParaRPr dirty="0">
              <a:latin typeface="Calibri" panose="020F0502020204030204" pitchFamily="34" charset="0"/>
              <a:cs typeface="Calibri" panose="020F0502020204030204" pitchFamily="34" charset="0"/>
            </a:endParaRPr>
          </a:p>
          <a:p>
            <a:pPr marL="285750" lvl="0" indent="-285750" algn="l" rtl="0">
              <a:spcBef>
                <a:spcPts val="1160"/>
              </a:spcBef>
              <a:spcAft>
                <a:spcPts val="0"/>
              </a:spcAft>
              <a:buSzPts val="2240"/>
              <a:buChar char="▶"/>
            </a:pPr>
            <a:r>
              <a:rPr lang="en-US" sz="2800" dirty="0">
                <a:latin typeface="Calibri" panose="020F0502020204030204" pitchFamily="34" charset="0"/>
                <a:ea typeface="Arial"/>
                <a:cs typeface="Calibri" panose="020F0502020204030204" pitchFamily="34" charset="0"/>
                <a:sym typeface="Arial"/>
              </a:rPr>
              <a:t>Spellings to be completed 3 times a week in the planner at </a:t>
            </a:r>
            <a:r>
              <a:rPr lang="en-US" sz="2800" dirty="0" smtClean="0">
                <a:latin typeface="Calibri" panose="020F0502020204030204" pitchFamily="34" charset="0"/>
                <a:ea typeface="Arial"/>
                <a:cs typeface="Calibri" panose="020F0502020204030204" pitchFamily="34" charset="0"/>
                <a:sym typeface="Arial"/>
              </a:rPr>
              <a:t>home </a:t>
            </a:r>
            <a:endParaRPr lang="en-US" sz="2800" dirty="0" smtClean="0">
              <a:latin typeface="Calibri" panose="020F0502020204030204" pitchFamily="34" charset="0"/>
              <a:ea typeface="Arial"/>
              <a:cs typeface="Calibri" panose="020F0502020204030204" pitchFamily="34" charset="0"/>
              <a:sym typeface="Arial"/>
            </a:endParaRPr>
          </a:p>
          <a:p>
            <a:pPr marL="0" lvl="0" indent="0" algn="l" rtl="0">
              <a:spcBef>
                <a:spcPts val="1160"/>
              </a:spcBef>
              <a:spcAft>
                <a:spcPts val="0"/>
              </a:spcAft>
              <a:buSzPts val="2240"/>
              <a:buNone/>
            </a:pPr>
            <a:r>
              <a:rPr lang="en-US" sz="2800" dirty="0" smtClean="0">
                <a:latin typeface="Calibri" panose="020F0502020204030204" pitchFamily="34" charset="0"/>
                <a:ea typeface="Arial"/>
                <a:cs typeface="Calibri" panose="020F0502020204030204" pitchFamily="34" charset="0"/>
                <a:sym typeface="Arial"/>
              </a:rPr>
              <a:t>but </a:t>
            </a:r>
            <a:r>
              <a:rPr lang="en-US" sz="2800" dirty="0" smtClean="0">
                <a:latin typeface="Calibri" panose="020F0502020204030204" pitchFamily="34" charset="0"/>
                <a:ea typeface="Arial"/>
                <a:cs typeface="Calibri" panose="020F0502020204030204" pitchFamily="34" charset="0"/>
                <a:sym typeface="Arial"/>
              </a:rPr>
              <a:t>not tested in school.</a:t>
            </a:r>
            <a:endParaRPr sz="2800" dirty="0">
              <a:latin typeface="Calibri" panose="020F0502020204030204" pitchFamily="34" charset="0"/>
              <a:ea typeface="Arial"/>
              <a:cs typeface="Calibri" panose="020F0502020204030204" pitchFamily="34" charset="0"/>
              <a:sym typeface="Arial"/>
            </a:endParaRPr>
          </a:p>
          <a:p>
            <a:pPr marL="285750" lvl="0" indent="-285750" algn="l" rtl="0">
              <a:spcBef>
                <a:spcPts val="1160"/>
              </a:spcBef>
              <a:spcAft>
                <a:spcPts val="0"/>
              </a:spcAft>
              <a:buSzPts val="2240"/>
              <a:buChar char="▶"/>
            </a:pPr>
            <a:r>
              <a:rPr lang="en-US" sz="2800" dirty="0" smtClean="0">
                <a:latin typeface="Calibri" panose="020F0502020204030204" pitchFamily="34" charset="0"/>
                <a:ea typeface="Arial"/>
                <a:cs typeface="Calibri" panose="020F0502020204030204" pitchFamily="34" charset="0"/>
                <a:sym typeface="Arial"/>
              </a:rPr>
              <a:t>Times tables </a:t>
            </a:r>
            <a:r>
              <a:rPr lang="en-US" sz="2800" dirty="0">
                <a:latin typeface="Calibri" panose="020F0502020204030204" pitchFamily="34" charset="0"/>
                <a:ea typeface="Arial"/>
                <a:cs typeface="Calibri" panose="020F0502020204030204" pitchFamily="34" charset="0"/>
                <a:sym typeface="Arial"/>
              </a:rPr>
              <a:t>test every Monday and recorded in the planner</a:t>
            </a:r>
            <a:r>
              <a:rPr lang="en-US" sz="2800" dirty="0" smtClean="0">
                <a:latin typeface="Calibri" panose="020F0502020204030204" pitchFamily="34" charset="0"/>
                <a:ea typeface="Arial"/>
                <a:cs typeface="Calibri" panose="020F0502020204030204" pitchFamily="34" charset="0"/>
                <a:sym typeface="Arial"/>
              </a:rPr>
              <a:t>.</a:t>
            </a:r>
            <a:endParaRPr dirty="0">
              <a:latin typeface="Calibri" panose="020F0502020204030204" pitchFamily="34" charset="0"/>
              <a:cs typeface="Calibri" panose="020F0502020204030204" pitchFamily="34" charset="0"/>
            </a:endParaRPr>
          </a:p>
          <a:p>
            <a:pPr marL="285750" lvl="0" indent="-285750" algn="l" rtl="0">
              <a:spcBef>
                <a:spcPts val="1160"/>
              </a:spcBef>
              <a:spcAft>
                <a:spcPts val="0"/>
              </a:spcAft>
              <a:buSzPts val="2240"/>
              <a:buChar char="▶"/>
            </a:pPr>
            <a:r>
              <a:rPr lang="en-US" sz="2800" dirty="0">
                <a:latin typeface="Calibri" panose="020F0502020204030204" pitchFamily="34" charset="0"/>
                <a:ea typeface="Arial"/>
                <a:cs typeface="Calibri" panose="020F0502020204030204" pitchFamily="34" charset="0"/>
                <a:sym typeface="Arial"/>
              </a:rPr>
              <a:t>Common words spelling test completed at the end of each half term. </a:t>
            </a:r>
            <a:endParaRPr dirty="0">
              <a:latin typeface="Calibri" panose="020F0502020204030204" pitchFamily="34" charset="0"/>
              <a:cs typeface="Calibri" panose="020F0502020204030204" pitchFamily="34" charset="0"/>
            </a:endParaRPr>
          </a:p>
          <a:p>
            <a:pPr marL="285750" lvl="0" indent="-285750" algn="l" rtl="0">
              <a:spcBef>
                <a:spcPts val="1160"/>
              </a:spcBef>
              <a:spcAft>
                <a:spcPts val="0"/>
              </a:spcAft>
              <a:buSzPts val="2240"/>
              <a:buChar char="▶"/>
            </a:pPr>
            <a:r>
              <a:rPr lang="en-US" sz="2800" dirty="0">
                <a:latin typeface="Calibri" panose="020F0502020204030204" pitchFamily="34" charset="0"/>
                <a:ea typeface="Arial"/>
                <a:cs typeface="Calibri" panose="020F0502020204030204" pitchFamily="34" charset="0"/>
                <a:sym typeface="Arial"/>
              </a:rPr>
              <a:t>Common words to be learnt at home. Words are listed in the planner. At the end of the half term, the words spelt incorrectly will be highlighted to help you see which spellings are not embedded.</a:t>
            </a:r>
            <a:endParaRPr sz="2800" dirty="0">
              <a:latin typeface="Calibri" panose="020F0502020204030204" pitchFamily="34" charset="0"/>
              <a:ea typeface="Arial"/>
              <a:cs typeface="Calibri" panose="020F0502020204030204" pitchFamily="34" charset="0"/>
              <a:sym typeface="Arial"/>
            </a:endParaRPr>
          </a:p>
          <a:p>
            <a:pPr marL="0" lvl="0" indent="0" algn="l" rtl="0">
              <a:spcBef>
                <a:spcPts val="1000"/>
              </a:spcBef>
              <a:spcAft>
                <a:spcPts val="0"/>
              </a:spcAft>
              <a:buSzPts val="1600"/>
              <a:buNone/>
            </a:pPr>
            <a:endParaRPr dirty="0"/>
          </a:p>
        </p:txBody>
      </p:sp>
      <p:pic>
        <p:nvPicPr>
          <p:cNvPr id="3" name="Picture 2">
            <a:extLst>
              <a:ext uri="{FF2B5EF4-FFF2-40B4-BE49-F238E27FC236}">
                <a16:creationId xmlns:a16="http://schemas.microsoft.com/office/drawing/2014/main" id="{5E74D392-11E4-41A9-89F0-8AD77BDD4C2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6576" y="247831"/>
            <a:ext cx="1400826" cy="11327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
          <p:cNvSpPr txBox="1">
            <a:spLocks noGrp="1"/>
          </p:cNvSpPr>
          <p:nvPr>
            <p:ph type="title"/>
          </p:nvPr>
        </p:nvSpPr>
        <p:spPr>
          <a:xfrm>
            <a:off x="684212" y="150463"/>
            <a:ext cx="8534400"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b="1" dirty="0" smtClean="0">
                <a:latin typeface="Calibri" panose="020F0502020204030204" pitchFamily="34" charset="0"/>
                <a:cs typeface="Calibri" panose="020F0502020204030204" pitchFamily="34" charset="0"/>
              </a:rPr>
              <a:t>Expectations in Writing</a:t>
            </a:r>
            <a:endParaRPr b="1" dirty="0">
              <a:latin typeface="Calibri" panose="020F0502020204030204" pitchFamily="34" charset="0"/>
              <a:cs typeface="Calibri" panose="020F0502020204030204" pitchFamily="34" charset="0"/>
            </a:endParaRPr>
          </a:p>
        </p:txBody>
      </p:sp>
      <p:sp>
        <p:nvSpPr>
          <p:cNvPr id="163" name="Google Shape;163;p4"/>
          <p:cNvSpPr txBox="1">
            <a:spLocks noGrp="1"/>
          </p:cNvSpPr>
          <p:nvPr>
            <p:ph idx="1"/>
          </p:nvPr>
        </p:nvSpPr>
        <p:spPr>
          <a:xfrm>
            <a:off x="422953" y="1815372"/>
            <a:ext cx="10963503" cy="5151485"/>
          </a:xfrm>
          <a:prstGeom prst="rect">
            <a:avLst/>
          </a:prstGeom>
          <a:noFill/>
          <a:ln>
            <a:noFill/>
          </a:ln>
        </p:spPr>
        <p:txBody>
          <a:bodyPr spcFirstLastPara="1" wrap="square" lIns="91425" tIns="45700" rIns="91425" bIns="45700" anchor="ctr" anchorCtr="0">
            <a:normAutofit/>
          </a:bodyPr>
          <a:lstStyle/>
          <a:p>
            <a:pPr marL="285750" lvl="0" indent="-285775" algn="l" rtl="0">
              <a:spcBef>
                <a:spcPts val="0"/>
              </a:spcBef>
              <a:spcAft>
                <a:spcPts val="0"/>
              </a:spcAft>
              <a:buSzPct val="80000"/>
              <a:buChar char="▶"/>
            </a:pPr>
            <a:r>
              <a:rPr lang="en-US" sz="2800" dirty="0">
                <a:latin typeface="Calibri" panose="020F0502020204030204" pitchFamily="34" charset="0"/>
                <a:ea typeface="Arial"/>
                <a:cs typeface="Calibri" panose="020F0502020204030204" pitchFamily="34" charset="0"/>
                <a:sym typeface="Arial"/>
              </a:rPr>
              <a:t>Writing objectives are introduced and reinforced across different types of writing tasks and subjects.</a:t>
            </a:r>
            <a:endParaRPr sz="2800" dirty="0">
              <a:latin typeface="Calibri" panose="020F0502020204030204" pitchFamily="34" charset="0"/>
              <a:cs typeface="Calibri" panose="020F0502020204030204" pitchFamily="34" charset="0"/>
            </a:endParaRPr>
          </a:p>
          <a:p>
            <a:pPr marL="285750" lvl="0" indent="-285775" algn="l" rtl="0">
              <a:spcBef>
                <a:spcPts val="1162"/>
              </a:spcBef>
              <a:spcAft>
                <a:spcPts val="0"/>
              </a:spcAft>
              <a:buSzPct val="80000"/>
              <a:buChar char="▶"/>
            </a:pPr>
            <a:r>
              <a:rPr lang="en-US" sz="2800" dirty="0">
                <a:latin typeface="Calibri" panose="020F0502020204030204" pitchFamily="34" charset="0"/>
                <a:ea typeface="Arial"/>
                <a:cs typeface="Calibri" panose="020F0502020204030204" pitchFamily="34" charset="0"/>
                <a:sym typeface="Arial"/>
              </a:rPr>
              <a:t>Grammar terms </a:t>
            </a:r>
            <a:r>
              <a:rPr lang="en-US" sz="2800" dirty="0" smtClean="0">
                <a:latin typeface="Calibri" panose="020F0502020204030204" pitchFamily="34" charset="0"/>
                <a:ea typeface="Arial"/>
                <a:cs typeface="Calibri" panose="020F0502020204030204" pitchFamily="34" charset="0"/>
                <a:sym typeface="Arial"/>
              </a:rPr>
              <a:t>are constantly </a:t>
            </a:r>
            <a:r>
              <a:rPr lang="en-US" sz="2800" dirty="0">
                <a:latin typeface="Calibri" panose="020F0502020204030204" pitchFamily="34" charset="0"/>
                <a:ea typeface="Arial"/>
                <a:cs typeface="Calibri" panose="020F0502020204030204" pitchFamily="34" charset="0"/>
                <a:sym typeface="Arial"/>
              </a:rPr>
              <a:t>being reinforced.</a:t>
            </a:r>
            <a:endParaRPr sz="2800" dirty="0">
              <a:latin typeface="Calibri" panose="020F0502020204030204" pitchFamily="34" charset="0"/>
              <a:cs typeface="Calibri" panose="020F0502020204030204" pitchFamily="34" charset="0"/>
            </a:endParaRPr>
          </a:p>
          <a:p>
            <a:pPr marL="285750" lvl="0" indent="-285775" algn="l" rtl="0">
              <a:spcBef>
                <a:spcPts val="1162"/>
              </a:spcBef>
              <a:spcAft>
                <a:spcPts val="0"/>
              </a:spcAft>
              <a:buSzPct val="80000"/>
              <a:buChar char="▶"/>
            </a:pPr>
            <a:r>
              <a:rPr lang="en-US" sz="2800" dirty="0">
                <a:latin typeface="Calibri" panose="020F0502020204030204" pitchFamily="34" charset="0"/>
                <a:ea typeface="Arial"/>
                <a:cs typeface="Calibri" panose="020F0502020204030204" pitchFamily="34" charset="0"/>
                <a:sym typeface="Arial"/>
              </a:rPr>
              <a:t>Daily handwriting in </a:t>
            </a:r>
            <a:r>
              <a:rPr lang="en-US" sz="2800" dirty="0" smtClean="0">
                <a:latin typeface="Calibri" panose="020F0502020204030204" pitchFamily="34" charset="0"/>
                <a:ea typeface="Arial"/>
                <a:cs typeface="Calibri" panose="020F0502020204030204" pitchFamily="34" charset="0"/>
                <a:sym typeface="Arial"/>
              </a:rPr>
              <a:t>books.</a:t>
            </a:r>
            <a:endParaRPr sz="2800" dirty="0">
              <a:latin typeface="Calibri" panose="020F0502020204030204" pitchFamily="34" charset="0"/>
              <a:cs typeface="Calibri" panose="020F0502020204030204" pitchFamily="34" charset="0"/>
            </a:endParaRPr>
          </a:p>
          <a:p>
            <a:pPr marL="285750" lvl="0" indent="-285775" algn="l" rtl="0">
              <a:spcBef>
                <a:spcPts val="1162"/>
              </a:spcBef>
              <a:spcAft>
                <a:spcPts val="0"/>
              </a:spcAft>
              <a:buSzPct val="80000"/>
              <a:buChar char="▶"/>
            </a:pPr>
            <a:r>
              <a:rPr lang="en-US" sz="2800" dirty="0">
                <a:latin typeface="Calibri" panose="020F0502020204030204" pitchFamily="34" charset="0"/>
                <a:ea typeface="Arial"/>
                <a:cs typeface="Calibri" panose="020F0502020204030204" pitchFamily="34" charset="0"/>
                <a:sym typeface="Arial"/>
              </a:rPr>
              <a:t>Regular practice of spellings in the week.</a:t>
            </a:r>
            <a:endParaRPr sz="2800" dirty="0">
              <a:latin typeface="Calibri" panose="020F0502020204030204" pitchFamily="34" charset="0"/>
              <a:cs typeface="Calibri" panose="020F0502020204030204" pitchFamily="34" charset="0"/>
            </a:endParaRPr>
          </a:p>
          <a:p>
            <a:pPr marL="285750" lvl="0" indent="-285775" algn="l" rtl="0">
              <a:spcBef>
                <a:spcPts val="1162"/>
              </a:spcBef>
              <a:spcAft>
                <a:spcPts val="0"/>
              </a:spcAft>
              <a:buSzPct val="80000"/>
              <a:buChar char="▶"/>
            </a:pPr>
            <a:r>
              <a:rPr lang="en-US" sz="2800" dirty="0">
                <a:latin typeface="Calibri" panose="020F0502020204030204" pitchFamily="34" charset="0"/>
                <a:ea typeface="Arial"/>
                <a:cs typeface="Calibri" panose="020F0502020204030204" pitchFamily="34" charset="0"/>
                <a:sym typeface="Arial"/>
              </a:rPr>
              <a:t>Each day we address misconceptions at the start of the lesson.</a:t>
            </a:r>
            <a:endParaRPr sz="2800" dirty="0">
              <a:latin typeface="Calibri" panose="020F0502020204030204" pitchFamily="34" charset="0"/>
              <a:ea typeface="Arial"/>
              <a:cs typeface="Calibri" panose="020F0502020204030204" pitchFamily="34" charset="0"/>
              <a:sym typeface="Arial"/>
            </a:endParaRPr>
          </a:p>
          <a:p>
            <a:pPr marL="285750" lvl="0" indent="-285775" algn="l" rtl="0">
              <a:spcBef>
                <a:spcPts val="1162"/>
              </a:spcBef>
              <a:spcAft>
                <a:spcPts val="0"/>
              </a:spcAft>
              <a:buSzPct val="80000"/>
              <a:buChar char="▶"/>
            </a:pPr>
            <a:r>
              <a:rPr lang="en-US" sz="2800" dirty="0">
                <a:latin typeface="Calibri" panose="020F0502020204030204" pitchFamily="34" charset="0"/>
                <a:ea typeface="Arial"/>
                <a:cs typeface="Calibri" panose="020F0502020204030204" pitchFamily="34" charset="0"/>
                <a:sym typeface="Arial"/>
              </a:rPr>
              <a:t>Information will be sent to you on school spider to support your understanding.</a:t>
            </a:r>
            <a:endParaRPr sz="2800" dirty="0">
              <a:latin typeface="Calibri" panose="020F0502020204030204" pitchFamily="34" charset="0"/>
              <a:ea typeface="Arial"/>
              <a:cs typeface="Calibri" panose="020F0502020204030204" pitchFamily="34" charset="0"/>
              <a:sym typeface="Arial"/>
            </a:endParaRPr>
          </a:p>
          <a:p>
            <a:pPr marL="285750" lvl="0" indent="-222250" algn="l" rtl="0">
              <a:spcBef>
                <a:spcPts val="850"/>
              </a:spcBef>
              <a:spcAft>
                <a:spcPts val="0"/>
              </a:spcAft>
              <a:buSzPct val="80000"/>
              <a:buNone/>
            </a:pPr>
            <a:endParaRPr dirty="0"/>
          </a:p>
          <a:p>
            <a:pPr marL="285750" lvl="0" indent="-222250" algn="l" rtl="0">
              <a:spcBef>
                <a:spcPts val="850"/>
              </a:spcBef>
              <a:spcAft>
                <a:spcPts val="0"/>
              </a:spcAft>
              <a:buSzPct val="80000"/>
              <a:buNone/>
            </a:pPr>
            <a:endParaRPr dirty="0"/>
          </a:p>
          <a:p>
            <a:pPr marL="285750" lvl="0" indent="-222250" algn="l" rtl="0">
              <a:spcBef>
                <a:spcPts val="850"/>
              </a:spcBef>
              <a:spcAft>
                <a:spcPts val="0"/>
              </a:spcAft>
              <a:buSzPct val="80000"/>
              <a:buNone/>
            </a:pPr>
            <a:endParaRPr dirty="0"/>
          </a:p>
          <a:p>
            <a:pPr marL="285750" lvl="0" indent="-222250" algn="l" rtl="0">
              <a:spcBef>
                <a:spcPts val="850"/>
              </a:spcBef>
              <a:spcAft>
                <a:spcPts val="0"/>
              </a:spcAft>
              <a:buSzPct val="80000"/>
              <a:buNone/>
            </a:pPr>
            <a:endParaRPr dirty="0"/>
          </a:p>
          <a:p>
            <a:pPr marL="285750" lvl="0" indent="-222250" algn="l" rtl="0">
              <a:spcBef>
                <a:spcPts val="850"/>
              </a:spcBef>
              <a:spcAft>
                <a:spcPts val="0"/>
              </a:spcAft>
              <a:buSzPct val="80000"/>
              <a:buNone/>
            </a:pPr>
            <a:endParaRPr dirty="0"/>
          </a:p>
        </p:txBody>
      </p:sp>
      <p:pic>
        <p:nvPicPr>
          <p:cNvPr id="4" name="Picture 3">
            <a:extLst>
              <a:ext uri="{FF2B5EF4-FFF2-40B4-BE49-F238E27FC236}">
                <a16:creationId xmlns:a16="http://schemas.microsoft.com/office/drawing/2014/main" id="{43A1B1A3-0CD9-46C1-98B6-C56A8250F3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6576" y="247831"/>
            <a:ext cx="1400826" cy="113272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
          <p:cNvSpPr txBox="1"/>
          <p:nvPr/>
        </p:nvSpPr>
        <p:spPr>
          <a:xfrm>
            <a:off x="1157991" y="335500"/>
            <a:ext cx="9279900" cy="114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dirty="0" smtClean="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sym typeface="Century Gothic"/>
              </a:rPr>
              <a:t>Grammatical Terms</a:t>
            </a:r>
            <a:endParaRPr lang="en-US" sz="4400" dirty="0" smtClean="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sym typeface="Century Gothic"/>
            </a:endParaRPr>
          </a:p>
          <a:p>
            <a:pPr marL="0" lvl="0" indent="0" rtl="0">
              <a:spcBef>
                <a:spcPts val="0"/>
              </a:spcBef>
              <a:spcAft>
                <a:spcPts val="0"/>
              </a:spcAft>
              <a:buNone/>
            </a:pPr>
            <a:r>
              <a:rPr lang="en-GB" sz="2400" dirty="0" smtClean="0"/>
              <a:t>word family</a:t>
            </a:r>
          </a:p>
          <a:p>
            <a:pPr lvl="0"/>
            <a:r>
              <a:rPr lang="en-GB" sz="2400" dirty="0" smtClean="0"/>
              <a:t>conjunction </a:t>
            </a:r>
          </a:p>
          <a:p>
            <a:pPr lvl="0"/>
            <a:r>
              <a:rPr lang="en-GB" sz="2400" dirty="0"/>
              <a:t>a</a:t>
            </a:r>
            <a:r>
              <a:rPr lang="en-GB" sz="2400" dirty="0" smtClean="0"/>
              <a:t>dverb</a:t>
            </a:r>
          </a:p>
          <a:p>
            <a:pPr lvl="0"/>
            <a:r>
              <a:rPr lang="en-GB" sz="2400" dirty="0" smtClean="0"/>
              <a:t>preposition </a:t>
            </a:r>
          </a:p>
          <a:p>
            <a:pPr lvl="0"/>
            <a:r>
              <a:rPr lang="en-GB" sz="2400" dirty="0" smtClean="0"/>
              <a:t>direct </a:t>
            </a:r>
            <a:r>
              <a:rPr lang="en-GB" sz="2400" dirty="0"/>
              <a:t>speech </a:t>
            </a:r>
            <a:endParaRPr lang="en-GB" sz="2400" dirty="0" smtClean="0"/>
          </a:p>
          <a:p>
            <a:pPr lvl="0"/>
            <a:r>
              <a:rPr lang="en-GB" sz="2400" dirty="0" smtClean="0"/>
              <a:t>inverted </a:t>
            </a:r>
            <a:r>
              <a:rPr lang="en-GB" sz="2400" dirty="0"/>
              <a:t>commas </a:t>
            </a:r>
            <a:endParaRPr lang="en-GB" sz="2400" dirty="0" smtClean="0"/>
          </a:p>
          <a:p>
            <a:pPr lvl="0"/>
            <a:r>
              <a:rPr lang="en-GB" sz="2400" dirty="0" smtClean="0"/>
              <a:t>prefix </a:t>
            </a:r>
          </a:p>
          <a:p>
            <a:pPr lvl="0"/>
            <a:r>
              <a:rPr lang="en-GB" sz="2400" dirty="0" smtClean="0"/>
              <a:t>consonant </a:t>
            </a:r>
          </a:p>
          <a:p>
            <a:pPr lvl="0"/>
            <a:r>
              <a:rPr lang="en-GB" sz="2400" dirty="0" smtClean="0"/>
              <a:t>consonant </a:t>
            </a:r>
            <a:r>
              <a:rPr lang="en-GB" sz="2400" dirty="0"/>
              <a:t>letter </a:t>
            </a:r>
            <a:endParaRPr lang="en-GB" sz="2400" dirty="0" smtClean="0"/>
          </a:p>
          <a:p>
            <a:pPr lvl="0"/>
            <a:r>
              <a:rPr lang="en-GB" sz="2400" dirty="0" smtClean="0"/>
              <a:t>vowel </a:t>
            </a:r>
            <a:r>
              <a:rPr lang="en-GB" sz="2400" dirty="0"/>
              <a:t>letter </a:t>
            </a:r>
            <a:endParaRPr lang="en-GB" sz="2400" dirty="0" smtClean="0"/>
          </a:p>
          <a:p>
            <a:pPr lvl="0"/>
            <a:r>
              <a:rPr lang="en-GB" sz="2400" dirty="0" smtClean="0"/>
              <a:t>clause </a:t>
            </a:r>
          </a:p>
          <a:p>
            <a:pPr lvl="0"/>
            <a:r>
              <a:rPr lang="en-GB" sz="2400" dirty="0" smtClean="0"/>
              <a:t>subordinate </a:t>
            </a:r>
            <a:r>
              <a:rPr lang="en-GB" sz="2400" dirty="0"/>
              <a:t>clause </a:t>
            </a:r>
            <a:endParaRPr lang="en-GB" sz="2400" dirty="0" smtClean="0"/>
          </a:p>
          <a:p>
            <a:pPr lvl="0"/>
            <a:r>
              <a:rPr lang="en-GB" sz="2400" dirty="0" smtClean="0"/>
              <a:t>subordinating </a:t>
            </a:r>
            <a:r>
              <a:rPr lang="en-GB" sz="2400" dirty="0"/>
              <a:t>conjunction </a:t>
            </a:r>
            <a:endParaRPr lang="en-GB" sz="2400" dirty="0" smtClean="0"/>
          </a:p>
          <a:p>
            <a:pPr lvl="0"/>
            <a:r>
              <a:rPr lang="en-GB" sz="2400" dirty="0" smtClean="0"/>
              <a:t>co-ordinating </a:t>
            </a:r>
            <a:r>
              <a:rPr lang="en-GB" sz="2400" dirty="0"/>
              <a:t>conjunction </a:t>
            </a:r>
            <a:r>
              <a:rPr lang="en-US" sz="2400" u="sng" dirty="0" smtClean="0">
                <a:solidFill>
                  <a:schemeClr val="hlink"/>
                </a:solidFill>
                <a:latin typeface="Calibri" panose="020F0502020204030204" pitchFamily="34" charset="0"/>
                <a:ea typeface="Century Gothic"/>
                <a:cs typeface="Calibri" panose="020F0502020204030204" pitchFamily="34" charset="0"/>
                <a:sym typeface="Century Gothic"/>
              </a:rPr>
              <a:t> </a:t>
            </a:r>
            <a:endParaRPr sz="2400" dirty="0">
              <a:latin typeface="Calibri" panose="020F0502020204030204" pitchFamily="34" charset="0"/>
              <a:ea typeface="Century Gothic"/>
              <a:cs typeface="Calibri" panose="020F0502020204030204" pitchFamily="34" charset="0"/>
              <a:sym typeface="Century Gothic"/>
            </a:endParaRPr>
          </a:p>
        </p:txBody>
      </p:sp>
      <p:pic>
        <p:nvPicPr>
          <p:cNvPr id="3" name="Picture 2">
            <a:extLst>
              <a:ext uri="{FF2B5EF4-FFF2-40B4-BE49-F238E27FC236}">
                <a16:creationId xmlns:a16="http://schemas.microsoft.com/office/drawing/2014/main" id="{5DD2C0C5-558E-4007-A5D0-F4411068342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6576" y="247831"/>
            <a:ext cx="1400826" cy="113272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8"/>
          <p:cNvSpPr txBox="1">
            <a:spLocks noGrp="1"/>
          </p:cNvSpPr>
          <p:nvPr>
            <p:ph type="title"/>
          </p:nvPr>
        </p:nvSpPr>
        <p:spPr>
          <a:xfrm>
            <a:off x="542697" y="296332"/>
            <a:ext cx="8534400"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b="1" dirty="0" smtClean="0"/>
              <a:t>Expectations in Reading</a:t>
            </a:r>
            <a:endParaRPr b="1" dirty="0"/>
          </a:p>
        </p:txBody>
      </p:sp>
      <p:sp>
        <p:nvSpPr>
          <p:cNvPr id="184" name="Google Shape;184;p8"/>
          <p:cNvSpPr txBox="1">
            <a:spLocks noGrp="1"/>
          </p:cNvSpPr>
          <p:nvPr>
            <p:ph idx="1"/>
          </p:nvPr>
        </p:nvSpPr>
        <p:spPr>
          <a:xfrm>
            <a:off x="542697" y="1556657"/>
            <a:ext cx="8873446" cy="4648200"/>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1920"/>
              <a:buFont typeface="Noto Sans Symbols"/>
              <a:buChar char="⮚"/>
            </a:pPr>
            <a:r>
              <a:rPr lang="en-US" sz="2400" dirty="0">
                <a:latin typeface="Calibri" panose="020F0502020204030204" pitchFamily="34" charset="0"/>
                <a:cs typeface="Calibri" panose="020F0502020204030204" pitchFamily="34" charset="0"/>
              </a:rPr>
              <a:t>Develop fluency.</a:t>
            </a:r>
            <a:endParaRPr sz="2400" dirty="0">
              <a:latin typeface="Calibri" panose="020F0502020204030204" pitchFamily="34" charset="0"/>
              <a:cs typeface="Calibri" panose="020F0502020204030204" pitchFamily="34" charset="0"/>
            </a:endParaRPr>
          </a:p>
          <a:p>
            <a:pPr marL="285750" lvl="0" indent="-285750" algn="l" rtl="0">
              <a:spcBef>
                <a:spcPts val="1080"/>
              </a:spcBef>
              <a:spcAft>
                <a:spcPts val="0"/>
              </a:spcAft>
              <a:buSzPts val="1920"/>
              <a:buFont typeface="Noto Sans Symbols"/>
              <a:buChar char="⮚"/>
            </a:pPr>
            <a:r>
              <a:rPr lang="en-US" sz="2400" dirty="0">
                <a:latin typeface="Calibri" panose="020F0502020204030204" pitchFamily="34" charset="0"/>
                <a:cs typeface="Calibri" panose="020F0502020204030204" pitchFamily="34" charset="0"/>
              </a:rPr>
              <a:t>Read a range of different types of books.</a:t>
            </a:r>
            <a:endParaRPr sz="2400" dirty="0">
              <a:latin typeface="Calibri" panose="020F0502020204030204" pitchFamily="34" charset="0"/>
              <a:cs typeface="Calibri" panose="020F0502020204030204" pitchFamily="34" charset="0"/>
            </a:endParaRPr>
          </a:p>
          <a:p>
            <a:pPr marL="285750" lvl="0" indent="-285750" algn="l" rtl="0">
              <a:spcBef>
                <a:spcPts val="1080"/>
              </a:spcBef>
              <a:spcAft>
                <a:spcPts val="0"/>
              </a:spcAft>
              <a:buSzPts val="1920"/>
              <a:buFont typeface="Noto Sans Symbols"/>
              <a:buChar char="⮚"/>
            </a:pPr>
            <a:r>
              <a:rPr lang="en-US" sz="2400" dirty="0">
                <a:latin typeface="Calibri" panose="020F0502020204030204" pitchFamily="34" charset="0"/>
                <a:cs typeface="Calibri" panose="020F0502020204030204" pitchFamily="34" charset="0"/>
              </a:rPr>
              <a:t>Take note of punctuation when reading aloud.</a:t>
            </a:r>
            <a:endParaRPr sz="2400" dirty="0">
              <a:latin typeface="Calibri" panose="020F0502020204030204" pitchFamily="34" charset="0"/>
              <a:cs typeface="Calibri" panose="020F0502020204030204" pitchFamily="34" charset="0"/>
            </a:endParaRPr>
          </a:p>
          <a:p>
            <a:pPr marL="285750" lvl="0" indent="-285750" algn="l" rtl="0">
              <a:spcBef>
                <a:spcPts val="1080"/>
              </a:spcBef>
              <a:spcAft>
                <a:spcPts val="0"/>
              </a:spcAft>
              <a:buSzPts val="1920"/>
              <a:buFont typeface="Noto Sans Symbols"/>
              <a:buChar char="⮚"/>
            </a:pPr>
            <a:r>
              <a:rPr lang="en-US" sz="2400" dirty="0">
                <a:latin typeface="Calibri" panose="020F0502020204030204" pitchFamily="34" charset="0"/>
                <a:cs typeface="Calibri" panose="020F0502020204030204" pitchFamily="34" charset="0"/>
              </a:rPr>
              <a:t>Understand the meaning of new</a:t>
            </a:r>
            <a:r>
              <a:rPr lang="en-US" sz="2400" b="1" u="sng" dirty="0">
                <a:latin typeface="Calibri" panose="020F0502020204030204" pitchFamily="34" charset="0"/>
                <a:cs typeface="Calibri" panose="020F0502020204030204" pitchFamily="34" charset="0"/>
              </a:rPr>
              <a:t> vocabulary </a:t>
            </a:r>
            <a:r>
              <a:rPr lang="en-US" sz="2400" dirty="0">
                <a:latin typeface="Calibri" panose="020F0502020204030204" pitchFamily="34" charset="0"/>
                <a:cs typeface="Calibri" panose="020F0502020204030204" pitchFamily="34" charset="0"/>
              </a:rPr>
              <a:t>in books.</a:t>
            </a:r>
            <a:endParaRPr sz="2400" dirty="0">
              <a:latin typeface="Calibri" panose="020F0502020204030204" pitchFamily="34" charset="0"/>
              <a:cs typeface="Calibri" panose="020F0502020204030204" pitchFamily="34" charset="0"/>
            </a:endParaRPr>
          </a:p>
          <a:p>
            <a:pPr marL="285750" lvl="0" indent="-285750" algn="l" rtl="0">
              <a:spcBef>
                <a:spcPts val="1080"/>
              </a:spcBef>
              <a:spcAft>
                <a:spcPts val="0"/>
              </a:spcAft>
              <a:buSzPts val="1920"/>
              <a:buFont typeface="Noto Sans Symbols"/>
              <a:buChar char="⮚"/>
            </a:pPr>
            <a:r>
              <a:rPr lang="en-US" sz="2400" b="1" u="sng" dirty="0">
                <a:latin typeface="Calibri" panose="020F0502020204030204" pitchFamily="34" charset="0"/>
                <a:cs typeface="Calibri" panose="020F0502020204030204" pitchFamily="34" charset="0"/>
              </a:rPr>
              <a:t>Retrieve</a:t>
            </a:r>
            <a:r>
              <a:rPr lang="en-US" sz="2400" dirty="0">
                <a:latin typeface="Calibri" panose="020F0502020204030204" pitchFamily="34" charset="0"/>
                <a:cs typeface="Calibri" panose="020F0502020204030204" pitchFamily="34" charset="0"/>
              </a:rPr>
              <a:t> information </a:t>
            </a:r>
            <a:r>
              <a:rPr lang="en-US" sz="2400" dirty="0" smtClean="0">
                <a:latin typeface="Calibri" panose="020F0502020204030204" pitchFamily="34" charset="0"/>
                <a:cs typeface="Calibri" panose="020F0502020204030204" pitchFamily="34" charset="0"/>
              </a:rPr>
              <a:t>from</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texts to answer questions.</a:t>
            </a:r>
            <a:endParaRPr sz="2400" dirty="0">
              <a:latin typeface="Calibri" panose="020F0502020204030204" pitchFamily="34" charset="0"/>
              <a:cs typeface="Calibri" panose="020F0502020204030204" pitchFamily="34" charset="0"/>
            </a:endParaRPr>
          </a:p>
          <a:p>
            <a:pPr marL="285750" lvl="0" indent="-285750" algn="l" rtl="0">
              <a:spcBef>
                <a:spcPts val="1080"/>
              </a:spcBef>
              <a:spcAft>
                <a:spcPts val="0"/>
              </a:spcAft>
              <a:buSzPts val="1920"/>
              <a:buFont typeface="Noto Sans Symbols"/>
              <a:buChar char="⮚"/>
            </a:pPr>
            <a:r>
              <a:rPr lang="en-US" sz="2400" dirty="0">
                <a:latin typeface="Calibri" panose="020F0502020204030204" pitchFamily="34" charset="0"/>
                <a:cs typeface="Calibri" panose="020F0502020204030204" pitchFamily="34" charset="0"/>
              </a:rPr>
              <a:t>Draw</a:t>
            </a:r>
            <a:r>
              <a:rPr lang="en-US" sz="2400" b="1" u="sng" dirty="0">
                <a:latin typeface="Calibri" panose="020F0502020204030204" pitchFamily="34" charset="0"/>
                <a:cs typeface="Calibri" panose="020F0502020204030204" pitchFamily="34" charset="0"/>
              </a:rPr>
              <a:t> inferences </a:t>
            </a:r>
            <a:r>
              <a:rPr lang="en-US" sz="2400" dirty="0">
                <a:latin typeface="Calibri" panose="020F0502020204030204" pitchFamily="34" charset="0"/>
                <a:cs typeface="Calibri" panose="020F0502020204030204" pitchFamily="34" charset="0"/>
              </a:rPr>
              <a:t>from reading a text.</a:t>
            </a:r>
            <a:endParaRPr sz="2400" dirty="0">
              <a:latin typeface="Calibri" panose="020F0502020204030204" pitchFamily="34" charset="0"/>
              <a:cs typeface="Calibri" panose="020F0502020204030204" pitchFamily="34" charset="0"/>
            </a:endParaRPr>
          </a:p>
          <a:p>
            <a:pPr marL="285750" lvl="0" indent="-285750" algn="l" rtl="0">
              <a:spcBef>
                <a:spcPts val="1080"/>
              </a:spcBef>
              <a:spcAft>
                <a:spcPts val="0"/>
              </a:spcAft>
              <a:buSzPts val="1920"/>
              <a:buFont typeface="Noto Sans Symbols"/>
              <a:buChar char="⮚"/>
            </a:pPr>
            <a:r>
              <a:rPr lang="en-US" sz="2400" dirty="0">
                <a:latin typeface="Calibri" panose="020F0502020204030204" pitchFamily="34" charset="0"/>
                <a:cs typeface="Calibri" panose="020F0502020204030204" pitchFamily="34" charset="0"/>
              </a:rPr>
              <a:t>Make </a:t>
            </a:r>
            <a:r>
              <a:rPr lang="en-US" sz="2400" b="1" u="sng" dirty="0">
                <a:latin typeface="Calibri" panose="020F0502020204030204" pitchFamily="34" charset="0"/>
                <a:cs typeface="Calibri" panose="020F0502020204030204" pitchFamily="34" charset="0"/>
              </a:rPr>
              <a:t>predictions</a:t>
            </a:r>
            <a:r>
              <a:rPr lang="en-US" sz="2400" dirty="0">
                <a:latin typeface="Calibri" panose="020F0502020204030204" pitchFamily="34" charset="0"/>
                <a:cs typeface="Calibri" panose="020F0502020204030204" pitchFamily="34" charset="0"/>
              </a:rPr>
              <a:t> based on what has been read.</a:t>
            </a:r>
            <a:endParaRPr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F1EBE3D-74B2-4400-9A83-DDEF4D2F3A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6576" y="247831"/>
            <a:ext cx="1400826" cy="11327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9"/>
          <p:cNvSpPr txBox="1">
            <a:spLocks noGrp="1"/>
          </p:cNvSpPr>
          <p:nvPr>
            <p:ph type="title"/>
          </p:nvPr>
        </p:nvSpPr>
        <p:spPr>
          <a:xfrm>
            <a:off x="692920" y="333343"/>
            <a:ext cx="8534400"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b="1"/>
              <a:t>EXPECTATIONS IN MATHS</a:t>
            </a:r>
            <a:endParaRPr b="1"/>
          </a:p>
        </p:txBody>
      </p:sp>
      <p:sp>
        <p:nvSpPr>
          <p:cNvPr id="190" name="Google Shape;190;p9"/>
          <p:cNvSpPr txBox="1">
            <a:spLocks noGrp="1"/>
          </p:cNvSpPr>
          <p:nvPr>
            <p:ph idx="1"/>
          </p:nvPr>
        </p:nvSpPr>
        <p:spPr>
          <a:xfrm>
            <a:off x="601479" y="2031276"/>
            <a:ext cx="10403977" cy="4195353"/>
          </a:xfrm>
          <a:prstGeom prst="rect">
            <a:avLst/>
          </a:prstGeom>
          <a:noFill/>
          <a:ln>
            <a:noFill/>
          </a:ln>
        </p:spPr>
        <p:txBody>
          <a:bodyPr spcFirstLastPara="1" wrap="square" lIns="91425" tIns="45700" rIns="91425" bIns="45700" anchor="ctr" anchorCtr="0">
            <a:normAutofit fontScale="92500" lnSpcReduction="10000"/>
          </a:bodyPr>
          <a:lstStyle/>
          <a:p>
            <a:pPr marL="285750" lvl="0" indent="-285750" algn="l" rtl="0">
              <a:spcBef>
                <a:spcPts val="0"/>
              </a:spcBef>
              <a:spcAft>
                <a:spcPts val="0"/>
              </a:spcAft>
              <a:buSzPct val="80000"/>
              <a:buChar char="▶"/>
            </a:pPr>
            <a:r>
              <a:rPr lang="en-US" sz="2800" dirty="0" err="1">
                <a:latin typeface="Calibri" panose="020F0502020204030204" pitchFamily="34" charset="0"/>
                <a:ea typeface="Arial"/>
                <a:cs typeface="Calibri" panose="020F0502020204030204" pitchFamily="34" charset="0"/>
                <a:sym typeface="Arial"/>
              </a:rPr>
              <a:t>Maths</a:t>
            </a:r>
            <a:r>
              <a:rPr lang="en-US" sz="2800" dirty="0">
                <a:latin typeface="Calibri" panose="020F0502020204030204" pitchFamily="34" charset="0"/>
                <a:ea typeface="Arial"/>
                <a:cs typeface="Calibri" panose="020F0502020204030204" pitchFamily="34" charset="0"/>
                <a:sym typeface="Arial"/>
              </a:rPr>
              <a:t> objectives are covered each term and applied across different subjects where relevant.</a:t>
            </a:r>
            <a:endParaRPr dirty="0">
              <a:latin typeface="Calibri" panose="020F0502020204030204" pitchFamily="34" charset="0"/>
              <a:cs typeface="Calibri" panose="020F0502020204030204" pitchFamily="34" charset="0"/>
            </a:endParaRPr>
          </a:p>
          <a:p>
            <a:pPr marL="285750" lvl="0" indent="-285750" algn="l" rtl="0">
              <a:spcBef>
                <a:spcPts val="1118"/>
              </a:spcBef>
              <a:spcAft>
                <a:spcPts val="0"/>
              </a:spcAft>
              <a:buSzPct val="80000"/>
              <a:buChar char="▶"/>
            </a:pPr>
            <a:r>
              <a:rPr lang="en-US" sz="2800" dirty="0">
                <a:latin typeface="Calibri" panose="020F0502020204030204" pitchFamily="34" charset="0"/>
                <a:ea typeface="Arial"/>
                <a:cs typeface="Calibri" panose="020F0502020204030204" pitchFamily="34" charset="0"/>
                <a:sym typeface="Arial"/>
              </a:rPr>
              <a:t>Daily </a:t>
            </a:r>
            <a:r>
              <a:rPr lang="en-US" sz="2800" dirty="0" smtClean="0">
                <a:latin typeface="Calibri" panose="020F0502020204030204" pitchFamily="34" charset="0"/>
                <a:ea typeface="Arial"/>
                <a:cs typeface="Calibri" panose="020F0502020204030204" pitchFamily="34" charset="0"/>
                <a:sym typeface="Arial"/>
              </a:rPr>
              <a:t>Mastering Number and ‘Basic </a:t>
            </a:r>
            <a:r>
              <a:rPr lang="en-US" sz="2800" dirty="0">
                <a:latin typeface="Calibri" panose="020F0502020204030204" pitchFamily="34" charset="0"/>
                <a:ea typeface="Arial"/>
                <a:cs typeface="Calibri" panose="020F0502020204030204" pitchFamily="34" charset="0"/>
                <a:sym typeface="Arial"/>
              </a:rPr>
              <a:t>skills’ </a:t>
            </a:r>
            <a:r>
              <a:rPr lang="en-US" sz="2800" dirty="0" smtClean="0">
                <a:latin typeface="Calibri" panose="020F0502020204030204" pitchFamily="34" charset="0"/>
                <a:ea typeface="Arial"/>
                <a:cs typeface="Calibri" panose="020F0502020204030204" pitchFamily="34" charset="0"/>
                <a:sym typeface="Arial"/>
              </a:rPr>
              <a:t>sessions </a:t>
            </a:r>
            <a:r>
              <a:rPr lang="en-US" sz="2800" dirty="0">
                <a:latin typeface="Calibri" panose="020F0502020204030204" pitchFamily="34" charset="0"/>
                <a:ea typeface="Arial"/>
                <a:cs typeface="Calibri" panose="020F0502020204030204" pitchFamily="34" charset="0"/>
                <a:sym typeface="Arial"/>
              </a:rPr>
              <a:t>to reinforce key skills and the fast recall of each skill.</a:t>
            </a:r>
            <a:endParaRPr dirty="0">
              <a:latin typeface="Calibri" panose="020F0502020204030204" pitchFamily="34" charset="0"/>
              <a:cs typeface="Calibri" panose="020F0502020204030204" pitchFamily="34" charset="0"/>
            </a:endParaRPr>
          </a:p>
          <a:p>
            <a:pPr marL="285750" lvl="0" indent="-285750" algn="l" rtl="0">
              <a:spcBef>
                <a:spcPts val="1118"/>
              </a:spcBef>
              <a:spcAft>
                <a:spcPts val="0"/>
              </a:spcAft>
              <a:buSzPct val="80000"/>
              <a:buChar char="▶"/>
            </a:pPr>
            <a:r>
              <a:rPr lang="en-US" sz="2800" dirty="0">
                <a:latin typeface="Calibri" panose="020F0502020204030204" pitchFamily="34" charset="0"/>
                <a:ea typeface="Arial"/>
                <a:cs typeface="Calibri" panose="020F0502020204030204" pitchFamily="34" charset="0"/>
                <a:sym typeface="Arial"/>
              </a:rPr>
              <a:t>Children work towards: bronze, silver, gold award in number bonds and times tables. </a:t>
            </a:r>
            <a:endParaRPr dirty="0">
              <a:latin typeface="Calibri" panose="020F0502020204030204" pitchFamily="34" charset="0"/>
              <a:cs typeface="Calibri" panose="020F0502020204030204" pitchFamily="34" charset="0"/>
            </a:endParaRPr>
          </a:p>
          <a:p>
            <a:pPr marL="285750" lvl="0" indent="-285750" algn="l" rtl="0">
              <a:spcBef>
                <a:spcPts val="1118"/>
              </a:spcBef>
              <a:spcAft>
                <a:spcPts val="0"/>
              </a:spcAft>
              <a:buSzPct val="80000"/>
              <a:buChar char="▶"/>
            </a:pPr>
            <a:r>
              <a:rPr lang="en-US" sz="2800" dirty="0">
                <a:latin typeface="Calibri" panose="020F0502020204030204" pitchFamily="34" charset="0"/>
                <a:ea typeface="Arial"/>
                <a:cs typeface="Calibri" panose="020F0502020204030204" pitchFamily="34" charset="0"/>
                <a:sym typeface="Arial"/>
              </a:rPr>
              <a:t>A huge focus on </a:t>
            </a:r>
            <a:r>
              <a:rPr lang="en-US" sz="2800" b="1" u="sng" dirty="0">
                <a:latin typeface="Calibri" panose="020F0502020204030204" pitchFamily="34" charset="0"/>
                <a:ea typeface="Arial"/>
                <a:cs typeface="Calibri" panose="020F0502020204030204" pitchFamily="34" charset="0"/>
                <a:sym typeface="Arial"/>
              </a:rPr>
              <a:t>fluency</a:t>
            </a:r>
            <a:r>
              <a:rPr lang="en-US" sz="2800" dirty="0">
                <a:latin typeface="Calibri" panose="020F0502020204030204" pitchFamily="34" charset="0"/>
                <a:ea typeface="Arial"/>
                <a:cs typeface="Calibri" panose="020F0502020204030204" pitchFamily="34" charset="0"/>
                <a:sym typeface="Arial"/>
              </a:rPr>
              <a:t> in number this year in all classes.   </a:t>
            </a:r>
            <a:endParaRPr sz="2800" dirty="0">
              <a:latin typeface="Calibri" panose="020F0502020204030204" pitchFamily="34" charset="0"/>
              <a:ea typeface="Arial"/>
              <a:cs typeface="Calibri" panose="020F0502020204030204" pitchFamily="34" charset="0"/>
              <a:sym typeface="Arial"/>
            </a:endParaRPr>
          </a:p>
          <a:p>
            <a:pPr marL="285750" lvl="0" indent="-285750" algn="l" rtl="0">
              <a:spcBef>
                <a:spcPts val="1118"/>
              </a:spcBef>
              <a:spcAft>
                <a:spcPts val="0"/>
              </a:spcAft>
              <a:buSzPct val="80000"/>
              <a:buChar char="▶"/>
            </a:pPr>
            <a:r>
              <a:rPr lang="en-US" sz="2800" dirty="0">
                <a:latin typeface="Calibri" panose="020F0502020204030204" pitchFamily="34" charset="0"/>
                <a:ea typeface="Arial"/>
                <a:cs typeface="Calibri" panose="020F0502020204030204" pitchFamily="34" charset="0"/>
                <a:sym typeface="Arial"/>
              </a:rPr>
              <a:t>Further information can be found on the school website: </a:t>
            </a:r>
            <a:r>
              <a:rPr lang="en-US" sz="2800" b="1" dirty="0">
                <a:latin typeface="Calibri" panose="020F0502020204030204" pitchFamily="34" charset="0"/>
                <a:ea typeface="Arial"/>
                <a:cs typeface="Calibri" panose="020F0502020204030204" pitchFamily="34" charset="0"/>
                <a:sym typeface="Arial"/>
              </a:rPr>
              <a:t>teaching and learning tab- mathematics tab .</a:t>
            </a:r>
            <a:endParaRPr sz="2800" b="1" dirty="0">
              <a:latin typeface="Calibri" panose="020F0502020204030204" pitchFamily="34" charset="0"/>
              <a:ea typeface="Arial"/>
              <a:cs typeface="Calibri" panose="020F0502020204030204" pitchFamily="34" charset="0"/>
              <a:sym typeface="Arial"/>
            </a:endParaRPr>
          </a:p>
          <a:p>
            <a:pPr marL="285750" lvl="0" indent="-191770" algn="l" rtl="0">
              <a:spcBef>
                <a:spcPts val="970"/>
              </a:spcBef>
              <a:spcAft>
                <a:spcPts val="0"/>
              </a:spcAft>
              <a:buSzPct val="80000"/>
              <a:buNone/>
            </a:pPr>
            <a:endParaRPr dirty="0"/>
          </a:p>
          <a:p>
            <a:pPr marL="285750" lvl="0" indent="-191770" algn="l" rtl="0">
              <a:spcBef>
                <a:spcPts val="970"/>
              </a:spcBef>
              <a:spcAft>
                <a:spcPts val="0"/>
              </a:spcAft>
              <a:buSzPct val="80000"/>
              <a:buNone/>
            </a:pPr>
            <a:endParaRPr dirty="0"/>
          </a:p>
          <a:p>
            <a:pPr marL="285750" lvl="0" indent="-191770" algn="l" rtl="0">
              <a:spcBef>
                <a:spcPts val="970"/>
              </a:spcBef>
              <a:spcAft>
                <a:spcPts val="0"/>
              </a:spcAft>
              <a:buSzPct val="80000"/>
              <a:buNone/>
            </a:pPr>
            <a:endParaRPr dirty="0"/>
          </a:p>
        </p:txBody>
      </p:sp>
      <p:pic>
        <p:nvPicPr>
          <p:cNvPr id="4" name="Picture 3">
            <a:extLst>
              <a:ext uri="{FF2B5EF4-FFF2-40B4-BE49-F238E27FC236}">
                <a16:creationId xmlns:a16="http://schemas.microsoft.com/office/drawing/2014/main" id="{E88D89E3-B036-430E-9455-73C10AA3C3C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6576" y="247831"/>
            <a:ext cx="1400826" cy="113272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F4E-F509-42D3-B6EC-24F9CDB1C024}"/>
              </a:ext>
            </a:extLst>
          </p:cNvPr>
          <p:cNvSpPr>
            <a:spLocks noGrp="1"/>
          </p:cNvSpPr>
          <p:nvPr>
            <p:ph type="title"/>
          </p:nvPr>
        </p:nvSpPr>
        <p:spPr>
          <a:xfrm>
            <a:off x="677334" y="346638"/>
            <a:ext cx="8596668" cy="1320800"/>
          </a:xfrm>
        </p:spPr>
        <p:txBody>
          <a:bodyPr/>
          <a:lstStyle/>
          <a:p>
            <a:r>
              <a:rPr lang="en-GB" dirty="0" smtClean="0"/>
              <a:t>Maths Year 3 Overview</a:t>
            </a:r>
            <a:endParaRPr lang="en-GB" dirty="0"/>
          </a:p>
        </p:txBody>
      </p:sp>
      <p:sp>
        <p:nvSpPr>
          <p:cNvPr id="3" name="Content Placeholder 2">
            <a:extLst>
              <a:ext uri="{FF2B5EF4-FFF2-40B4-BE49-F238E27FC236}">
                <a16:creationId xmlns:a16="http://schemas.microsoft.com/office/drawing/2014/main" id="{E0BB64BC-60AD-4085-B6AE-F60D5EAFE213}"/>
              </a:ext>
            </a:extLst>
          </p:cNvPr>
          <p:cNvSpPr>
            <a:spLocks noGrp="1"/>
          </p:cNvSpPr>
          <p:nvPr>
            <p:ph idx="1"/>
          </p:nvPr>
        </p:nvSpPr>
        <p:spPr/>
        <p:txBody>
          <a:bodyPr/>
          <a:lstStyle/>
          <a:p>
            <a:r>
              <a:rPr lang="en-GB" dirty="0"/>
              <a:t>Add WRM overview for each year group</a:t>
            </a:r>
          </a:p>
        </p:txBody>
      </p:sp>
      <p:pic>
        <p:nvPicPr>
          <p:cNvPr id="4" name="Picture 3"/>
          <p:cNvPicPr>
            <a:picLocks noChangeAspect="1"/>
          </p:cNvPicPr>
          <p:nvPr/>
        </p:nvPicPr>
        <p:blipFill>
          <a:blip r:embed="rId2"/>
          <a:stretch>
            <a:fillRect/>
          </a:stretch>
        </p:blipFill>
        <p:spPr>
          <a:xfrm>
            <a:off x="550333" y="1174287"/>
            <a:ext cx="8453571" cy="5683713"/>
          </a:xfrm>
          <a:prstGeom prst="rect">
            <a:avLst/>
          </a:prstGeom>
        </p:spPr>
      </p:pic>
    </p:spTree>
    <p:extLst>
      <p:ext uri="{BB962C8B-B14F-4D97-AF65-F5344CB8AC3E}">
        <p14:creationId xmlns:p14="http://schemas.microsoft.com/office/powerpoint/2010/main" val="3616946101"/>
      </p:ext>
    </p:extLst>
  </p:cSld>
  <p:clrMapOvr>
    <a:masterClrMapping/>
  </p:clrMapOvr>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59</TotalTime>
  <Words>576</Words>
  <Application>Microsoft Office PowerPoint</Application>
  <PresentationFormat>Widescreen</PresentationFormat>
  <Paragraphs>91</Paragraphs>
  <Slides>13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Noto Sans Symbols</vt:lpstr>
      <vt:lpstr>Trebuchet MS</vt:lpstr>
      <vt:lpstr>Calibri</vt:lpstr>
      <vt:lpstr>Wingdings 3</vt:lpstr>
      <vt:lpstr>Century Gothic</vt:lpstr>
      <vt:lpstr>Arial</vt:lpstr>
      <vt:lpstr>Facet</vt:lpstr>
      <vt:lpstr>YEAR AHEAD MEETING 2025-2026</vt:lpstr>
      <vt:lpstr>General Information</vt:lpstr>
      <vt:lpstr>What will we be learning? Topic overview </vt:lpstr>
      <vt:lpstr>PowerPoint Presentation</vt:lpstr>
      <vt:lpstr>Expectations in Writing</vt:lpstr>
      <vt:lpstr>PowerPoint Presentation</vt:lpstr>
      <vt:lpstr>Expectations in Reading</vt:lpstr>
      <vt:lpstr>EXPECTATIONS IN MATHS</vt:lpstr>
      <vt:lpstr>Maths Year 3 Overview</vt:lpstr>
      <vt:lpstr>Home and school working together</vt:lpstr>
      <vt:lpstr>Parental support </vt:lpstr>
      <vt:lpstr>THANK YOU</vt:lpstr>
      <vt:lpstr>Additional year groups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AHEAD MEETING 2025-2026</dc:title>
  <dc:creator>Anne Washington</dc:creator>
  <cp:lastModifiedBy>Sharon Barber</cp:lastModifiedBy>
  <cp:revision>8</cp:revision>
  <dcterms:created xsi:type="dcterms:W3CDTF">2023-07-20T19:28:25Z</dcterms:created>
  <dcterms:modified xsi:type="dcterms:W3CDTF">2025-09-03T20:02:17Z</dcterms:modified>
</cp:coreProperties>
</file>