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xml" ContentType="application/vnd.openxmlformats-officedocument.presentationml.tags+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8"/>
  </p:notesMasterIdLst>
  <p:sldIdLst>
    <p:sldId id="256" r:id="rId5"/>
    <p:sldId id="269" r:id="rId6"/>
    <p:sldId id="274" r:id="rId7"/>
    <p:sldId id="268" r:id="rId8"/>
    <p:sldId id="295" r:id="rId9"/>
    <p:sldId id="257" r:id="rId10"/>
    <p:sldId id="272" r:id="rId11"/>
    <p:sldId id="293" r:id="rId12"/>
    <p:sldId id="296" r:id="rId13"/>
    <p:sldId id="258" r:id="rId14"/>
    <p:sldId id="289" r:id="rId15"/>
    <p:sldId id="259" r:id="rId16"/>
    <p:sldId id="291" r:id="rId17"/>
    <p:sldId id="261" r:id="rId18"/>
    <p:sldId id="260" r:id="rId19"/>
    <p:sldId id="262" r:id="rId20"/>
    <p:sldId id="294" r:id="rId21"/>
    <p:sldId id="263" r:id="rId22"/>
    <p:sldId id="284" r:id="rId23"/>
    <p:sldId id="264" r:id="rId24"/>
    <p:sldId id="273" r:id="rId25"/>
    <p:sldId id="280" r:id="rId26"/>
    <p:sldId id="283" r:id="rId2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D2E001-5E9B-4111-9723-76D67F084F2A}" v="3" dt="2023-09-07T12:39:16.276"/>
    <p1510:client id="{6F7BDC65-54D4-4E8D-A085-06170C186B0B}" v="33" dt="2023-09-07T12:31:42.755"/>
    <p1510:client id="{B4499FBE-087B-4353-8A51-7FE5EEE50962}" v="3075" dt="2023-08-16T11:11:23.4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522"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EEE40659-4B1C-4C55-93AD-5E6C3F066BBC}" type="datetimeFigureOut">
              <a:rPr lang="en-GB" smtClean="0"/>
              <a:t>25/07/2025</a:t>
            </a:fld>
            <a:endParaRPr lang="en-GB"/>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3D77E29-78C8-4840-AC6B-3CE03D4DBBA8}" type="slidenum">
              <a:rPr lang="en-GB" smtClean="0"/>
              <a:t>‹#›</a:t>
            </a:fld>
            <a:endParaRPr lang="en-GB"/>
          </a:p>
        </p:txBody>
      </p:sp>
    </p:spTree>
    <p:extLst>
      <p:ext uri="{BB962C8B-B14F-4D97-AF65-F5344CB8AC3E}">
        <p14:creationId xmlns:p14="http://schemas.microsoft.com/office/powerpoint/2010/main" val="2811649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ARE BEACONS – explain that we want everyone to shine, to show kindness, understanding and love </a:t>
            </a:r>
            <a:r>
              <a:rPr lang="en-GB"/>
              <a:t>for others.</a:t>
            </a:r>
            <a:endParaRPr lang="en-GB" dirty="0"/>
          </a:p>
        </p:txBody>
      </p:sp>
      <p:sp>
        <p:nvSpPr>
          <p:cNvPr id="4" name="Slide Number Placeholder 3"/>
          <p:cNvSpPr>
            <a:spLocks noGrp="1"/>
          </p:cNvSpPr>
          <p:nvPr>
            <p:ph type="sldNum" sz="quarter" idx="5"/>
          </p:nvPr>
        </p:nvSpPr>
        <p:spPr/>
        <p:txBody>
          <a:bodyPr/>
          <a:lstStyle/>
          <a:p>
            <a:fld id="{F3D77E29-78C8-4840-AC6B-3CE03D4DBBA8}" type="slidenum">
              <a:rPr lang="en-GB" smtClean="0"/>
              <a:t>2</a:t>
            </a:fld>
            <a:endParaRPr lang="en-GB"/>
          </a:p>
        </p:txBody>
      </p:sp>
    </p:spTree>
    <p:extLst>
      <p:ext uri="{BB962C8B-B14F-4D97-AF65-F5344CB8AC3E}">
        <p14:creationId xmlns:p14="http://schemas.microsoft.com/office/powerpoint/2010/main" val="3339662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3D77E29-78C8-4840-AC6B-3CE03D4DBBA8}" type="slidenum">
              <a:rPr lang="en-GB" smtClean="0"/>
              <a:t>4</a:t>
            </a:fld>
            <a:endParaRPr lang="en-GB"/>
          </a:p>
        </p:txBody>
      </p:sp>
    </p:spTree>
    <p:extLst>
      <p:ext uri="{BB962C8B-B14F-4D97-AF65-F5344CB8AC3E}">
        <p14:creationId xmlns:p14="http://schemas.microsoft.com/office/powerpoint/2010/main" val="41309960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EMPHASISE that</a:t>
            </a:r>
            <a:r>
              <a:rPr lang="en-US" baseline="0" dirty="0"/>
              <a:t> proper PE kit is needed – for PE lessons and for clubs</a:t>
            </a:r>
          </a:p>
          <a:p>
            <a:endParaRPr lang="en-US" baseline="0" dirty="0"/>
          </a:p>
          <a:p>
            <a:r>
              <a:rPr lang="en-US" baseline="0" dirty="0"/>
              <a:t>Swimming will be Thursdays 10-10.30</a:t>
            </a:r>
            <a:endParaRPr lang="en-GB" dirty="0"/>
          </a:p>
        </p:txBody>
      </p:sp>
      <p:sp>
        <p:nvSpPr>
          <p:cNvPr id="4" name="Slide Number Placeholder 3"/>
          <p:cNvSpPr>
            <a:spLocks noGrp="1"/>
          </p:cNvSpPr>
          <p:nvPr>
            <p:ph type="sldNum" sz="quarter" idx="10"/>
          </p:nvPr>
        </p:nvSpPr>
        <p:spPr/>
        <p:txBody>
          <a:bodyPr/>
          <a:lstStyle/>
          <a:p>
            <a:fld id="{F3D77E29-78C8-4840-AC6B-3CE03D4DBBA8}" type="slidenum">
              <a:rPr lang="en-GB" smtClean="0"/>
              <a:t>10</a:t>
            </a:fld>
            <a:endParaRPr lang="en-GB"/>
          </a:p>
        </p:txBody>
      </p:sp>
    </p:spTree>
    <p:extLst>
      <p:ext uri="{BB962C8B-B14F-4D97-AF65-F5344CB8AC3E}">
        <p14:creationId xmlns:p14="http://schemas.microsoft.com/office/powerpoint/2010/main" val="1469816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3D77E29-78C8-4840-AC6B-3CE03D4DBBA8}" type="slidenum">
              <a:rPr lang="en-GB" smtClean="0"/>
              <a:t>11</a:t>
            </a:fld>
            <a:endParaRPr lang="en-GB"/>
          </a:p>
        </p:txBody>
      </p:sp>
    </p:spTree>
    <p:extLst>
      <p:ext uri="{BB962C8B-B14F-4D97-AF65-F5344CB8AC3E}">
        <p14:creationId xmlns:p14="http://schemas.microsoft.com/office/powerpoint/2010/main" val="903806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3D77E29-78C8-4840-AC6B-3CE03D4DBBA8}" type="slidenum">
              <a:rPr lang="en-GB" smtClean="0"/>
              <a:t>16</a:t>
            </a:fld>
            <a:endParaRPr lang="en-GB"/>
          </a:p>
        </p:txBody>
      </p:sp>
    </p:spTree>
    <p:extLst>
      <p:ext uri="{BB962C8B-B14F-4D97-AF65-F5344CB8AC3E}">
        <p14:creationId xmlns:p14="http://schemas.microsoft.com/office/powerpoint/2010/main" val="3231592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91D2524-8416-408D-9BA4-77727B01A856}" type="datetimeFigureOut">
              <a:rPr lang="en-GB" smtClean="0"/>
              <a:t>25/07/2025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2778194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91D2524-8416-408D-9BA4-77727B01A856}" type="datetimeFigureOut">
              <a:rPr lang="en-GB" smtClean="0"/>
              <a:t>25/07/2025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3645735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91D2524-8416-408D-9BA4-77727B01A856}" type="datetimeFigureOut">
              <a:rPr lang="en-GB" smtClean="0"/>
              <a:t>25/07/2025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3325454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91D2524-8416-408D-9BA4-77727B01A856}" type="datetimeFigureOut">
              <a:rPr lang="en-GB" smtClean="0"/>
              <a:t>25/07/2025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770345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1D2524-8416-408D-9BA4-77727B01A856}" type="datetimeFigureOut">
              <a:rPr lang="en-GB" smtClean="0"/>
              <a:t>25/07/2025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2296364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91D2524-8416-408D-9BA4-77727B01A856}" type="datetimeFigureOut">
              <a:rPr lang="en-GB" smtClean="0"/>
              <a:t>25/07/2025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1269799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91D2524-8416-408D-9BA4-77727B01A856}" type="datetimeFigureOut">
              <a:rPr lang="en-GB" smtClean="0"/>
              <a:t>25/07/2025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993387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91D2524-8416-408D-9BA4-77727B01A856}" type="datetimeFigureOut">
              <a:rPr lang="en-GB" smtClean="0"/>
              <a:t>25/07/2025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2333379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1D2524-8416-408D-9BA4-77727B01A856}" type="datetimeFigureOut">
              <a:rPr lang="en-GB" smtClean="0"/>
              <a:t>25/07/2025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3177866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1D2524-8416-408D-9BA4-77727B01A856}" type="datetimeFigureOut">
              <a:rPr lang="en-GB" smtClean="0"/>
              <a:t>25/07/2025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10555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1D2524-8416-408D-9BA4-77727B01A856}" type="datetimeFigureOut">
              <a:rPr lang="en-GB" smtClean="0"/>
              <a:t>25/07/2025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D79147-EAF0-400B-9D36-80A59995B1B2}" type="slidenum">
              <a:rPr lang="en-GB" smtClean="0"/>
              <a:t>‹#›</a:t>
            </a:fld>
            <a:endParaRPr lang="en-GB"/>
          </a:p>
        </p:txBody>
      </p:sp>
    </p:spTree>
    <p:extLst>
      <p:ext uri="{BB962C8B-B14F-4D97-AF65-F5344CB8AC3E}">
        <p14:creationId xmlns:p14="http://schemas.microsoft.com/office/powerpoint/2010/main" val="3150646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1D2524-8416-408D-9BA4-77727B01A856}" type="datetimeFigureOut">
              <a:rPr lang="en-GB" smtClean="0"/>
              <a:t>25/07/2025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D79147-EAF0-400B-9D36-80A59995B1B2}" type="slidenum">
              <a:rPr lang="en-GB" smtClean="0"/>
              <a:t>‹#›</a:t>
            </a:fld>
            <a:endParaRPr lang="en-GB"/>
          </a:p>
        </p:txBody>
      </p:sp>
    </p:spTree>
    <p:extLst>
      <p:ext uri="{BB962C8B-B14F-4D97-AF65-F5344CB8AC3E}">
        <p14:creationId xmlns:p14="http://schemas.microsoft.com/office/powerpoint/2010/main" val="34419511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quotesideas.com/wp-content/uploads/2015/07/tumblr_mnq3hvftsT1r9mgqro1_1280.jpg" TargetMode="External"/><Relationship Id="rId2" Type="http://schemas.openxmlformats.org/officeDocument/2006/relationships/slideLayout" Target="../slideLayouts/slideLayout7.xml"/><Relationship Id="rId1" Type="http://schemas.openxmlformats.org/officeDocument/2006/relationships/tags" Target="../tags/tag1.xml"/><Relationship Id="rId6" Type="http://schemas.openxmlformats.org/officeDocument/2006/relationships/image" Target="../media/image5.jpeg"/><Relationship Id="rId5" Type="http://schemas.openxmlformats.org/officeDocument/2006/relationships/hyperlink" Target="http://quotesideas.com/wp-content/uploads/2015/07/Reading-quote-by-Dr.-Seuss.jpg" TargetMode="Externa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mailto:ngrimster@christchurchpri.cheshire.sch.uk" TargetMode="External"/><Relationship Id="rId2" Type="http://schemas.openxmlformats.org/officeDocument/2006/relationships/hyperlink" Target="mailto:Helen.friend@bwccf.sch.uk" TargetMode="External"/><Relationship Id="rId1" Type="http://schemas.openxmlformats.org/officeDocument/2006/relationships/slideLayout" Target="../slideLayouts/slideLayout7.xml"/><Relationship Id="rId5" Type="http://schemas.openxmlformats.org/officeDocument/2006/relationships/hyperlink" Target="mailto:admin@Christchurchpri.Cheshire.sch.uk" TargetMode="External"/><Relationship Id="rId4" Type="http://schemas.openxmlformats.org/officeDocument/2006/relationships/hyperlink" Target="mailto:Natashagoold@bwccf.sch.uk"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980728"/>
            <a:ext cx="7772400" cy="1470025"/>
          </a:xfrm>
        </p:spPr>
        <p:txBody>
          <a:bodyPr>
            <a:normAutofit/>
          </a:bodyPr>
          <a:lstStyle/>
          <a:p>
            <a:r>
              <a:rPr lang="en-GB" sz="7200" dirty="0"/>
              <a:t>Meet the Teacher</a:t>
            </a:r>
          </a:p>
        </p:txBody>
      </p:sp>
      <p:sp>
        <p:nvSpPr>
          <p:cNvPr id="3" name="Subtitle 2"/>
          <p:cNvSpPr>
            <a:spLocks noGrp="1"/>
          </p:cNvSpPr>
          <p:nvPr>
            <p:ph type="subTitle" idx="1"/>
          </p:nvPr>
        </p:nvSpPr>
        <p:spPr>
          <a:xfrm>
            <a:off x="1403648" y="3068960"/>
            <a:ext cx="6400800" cy="1752600"/>
          </a:xfrm>
        </p:spPr>
        <p:txBody>
          <a:bodyPr vert="horz" lIns="91440" tIns="45720" rIns="91440" bIns="45720" rtlCol="0" anchor="t">
            <a:noAutofit/>
          </a:bodyPr>
          <a:lstStyle/>
          <a:p>
            <a:r>
              <a:rPr lang="en-GB" sz="4800" dirty="0"/>
              <a:t>Welcome to </a:t>
            </a:r>
          </a:p>
          <a:p>
            <a:r>
              <a:rPr lang="en-GB" sz="4800" dirty="0"/>
              <a:t>Year 1</a:t>
            </a:r>
            <a:endParaRPr lang="en-GB" sz="4800" dirty="0">
              <a:cs typeface="Calibri"/>
            </a:endParaRPr>
          </a:p>
        </p:txBody>
      </p:sp>
    </p:spTree>
    <p:extLst>
      <p:ext uri="{BB962C8B-B14F-4D97-AF65-F5344CB8AC3E}">
        <p14:creationId xmlns:p14="http://schemas.microsoft.com/office/powerpoint/2010/main" val="16953918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147781"/>
            <a:ext cx="8208912" cy="6093976"/>
          </a:xfrm>
          <a:prstGeom prst="rect">
            <a:avLst/>
          </a:prstGeom>
          <a:noFill/>
        </p:spPr>
        <p:txBody>
          <a:bodyPr wrap="square" lIns="91440" tIns="45720" rIns="91440" bIns="45720" rtlCol="0" anchor="t">
            <a:spAutoFit/>
          </a:bodyPr>
          <a:lstStyle/>
          <a:p>
            <a:r>
              <a:rPr lang="en-GB" sz="3600" dirty="0"/>
              <a:t>PE will usually be on :</a:t>
            </a:r>
          </a:p>
          <a:p>
            <a:endParaRPr lang="en-GB" dirty="0"/>
          </a:p>
          <a:p>
            <a:r>
              <a:rPr lang="en-US" sz="2800" dirty="0">
                <a:cs typeface="Calibri"/>
              </a:rPr>
              <a:t>Autumn 1: Wednesday &amp; Friday</a:t>
            </a:r>
          </a:p>
          <a:p>
            <a:r>
              <a:rPr lang="en-US" sz="2800" dirty="0">
                <a:cs typeface="Calibri"/>
              </a:rPr>
              <a:t>Autumn 2: Thursday - House of Dance </a:t>
            </a:r>
          </a:p>
          <a:p>
            <a:endParaRPr lang="en-GB" sz="2800" dirty="0"/>
          </a:p>
          <a:p>
            <a:r>
              <a:rPr lang="en-GB" sz="2800" dirty="0"/>
              <a:t>Your child will need the following items named:</a:t>
            </a:r>
          </a:p>
          <a:p>
            <a:r>
              <a:rPr lang="en-GB" sz="2800" dirty="0"/>
              <a:t>White/Burgundy t-shirt, black shorts (and jogging bottoms), trainers (for outside PE), pumps (for indoor PE). School jumpers / cardigans (not black).</a:t>
            </a:r>
          </a:p>
          <a:p>
            <a:endParaRPr lang="en-GB" sz="2800" dirty="0"/>
          </a:p>
          <a:p>
            <a:r>
              <a:rPr lang="en-GB" sz="2800" dirty="0"/>
              <a:t>Children to come in to school on PE days in their PE Kit.</a:t>
            </a:r>
          </a:p>
          <a:p>
            <a:r>
              <a:rPr lang="en-GB" sz="2800" dirty="0"/>
              <a:t>Sports Club Days – children can bring their kit to change in to.</a:t>
            </a:r>
            <a:endParaRPr lang="en-GB" sz="2800" dirty="0">
              <a:cs typeface="Calibri"/>
            </a:endParaRPr>
          </a:p>
          <a:p>
            <a:endParaRPr lang="en-GB" sz="2800" dirty="0"/>
          </a:p>
        </p:txBody>
      </p:sp>
      <p:pic>
        <p:nvPicPr>
          <p:cNvPr id="4098" name="Picture 2" descr="C:\Program Files (x86)\Microsoft Office\MEDIA\CAGCAT10\j0301480.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05811" y="179026"/>
            <a:ext cx="1798638" cy="13382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775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5841" y="219576"/>
            <a:ext cx="8083104" cy="5755422"/>
          </a:xfrm>
          <a:prstGeom prst="rect">
            <a:avLst/>
          </a:prstGeom>
          <a:noFill/>
        </p:spPr>
        <p:txBody>
          <a:bodyPr wrap="square" lIns="91440" tIns="45720" rIns="91440" bIns="45720" rtlCol="0" anchor="t">
            <a:spAutoFit/>
          </a:bodyPr>
          <a:lstStyle/>
          <a:p>
            <a:r>
              <a:rPr lang="en-GB" sz="3600" dirty="0">
                <a:cs typeface="Calibri"/>
              </a:rPr>
              <a:t>HOMEWORK ….</a:t>
            </a:r>
          </a:p>
          <a:p>
            <a:r>
              <a:rPr lang="en-GB" sz="2400" dirty="0">
                <a:cs typeface="Calibri"/>
              </a:rPr>
              <a:t>Homework is sent out on a three weekly rota:</a:t>
            </a:r>
          </a:p>
          <a:p>
            <a:r>
              <a:rPr lang="en-GB" sz="2400" dirty="0">
                <a:cs typeface="Calibri"/>
              </a:rPr>
              <a:t>Maths</a:t>
            </a:r>
          </a:p>
          <a:p>
            <a:r>
              <a:rPr lang="en-GB" sz="2400" dirty="0">
                <a:cs typeface="Calibri"/>
              </a:rPr>
              <a:t>English</a:t>
            </a:r>
          </a:p>
          <a:p>
            <a:r>
              <a:rPr lang="en-GB" sz="2400" dirty="0">
                <a:cs typeface="Calibri"/>
              </a:rPr>
              <a:t>Discussion </a:t>
            </a:r>
            <a:r>
              <a:rPr lang="en-GB" sz="2000" dirty="0">
                <a:cs typeface="Calibri"/>
              </a:rPr>
              <a:t>(a really good opportunity to develop communication and vocabulary which are so important in learning)</a:t>
            </a:r>
          </a:p>
          <a:p>
            <a:endParaRPr lang="en-GB" sz="2400" dirty="0">
              <a:cs typeface="Calibri"/>
            </a:endParaRPr>
          </a:p>
          <a:p>
            <a:r>
              <a:rPr lang="en-GB" sz="2400" dirty="0">
                <a:cs typeface="Calibri"/>
              </a:rPr>
              <a:t>It goes out on a Wednesday to be returned to school the following Monday.</a:t>
            </a:r>
          </a:p>
          <a:p>
            <a:endParaRPr lang="en-GB" sz="2400" dirty="0">
              <a:cs typeface="Calibri"/>
            </a:endParaRPr>
          </a:p>
          <a:p>
            <a:r>
              <a:rPr lang="en-GB" sz="2400" dirty="0">
                <a:cs typeface="Calibri"/>
              </a:rPr>
              <a:t>Homework links to the learning in class that your child has been doing and should be accessible.</a:t>
            </a:r>
          </a:p>
          <a:p>
            <a:endParaRPr lang="en-GB" sz="2400" dirty="0">
              <a:cs typeface="Calibri"/>
            </a:endParaRPr>
          </a:p>
          <a:p>
            <a:r>
              <a:rPr lang="en-GB" sz="2400" b="1" dirty="0">
                <a:cs typeface="Calibri"/>
              </a:rPr>
              <a:t>Times Tables </a:t>
            </a:r>
          </a:p>
          <a:p>
            <a:r>
              <a:rPr lang="en-GB" sz="2400" dirty="0">
                <a:cs typeface="Calibri"/>
              </a:rPr>
              <a:t>Your child will working on their 2, 5 and 10 times tables in Year</a:t>
            </a:r>
          </a:p>
        </p:txBody>
      </p:sp>
    </p:spTree>
    <p:extLst>
      <p:ext uri="{BB962C8B-B14F-4D97-AF65-F5344CB8AC3E}">
        <p14:creationId xmlns:p14="http://schemas.microsoft.com/office/powerpoint/2010/main" val="1312489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8706" y="224557"/>
            <a:ext cx="8208912" cy="2523768"/>
          </a:xfrm>
          <a:prstGeom prst="rect">
            <a:avLst/>
          </a:prstGeom>
          <a:noFill/>
        </p:spPr>
        <p:txBody>
          <a:bodyPr wrap="square" rtlCol="0">
            <a:spAutoFit/>
          </a:bodyPr>
          <a:lstStyle/>
          <a:p>
            <a:r>
              <a:rPr lang="en-GB" sz="3200" dirty="0"/>
              <a:t>Reading in Year 1:</a:t>
            </a:r>
          </a:p>
          <a:p>
            <a:endParaRPr lang="en-GB" dirty="0"/>
          </a:p>
          <a:p>
            <a:endParaRPr lang="en-GB" dirty="0"/>
          </a:p>
          <a:p>
            <a:r>
              <a:rPr lang="en-GB" dirty="0"/>
              <a:t>Each child is expected to ‘Strive for five’ – this means </a:t>
            </a:r>
          </a:p>
          <a:p>
            <a:r>
              <a:rPr lang="en-GB" dirty="0"/>
              <a:t>reading at least 5 times a week at home.  </a:t>
            </a:r>
          </a:p>
          <a:p>
            <a:endParaRPr lang="en-GB" dirty="0"/>
          </a:p>
          <a:p>
            <a:r>
              <a:rPr lang="en-GB" dirty="0"/>
              <a:t>w/c 8</a:t>
            </a:r>
            <a:r>
              <a:rPr lang="en-GB" baseline="30000" dirty="0"/>
              <a:t>th</a:t>
            </a:r>
            <a:r>
              <a:rPr lang="en-GB" dirty="0"/>
              <a:t> June your child will undertake their phonics screening </a:t>
            </a:r>
          </a:p>
          <a:p>
            <a:r>
              <a:rPr lang="en-GB" dirty="0"/>
              <a:t>check. Please do not take any time off during this week. </a:t>
            </a:r>
          </a:p>
        </p:txBody>
      </p:sp>
      <p:pic>
        <p:nvPicPr>
          <p:cNvPr id="3074" name="Picture 2" descr="tumblr_mnq3hvftsT1r9mgqro1_1280">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17952" y="224557"/>
            <a:ext cx="2914650" cy="3043238"/>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Reading-quote-by-Dr.-Seuss">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4418" y="2636912"/>
            <a:ext cx="3888744" cy="401999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4427984" y="3492745"/>
            <a:ext cx="4572000" cy="2308324"/>
          </a:xfrm>
          <a:prstGeom prst="rect">
            <a:avLst/>
          </a:prstGeom>
        </p:spPr>
        <p:txBody>
          <a:bodyPr>
            <a:spAutoFit/>
          </a:bodyPr>
          <a:lstStyle/>
          <a:p>
            <a:r>
              <a:rPr lang="en-GB" dirty="0">
                <a:solidFill>
                  <a:prstClr val="black"/>
                </a:solidFill>
              </a:rPr>
              <a:t>Reading records are provided for recording these and staff will also record when your child is heard in school.</a:t>
            </a:r>
            <a:endParaRPr lang="en-GB" dirty="0"/>
          </a:p>
          <a:p>
            <a:endParaRPr lang="en-GB" dirty="0"/>
          </a:p>
          <a:p>
            <a:endParaRPr lang="en-GB" dirty="0"/>
          </a:p>
          <a:p>
            <a:r>
              <a:rPr lang="en-GB" dirty="0"/>
              <a:t>Our class will have rewards for those who stay on top of their reading – please help your child by completing the reading record.</a:t>
            </a:r>
          </a:p>
        </p:txBody>
      </p:sp>
      <p:sp>
        <p:nvSpPr>
          <p:cNvPr id="7" name="SMARTInkShape-4"/>
          <p:cNvSpPr/>
          <p:nvPr>
            <p:custDataLst>
              <p:tags r:id="rId1"/>
            </p:custDataLst>
          </p:nvPr>
        </p:nvSpPr>
        <p:spPr>
          <a:xfrm>
            <a:off x="-1352550" y="4470400"/>
            <a:ext cx="107951" cy="101601"/>
          </a:xfrm>
          <a:custGeom>
            <a:avLst/>
            <a:gdLst/>
            <a:ahLst/>
            <a:cxnLst/>
            <a:rect l="0" t="0" r="0" b="0"/>
            <a:pathLst>
              <a:path w="107951" h="101601">
                <a:moveTo>
                  <a:pt x="0" y="0"/>
                </a:moveTo>
                <a:lnTo>
                  <a:pt x="0" y="0"/>
                </a:lnTo>
                <a:lnTo>
                  <a:pt x="3371" y="0"/>
                </a:lnTo>
                <a:lnTo>
                  <a:pt x="12209" y="3371"/>
                </a:lnTo>
                <a:lnTo>
                  <a:pt x="14490" y="5069"/>
                </a:lnTo>
                <a:lnTo>
                  <a:pt x="18404" y="10125"/>
                </a:lnTo>
                <a:lnTo>
                  <a:pt x="21821" y="11556"/>
                </a:lnTo>
                <a:lnTo>
                  <a:pt x="23014" y="12643"/>
                </a:lnTo>
                <a:lnTo>
                  <a:pt x="24340" y="15732"/>
                </a:lnTo>
                <a:lnTo>
                  <a:pt x="25399" y="16838"/>
                </a:lnTo>
                <a:lnTo>
                  <a:pt x="28457" y="18067"/>
                </a:lnTo>
                <a:lnTo>
                  <a:pt x="29555" y="19100"/>
                </a:lnTo>
                <a:lnTo>
                  <a:pt x="31461" y="24431"/>
                </a:lnTo>
                <a:lnTo>
                  <a:pt x="33503" y="24969"/>
                </a:lnTo>
                <a:lnTo>
                  <a:pt x="35035" y="25113"/>
                </a:lnTo>
                <a:lnTo>
                  <a:pt x="36057" y="25914"/>
                </a:lnTo>
                <a:lnTo>
                  <a:pt x="38020" y="31481"/>
                </a:lnTo>
                <a:lnTo>
                  <a:pt x="41448" y="31670"/>
                </a:lnTo>
                <a:lnTo>
                  <a:pt x="42448" y="32402"/>
                </a:lnTo>
                <a:lnTo>
                  <a:pt x="44372" y="37836"/>
                </a:lnTo>
                <a:lnTo>
                  <a:pt x="56261" y="38100"/>
                </a:lnTo>
                <a:lnTo>
                  <a:pt x="56557" y="38805"/>
                </a:lnTo>
                <a:lnTo>
                  <a:pt x="57150" y="44443"/>
                </a:lnTo>
                <a:lnTo>
                  <a:pt x="63423" y="44450"/>
                </a:lnTo>
                <a:lnTo>
                  <a:pt x="63500" y="50799"/>
                </a:lnTo>
                <a:lnTo>
                  <a:pt x="68967" y="50800"/>
                </a:lnTo>
                <a:lnTo>
                  <a:pt x="69262" y="51505"/>
                </a:lnTo>
                <a:lnTo>
                  <a:pt x="69850" y="63422"/>
                </a:lnTo>
                <a:lnTo>
                  <a:pt x="101600" y="63500"/>
                </a:lnTo>
                <a:lnTo>
                  <a:pt x="101600" y="57173"/>
                </a:lnTo>
                <a:lnTo>
                  <a:pt x="107689" y="57150"/>
                </a:lnTo>
                <a:lnTo>
                  <a:pt x="107950" y="50800"/>
                </a:lnTo>
                <a:lnTo>
                  <a:pt x="102483" y="50800"/>
                </a:lnTo>
                <a:lnTo>
                  <a:pt x="102189" y="50094"/>
                </a:lnTo>
                <a:lnTo>
                  <a:pt x="101600" y="44450"/>
                </a:lnTo>
                <a:lnTo>
                  <a:pt x="96133" y="44450"/>
                </a:lnTo>
                <a:lnTo>
                  <a:pt x="95839" y="45155"/>
                </a:lnTo>
                <a:lnTo>
                  <a:pt x="95250" y="50800"/>
                </a:lnTo>
                <a:lnTo>
                  <a:pt x="88900" y="50800"/>
                </a:lnTo>
                <a:lnTo>
                  <a:pt x="88900" y="56267"/>
                </a:lnTo>
                <a:lnTo>
                  <a:pt x="89606" y="56561"/>
                </a:lnTo>
                <a:lnTo>
                  <a:pt x="95248" y="57150"/>
                </a:lnTo>
                <a:lnTo>
                  <a:pt x="95250" y="101600"/>
                </a:lnTo>
                <a:lnTo>
                  <a:pt x="76200" y="101600"/>
                </a:lnTo>
                <a:lnTo>
                  <a:pt x="88900" y="101600"/>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374775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D9D9F2E-B0BC-3514-B370-4E4ADF6A2347}"/>
              </a:ext>
            </a:extLst>
          </p:cNvPr>
          <p:cNvSpPr txBox="1"/>
          <p:nvPr/>
        </p:nvSpPr>
        <p:spPr>
          <a:xfrm>
            <a:off x="539552" y="260648"/>
            <a:ext cx="7429500" cy="563231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Water Bottles:</a:t>
            </a:r>
          </a:p>
          <a:p>
            <a:r>
              <a:rPr lang="en-US" dirty="0">
                <a:cs typeface="Calibri"/>
              </a:rPr>
              <a:t>Please make sure that these are named – water or sugar free cordials/squash only, no fizzy drinks please.</a:t>
            </a:r>
          </a:p>
          <a:p>
            <a:endParaRPr lang="en-US" dirty="0">
              <a:cs typeface="Calibri"/>
            </a:endParaRPr>
          </a:p>
          <a:p>
            <a:r>
              <a:rPr lang="en-US" dirty="0">
                <a:cs typeface="Calibri"/>
              </a:rPr>
              <a:t>Snacks:</a:t>
            </a:r>
          </a:p>
          <a:p>
            <a:r>
              <a:rPr lang="en-US" dirty="0">
                <a:cs typeface="Calibri"/>
              </a:rPr>
              <a:t>Please encourage </a:t>
            </a:r>
            <a:r>
              <a:rPr lang="en-US" b="1" dirty="0">
                <a:cs typeface="Calibri"/>
              </a:rPr>
              <a:t>ONE</a:t>
            </a:r>
            <a:r>
              <a:rPr lang="en-US" dirty="0">
                <a:cs typeface="Calibri"/>
              </a:rPr>
              <a:t> small, healthy and balanced snacks. There is only very short amount of time for snack. Sweets, sharing bags of crisps or large chocolate bars are not allowed and children will be asked to put these back in their bags. Toast is still available to buy each day.</a:t>
            </a:r>
          </a:p>
          <a:p>
            <a:endParaRPr lang="en-US" dirty="0">
              <a:cs typeface="Calibri"/>
            </a:endParaRPr>
          </a:p>
          <a:p>
            <a:r>
              <a:rPr lang="en-US" dirty="0">
                <a:cs typeface="Calibri"/>
              </a:rPr>
              <a:t>Labels:</a:t>
            </a:r>
          </a:p>
          <a:p>
            <a:r>
              <a:rPr lang="en-US" dirty="0">
                <a:cs typeface="Calibri"/>
              </a:rPr>
              <a:t>Please label clothes (especially jumpers). </a:t>
            </a:r>
          </a:p>
          <a:p>
            <a:endParaRPr lang="en-US" dirty="0">
              <a:cs typeface="Calibri"/>
            </a:endParaRPr>
          </a:p>
          <a:p>
            <a:r>
              <a:rPr lang="en-US" dirty="0">
                <a:cs typeface="Calibri"/>
              </a:rPr>
              <a:t>School Meals:</a:t>
            </a:r>
          </a:p>
          <a:p>
            <a:r>
              <a:rPr lang="en-US" dirty="0">
                <a:cs typeface="Calibri"/>
              </a:rPr>
              <a:t>The menu is available, please discuss the choices with your child so they are familiar with their choices. We will endeavour to let you know any changes ahead of the day.</a:t>
            </a:r>
          </a:p>
          <a:p>
            <a:endParaRPr lang="en-US" dirty="0">
              <a:cs typeface="Calibri"/>
            </a:endParaRPr>
          </a:p>
          <a:p>
            <a:r>
              <a:rPr lang="en-US" dirty="0">
                <a:cs typeface="Calibri"/>
              </a:rPr>
              <a:t>PLEASE REMEMBER WE ARE A</a:t>
            </a:r>
            <a:r>
              <a:rPr lang="en-US" b="1" dirty="0">
                <a:cs typeface="Calibri"/>
              </a:rPr>
              <a:t> NUT FREE SCHOOL</a:t>
            </a:r>
            <a:r>
              <a:rPr lang="en-US" dirty="0">
                <a:cs typeface="Calibri"/>
              </a:rPr>
              <a:t>. WE HAVE CHILDREN AND STAFF WITH SEVERE ALLERGIES. </a:t>
            </a:r>
          </a:p>
        </p:txBody>
      </p:sp>
    </p:spTree>
    <p:extLst>
      <p:ext uri="{BB962C8B-B14F-4D97-AF65-F5344CB8AC3E}">
        <p14:creationId xmlns:p14="http://schemas.microsoft.com/office/powerpoint/2010/main" val="7820632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9" descr="https://2.bp.blogspot.com/-YZmpWXuCMOE/VyNlJ2ho3xI/AAAAAAAAAEg/ZV83QYbqkJ42yEKb4F_lYaFL1gZKITbAgCLcB/s1600/Poster%2B-%2BSchool%2BRules%2BApril%2B2016.jpg"/>
          <p:cNvSpPr>
            <a:spLocks noChangeAspect="1" noChangeArrowheads="1"/>
          </p:cNvSpPr>
          <p:nvPr/>
        </p:nvSpPr>
        <p:spPr bwMode="auto">
          <a:xfrm>
            <a:off x="63500" y="-136525"/>
            <a:ext cx="10772775" cy="15240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AutoShape 11" descr="https://2.bp.blogspot.com/-YZmpWXuCMOE/VyNlJ2ho3xI/AAAAAAAAAEg/ZV83QYbqkJ42yEKb4F_lYaFL1gZKITbAgCLcB/s1600/Poster%2B-%2BSchool%2BRules%2BApril%2B2016.jpg"/>
          <p:cNvSpPr>
            <a:spLocks noChangeAspect="1" noChangeArrowheads="1"/>
          </p:cNvSpPr>
          <p:nvPr/>
        </p:nvSpPr>
        <p:spPr bwMode="auto">
          <a:xfrm>
            <a:off x="215900" y="15875"/>
            <a:ext cx="10772775" cy="15240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 name="AutoShape 2" descr="Paul Dix Behaviour - Lessons - Tes Teach"/>
          <p:cNvSpPr>
            <a:spLocks noChangeAspect="1" noChangeArrowheads="1"/>
          </p:cNvSpPr>
          <p:nvPr/>
        </p:nvSpPr>
        <p:spPr bwMode="auto">
          <a:xfrm>
            <a:off x="275927" y="117998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31015" y="173581"/>
            <a:ext cx="4775796" cy="3374896"/>
          </a:xfrm>
          <a:prstGeom prst="rect">
            <a:avLst/>
          </a:prstGeom>
        </p:spPr>
      </p:pic>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38664" y="2170592"/>
            <a:ext cx="666075" cy="659107"/>
          </a:xfrm>
          <a:prstGeom prst="rect">
            <a:avLst/>
          </a:prstGeom>
        </p:spPr>
      </p:pic>
      <p:sp>
        <p:nvSpPr>
          <p:cNvPr id="9" name="TextBox 8"/>
          <p:cNvSpPr txBox="1"/>
          <p:nvPr/>
        </p:nvSpPr>
        <p:spPr>
          <a:xfrm>
            <a:off x="334208" y="274764"/>
            <a:ext cx="8208912" cy="1200329"/>
          </a:xfrm>
          <a:prstGeom prst="rect">
            <a:avLst/>
          </a:prstGeom>
          <a:noFill/>
        </p:spPr>
        <p:txBody>
          <a:bodyPr wrap="square" rtlCol="0">
            <a:spAutoFit/>
          </a:bodyPr>
          <a:lstStyle/>
          <a:p>
            <a:r>
              <a:rPr lang="en-US" sz="3600" dirty="0" err="1"/>
              <a:t>Behaviour</a:t>
            </a:r>
            <a:r>
              <a:rPr lang="en-US" sz="3600" dirty="0"/>
              <a:t> and </a:t>
            </a:r>
          </a:p>
          <a:p>
            <a:r>
              <a:rPr lang="en-US" sz="3600" dirty="0"/>
              <a:t>Expectations</a:t>
            </a:r>
            <a:endParaRPr lang="en-GB" sz="3600" dirty="0"/>
          </a:p>
        </p:txBody>
      </p:sp>
      <p:pic>
        <p:nvPicPr>
          <p:cNvPr id="11" name="Picture 2" descr="school cres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09981" y="2833713"/>
            <a:ext cx="723442" cy="71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80811" y="1576276"/>
            <a:ext cx="3774004" cy="3970318"/>
          </a:xfrm>
          <a:prstGeom prst="rect">
            <a:avLst/>
          </a:prstGeom>
          <a:noFill/>
        </p:spPr>
        <p:txBody>
          <a:bodyPr wrap="square" rtlCol="0">
            <a:spAutoFit/>
          </a:bodyPr>
          <a:lstStyle/>
          <a:p>
            <a:pPr marL="342900" indent="-342900">
              <a:buFontTx/>
              <a:buAutoNum type="arabicPeriod"/>
            </a:pPr>
            <a:r>
              <a:rPr lang="en-GB" dirty="0"/>
              <a:t>Say the child’s name</a:t>
            </a:r>
          </a:p>
          <a:p>
            <a:pPr marL="342900" indent="-342900">
              <a:buFontTx/>
              <a:buAutoNum type="arabicPeriod"/>
            </a:pPr>
            <a:r>
              <a:rPr lang="en-GB" dirty="0"/>
              <a:t>Another reminder / discuss needs or issues and ask them to follow expectations e.g. please stop shouting out </a:t>
            </a:r>
          </a:p>
          <a:p>
            <a:pPr marL="342900" indent="-342900">
              <a:buFontTx/>
              <a:buAutoNum type="arabicPeriod"/>
            </a:pPr>
            <a:r>
              <a:rPr lang="en-GB" dirty="0"/>
              <a:t>If still continuing, Proud Cloud will not be given at end of the day</a:t>
            </a:r>
          </a:p>
          <a:p>
            <a:pPr marL="342900" indent="-342900">
              <a:buFontTx/>
              <a:buAutoNum type="arabicPeriod"/>
            </a:pPr>
            <a:r>
              <a:rPr lang="en-GB" dirty="0"/>
              <a:t>If still continuing, work in a different environment</a:t>
            </a:r>
          </a:p>
          <a:p>
            <a:pPr marL="342900" indent="-342900">
              <a:buFontTx/>
              <a:buAutoNum type="arabicPeriod"/>
            </a:pPr>
            <a:r>
              <a:rPr lang="en-GB" dirty="0"/>
              <a:t>Speak to a member of SLT, thinking sheet to be completed at lunch time and parents contacted </a:t>
            </a:r>
          </a:p>
          <a:p>
            <a:endParaRPr lang="en-GB" dirty="0"/>
          </a:p>
          <a:p>
            <a:pPr marL="342900" indent="-342900">
              <a:buAutoNum type="arabicPeriod"/>
            </a:pPr>
            <a:endParaRPr lang="en-GB" dirty="0"/>
          </a:p>
        </p:txBody>
      </p:sp>
      <p:sp>
        <p:nvSpPr>
          <p:cNvPr id="5" name="TextBox 4"/>
          <p:cNvSpPr txBox="1"/>
          <p:nvPr/>
        </p:nvSpPr>
        <p:spPr>
          <a:xfrm>
            <a:off x="247689" y="5013176"/>
            <a:ext cx="4524012" cy="923330"/>
          </a:xfrm>
          <a:prstGeom prst="rect">
            <a:avLst/>
          </a:prstGeom>
          <a:noFill/>
        </p:spPr>
        <p:txBody>
          <a:bodyPr wrap="square" rtlCol="0">
            <a:spAutoFit/>
          </a:bodyPr>
          <a:lstStyle/>
          <a:p>
            <a:r>
              <a:rPr lang="en-GB" dirty="0"/>
              <a:t>Some behaviours e.g. physically hurting someone on purpose will automatically be a Step 5. </a:t>
            </a:r>
          </a:p>
        </p:txBody>
      </p:sp>
      <p:sp>
        <p:nvSpPr>
          <p:cNvPr id="12" name="TextBox 11"/>
          <p:cNvSpPr txBox="1"/>
          <p:nvPr/>
        </p:nvSpPr>
        <p:spPr>
          <a:xfrm>
            <a:off x="5104739" y="3861048"/>
            <a:ext cx="3739844" cy="1754326"/>
          </a:xfrm>
          <a:prstGeom prst="rect">
            <a:avLst/>
          </a:prstGeom>
          <a:noFill/>
        </p:spPr>
        <p:txBody>
          <a:bodyPr wrap="square" rtlCol="0">
            <a:spAutoFit/>
          </a:bodyPr>
          <a:lstStyle/>
          <a:p>
            <a:r>
              <a:rPr lang="en-GB" dirty="0"/>
              <a:t>We will always listen to the children and try to understand what has happened and be fair to all. </a:t>
            </a:r>
          </a:p>
          <a:p>
            <a:endParaRPr lang="en-GB" dirty="0"/>
          </a:p>
          <a:p>
            <a:r>
              <a:rPr lang="en-GB" dirty="0"/>
              <a:t>Children need to speak to adults in school if they have any problems. </a:t>
            </a:r>
          </a:p>
        </p:txBody>
      </p:sp>
    </p:spTree>
    <p:extLst>
      <p:ext uri="{BB962C8B-B14F-4D97-AF65-F5344CB8AC3E}">
        <p14:creationId xmlns:p14="http://schemas.microsoft.com/office/powerpoint/2010/main" val="374775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404664"/>
            <a:ext cx="8640959" cy="5139869"/>
          </a:xfrm>
          <a:prstGeom prst="rect">
            <a:avLst/>
          </a:prstGeom>
          <a:noFill/>
        </p:spPr>
        <p:txBody>
          <a:bodyPr wrap="square" rtlCol="0">
            <a:spAutoFit/>
          </a:bodyPr>
          <a:lstStyle/>
          <a:p>
            <a:r>
              <a:rPr lang="en-GB" sz="4000" dirty="0"/>
              <a:t>Reward system at Christ Church:</a:t>
            </a:r>
          </a:p>
          <a:p>
            <a:endParaRPr lang="en-GB" sz="2400" dirty="0"/>
          </a:p>
          <a:p>
            <a:r>
              <a:rPr lang="en-GB" sz="2400" dirty="0"/>
              <a:t>Every day –assuming it’s been a positive one – a child should earn a proud cloud on their card.</a:t>
            </a:r>
          </a:p>
          <a:p>
            <a:endParaRPr lang="en-GB" sz="2400" dirty="0"/>
          </a:p>
          <a:p>
            <a:r>
              <a:rPr lang="en-GB" sz="2400" dirty="0"/>
              <a:t>After 30 Proud Clouds, your child will be given a sticker showing that they have achieved this. This means they can come in on the next Friday in their own clothes (not on photograph/visit/special Fridays)!</a:t>
            </a:r>
          </a:p>
          <a:p>
            <a:endParaRPr lang="en-GB" sz="2400" dirty="0"/>
          </a:p>
          <a:p>
            <a:r>
              <a:rPr lang="en-GB" sz="2400" dirty="0"/>
              <a:t>Each week we will pick two of our children to receive an award for a special achievement that week (one linked to our Curriculum Drivers and one to our Christian Values).</a:t>
            </a:r>
          </a:p>
        </p:txBody>
      </p:sp>
    </p:spTree>
    <p:extLst>
      <p:ext uri="{BB962C8B-B14F-4D97-AF65-F5344CB8AC3E}">
        <p14:creationId xmlns:p14="http://schemas.microsoft.com/office/powerpoint/2010/main" val="374775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2892" y="682471"/>
            <a:ext cx="8208912" cy="646331"/>
          </a:xfrm>
          <a:prstGeom prst="rect">
            <a:avLst/>
          </a:prstGeom>
          <a:noFill/>
        </p:spPr>
        <p:txBody>
          <a:bodyPr wrap="square" rtlCol="0">
            <a:spAutoFit/>
          </a:bodyPr>
          <a:lstStyle/>
          <a:p>
            <a:r>
              <a:rPr lang="en-GB" sz="3600" dirty="0"/>
              <a:t>Secrets to Success at Christ Church:</a:t>
            </a:r>
          </a:p>
        </p:txBody>
      </p:sp>
      <p:pic>
        <p:nvPicPr>
          <p:cNvPr id="1026" name="Picture 2" descr="http://www.yarboroughacademy.co.uk/images/uploads/img-6-8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5080" y="1484784"/>
            <a:ext cx="4317120" cy="323943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611560" y="4797152"/>
            <a:ext cx="7960244" cy="923330"/>
          </a:xfrm>
          <a:prstGeom prst="rect">
            <a:avLst/>
          </a:prstGeom>
          <a:noFill/>
        </p:spPr>
        <p:txBody>
          <a:bodyPr wrap="square" rtlCol="0">
            <a:spAutoFit/>
          </a:bodyPr>
          <a:lstStyle/>
          <a:p>
            <a:r>
              <a:rPr lang="en-GB" dirty="0"/>
              <a:t>We will be starting our award again this academic year. We will do a number of challenges in school and then children can complete others at home. </a:t>
            </a:r>
          </a:p>
          <a:p>
            <a:r>
              <a:rPr lang="en-GB" dirty="0"/>
              <a:t>At the end of the year, they are rewarded with a certificate, medal and a treat! </a:t>
            </a:r>
          </a:p>
        </p:txBody>
      </p:sp>
    </p:spTree>
    <p:extLst>
      <p:ext uri="{BB962C8B-B14F-4D97-AF65-F5344CB8AC3E}">
        <p14:creationId xmlns:p14="http://schemas.microsoft.com/office/powerpoint/2010/main" val="32923946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828" y="-55418"/>
            <a:ext cx="8229600" cy="1143000"/>
          </a:xfrm>
        </p:spPr>
        <p:txBody>
          <a:bodyPr/>
          <a:lstStyle/>
          <a:p>
            <a:r>
              <a:rPr lang="en-GB" dirty="0"/>
              <a:t>Timings</a:t>
            </a:r>
          </a:p>
        </p:txBody>
      </p:sp>
      <p:sp>
        <p:nvSpPr>
          <p:cNvPr id="3" name="Rectangle 2"/>
          <p:cNvSpPr/>
          <p:nvPr/>
        </p:nvSpPr>
        <p:spPr>
          <a:xfrm>
            <a:off x="719572" y="980728"/>
            <a:ext cx="7704856" cy="5078313"/>
          </a:xfrm>
          <a:prstGeom prst="rect">
            <a:avLst/>
          </a:prstGeom>
        </p:spPr>
        <p:txBody>
          <a:bodyPr wrap="square">
            <a:spAutoFit/>
          </a:bodyPr>
          <a:lstStyle/>
          <a:p>
            <a:r>
              <a:rPr lang="en-GB" sz="2400" b="1" dirty="0"/>
              <a:t>The gate opens at 8.40am and closes at 8.50am</a:t>
            </a:r>
          </a:p>
          <a:p>
            <a:endParaRPr lang="en-GB" sz="2800" b="1" dirty="0"/>
          </a:p>
          <a:p>
            <a:r>
              <a:rPr lang="en-GB" sz="2000" dirty="0"/>
              <a:t>There are learning activities in classrooms from 8.40am so please ensure a prompt arrival. </a:t>
            </a:r>
          </a:p>
          <a:p>
            <a:endParaRPr lang="en-GB" sz="2000" dirty="0"/>
          </a:p>
          <a:p>
            <a:r>
              <a:rPr lang="en-GB" sz="2000" dirty="0"/>
              <a:t>Late arrivals will be monitored and may impact on attendance figures. </a:t>
            </a:r>
          </a:p>
          <a:p>
            <a:endParaRPr lang="en-GB" sz="2000" dirty="0"/>
          </a:p>
          <a:p>
            <a:endParaRPr lang="en-GB" sz="2000" dirty="0"/>
          </a:p>
          <a:p>
            <a:r>
              <a:rPr lang="en-GB" sz="2400" b="1" dirty="0"/>
              <a:t>Home time: 3.15pm from Year 1 classroom door </a:t>
            </a:r>
          </a:p>
          <a:p>
            <a:r>
              <a:rPr lang="en-GB" dirty="0"/>
              <a:t>Please try and inform us of any changes to pick ups (e.g. if someone different to usual) is collecting otherwise this could delay your child being collected.</a:t>
            </a:r>
          </a:p>
          <a:p>
            <a:endParaRPr lang="en-GB" dirty="0"/>
          </a:p>
          <a:p>
            <a:r>
              <a:rPr lang="en-GB" dirty="0"/>
              <a:t>Only children in Y5 and 6 are able to walk home alone and this must be an approximate 15 minute walk. Please ensure you have filled in this on the permissions survey if relevant.</a:t>
            </a:r>
          </a:p>
          <a:p>
            <a:endParaRPr lang="en-GB" sz="2000" dirty="0"/>
          </a:p>
        </p:txBody>
      </p:sp>
    </p:spTree>
    <p:extLst>
      <p:ext uri="{BB962C8B-B14F-4D97-AF65-F5344CB8AC3E}">
        <p14:creationId xmlns:p14="http://schemas.microsoft.com/office/powerpoint/2010/main" val="13050184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188640"/>
            <a:ext cx="8208912" cy="6247864"/>
          </a:xfrm>
          <a:prstGeom prst="rect">
            <a:avLst/>
          </a:prstGeom>
          <a:noFill/>
        </p:spPr>
        <p:txBody>
          <a:bodyPr wrap="square" lIns="91440" tIns="45720" rIns="91440" bIns="45720" rtlCol="0" anchor="t">
            <a:spAutoFit/>
          </a:bodyPr>
          <a:lstStyle/>
          <a:p>
            <a:r>
              <a:rPr lang="en-GB" sz="4000" dirty="0"/>
              <a:t>Time off school:</a:t>
            </a:r>
            <a:endParaRPr lang="en-GB" sz="2400" dirty="0"/>
          </a:p>
          <a:p>
            <a:endParaRPr lang="en-GB" sz="2400" dirty="0"/>
          </a:p>
          <a:p>
            <a:r>
              <a:rPr lang="en-GB" sz="2400" dirty="0"/>
              <a:t>In case of illness: phone school office before 9.30am or use the School Spider notification</a:t>
            </a:r>
          </a:p>
          <a:p>
            <a:endParaRPr lang="en-GB" sz="2400" dirty="0"/>
          </a:p>
          <a:p>
            <a:r>
              <a:rPr lang="en-GB" sz="2400" dirty="0"/>
              <a:t>Please complete a form from the office if you need to take holidays in term time. </a:t>
            </a:r>
          </a:p>
          <a:p>
            <a:endParaRPr lang="en-GB" sz="2400" dirty="0"/>
          </a:p>
          <a:p>
            <a:r>
              <a:rPr lang="en-GB" sz="2400" dirty="0"/>
              <a:t>We are expected to issue Fixed Penalty Notices for more than 10 sessions (1 day = 2 sessions) of unauthorised absence in a ten week period.</a:t>
            </a:r>
          </a:p>
          <a:p>
            <a:endParaRPr lang="en-GB" sz="2400" dirty="0"/>
          </a:p>
          <a:p>
            <a:r>
              <a:rPr lang="en-GB" sz="2400" dirty="0"/>
              <a:t>School attendance is important and we are required to monitor this. We will offer support to those whose attendance needs improving. </a:t>
            </a:r>
          </a:p>
          <a:p>
            <a:endParaRPr lang="en-GB" sz="2400" dirty="0">
              <a:cs typeface="Calibri"/>
            </a:endParaRPr>
          </a:p>
        </p:txBody>
      </p:sp>
    </p:spTree>
    <p:extLst>
      <p:ext uri="{BB962C8B-B14F-4D97-AF65-F5344CB8AC3E}">
        <p14:creationId xmlns:p14="http://schemas.microsoft.com/office/powerpoint/2010/main" val="33672394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7" y="682471"/>
            <a:ext cx="8208912" cy="3293209"/>
          </a:xfrm>
          <a:prstGeom prst="rect">
            <a:avLst/>
          </a:prstGeom>
          <a:noFill/>
        </p:spPr>
        <p:txBody>
          <a:bodyPr wrap="square" rtlCol="0">
            <a:spAutoFit/>
          </a:bodyPr>
          <a:lstStyle/>
          <a:p>
            <a:r>
              <a:rPr lang="en-GB" sz="4000" dirty="0"/>
              <a:t>Medication:</a:t>
            </a:r>
          </a:p>
          <a:p>
            <a:endParaRPr lang="en-GB" sz="2400" dirty="0"/>
          </a:p>
          <a:p>
            <a:endParaRPr lang="en-GB" sz="2400" dirty="0"/>
          </a:p>
          <a:p>
            <a:r>
              <a:rPr lang="en-GB" sz="2400" dirty="0"/>
              <a:t>All medication (prescribed and non-prescribed) needs to be handed into the school office and a medication form needs completing by the parent/carer.</a:t>
            </a:r>
          </a:p>
          <a:p>
            <a:endParaRPr lang="en-US" sz="2400" dirty="0"/>
          </a:p>
          <a:p>
            <a:endParaRPr lang="en-GB" sz="2400" dirty="0"/>
          </a:p>
        </p:txBody>
      </p:sp>
    </p:spTree>
    <p:extLst>
      <p:ext uri="{BB962C8B-B14F-4D97-AF65-F5344CB8AC3E}">
        <p14:creationId xmlns:p14="http://schemas.microsoft.com/office/powerpoint/2010/main" val="3546029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GB" dirty="0"/>
              <a:t>Who are we?</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780" y="1268760"/>
            <a:ext cx="8532440" cy="21161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a:extLst>
              <a:ext uri="{FF2B5EF4-FFF2-40B4-BE49-F238E27FC236}">
                <a16:creationId xmlns:a16="http://schemas.microsoft.com/office/drawing/2014/main" id="{02B24F8B-99B9-ABC0-C021-AAC1A904C0A0}"/>
              </a:ext>
            </a:extLst>
          </p:cNvPr>
          <p:cNvSpPr/>
          <p:nvPr/>
        </p:nvSpPr>
        <p:spPr>
          <a:xfrm>
            <a:off x="755576" y="3645024"/>
            <a:ext cx="7291804" cy="923330"/>
          </a:xfrm>
          <a:prstGeom prst="rect">
            <a:avLst/>
          </a:prstGeom>
          <a:noFill/>
        </p:spPr>
        <p:txBody>
          <a:bodyPr wrap="none" lIns="91440" tIns="45720" rIns="91440" bIns="45720" anchor="t">
            <a:spAutoFit/>
          </a:bodyPr>
          <a:lstStyle/>
          <a:p>
            <a:pPr algn="ctr"/>
            <a:r>
              <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We are </a:t>
            </a:r>
            <a:r>
              <a:rPr lang="en-US"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Beacons of Light</a:t>
            </a:r>
            <a:r>
              <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a:t>
            </a:r>
          </a:p>
        </p:txBody>
      </p:sp>
    </p:spTree>
    <p:extLst>
      <p:ext uri="{BB962C8B-B14F-4D97-AF65-F5344CB8AC3E}">
        <p14:creationId xmlns:p14="http://schemas.microsoft.com/office/powerpoint/2010/main" val="10132972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332656"/>
            <a:ext cx="4968552" cy="6247864"/>
          </a:xfrm>
          <a:prstGeom prst="rect">
            <a:avLst/>
          </a:prstGeom>
          <a:noFill/>
        </p:spPr>
        <p:txBody>
          <a:bodyPr wrap="square" lIns="91440" tIns="45720" rIns="91440" bIns="45720" rtlCol="0" anchor="t">
            <a:spAutoFit/>
          </a:bodyPr>
          <a:lstStyle/>
          <a:p>
            <a:r>
              <a:rPr lang="en-GB" sz="4000" dirty="0"/>
              <a:t>PTA:</a:t>
            </a:r>
            <a:endParaRPr lang="en-GB" sz="2400" dirty="0"/>
          </a:p>
          <a:p>
            <a:endParaRPr lang="en-GB" sz="1000" dirty="0"/>
          </a:p>
          <a:p>
            <a:r>
              <a:rPr lang="en-GB" sz="2400" dirty="0"/>
              <a:t>Involving yourself with the PTA is really important. It has subsidised trips and visits and provided lots of play equipment. </a:t>
            </a:r>
          </a:p>
          <a:p>
            <a:endParaRPr lang="en-GB" sz="2400" dirty="0"/>
          </a:p>
          <a:p>
            <a:r>
              <a:rPr lang="en-GB" sz="2400" dirty="0"/>
              <a:t>We are looking to invest in a minibus, buy more play equipment and support other areas of school too.</a:t>
            </a:r>
          </a:p>
          <a:p>
            <a:endParaRPr lang="en-GB" sz="2400" dirty="0"/>
          </a:p>
          <a:p>
            <a:r>
              <a:rPr lang="en-GB" sz="2400" dirty="0"/>
              <a:t>If you would like to get involved please email Mrs Hopwood who will pass your details on to the PTA.</a:t>
            </a:r>
          </a:p>
          <a:p>
            <a:pPr algn="ctr"/>
            <a:endParaRPr lang="en-GB" sz="2400" dirty="0"/>
          </a:p>
          <a:p>
            <a:pPr algn="ctr"/>
            <a:endParaRPr lang="en-GB" sz="2400" dirty="0"/>
          </a:p>
        </p:txBody>
      </p:sp>
      <p:pic>
        <p:nvPicPr>
          <p:cNvPr id="5122" name="Picture 2" descr="YOUR PTA  NEEDS YO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104" y="620688"/>
            <a:ext cx="3319016" cy="42004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65244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9" y="404664"/>
            <a:ext cx="8064896" cy="6124754"/>
          </a:xfrm>
          <a:prstGeom prst="rect">
            <a:avLst/>
          </a:prstGeom>
          <a:noFill/>
        </p:spPr>
        <p:txBody>
          <a:bodyPr wrap="square" rtlCol="0">
            <a:spAutoFit/>
          </a:bodyPr>
          <a:lstStyle/>
          <a:p>
            <a:r>
              <a:rPr lang="en-GB" sz="2800" dirty="0"/>
              <a:t>If you feel that we haven’t kept our part of the home school agreement please let us know.</a:t>
            </a:r>
          </a:p>
          <a:p>
            <a:endParaRPr lang="en-GB" sz="2800" dirty="0"/>
          </a:p>
          <a:p>
            <a:r>
              <a:rPr lang="en-GB" sz="2800" dirty="0"/>
              <a:t>If you have questions, concerns or compliments please let us know.</a:t>
            </a:r>
          </a:p>
          <a:p>
            <a:endParaRPr lang="en-GB" sz="2800" dirty="0"/>
          </a:p>
          <a:p>
            <a:r>
              <a:rPr lang="en-GB" sz="2800" dirty="0"/>
              <a:t>Parental ‘What’s app’ groups are very helpful but please come directly to school staff with questions e.g. Why is my child having a baked potato each day? </a:t>
            </a:r>
            <a:r>
              <a:rPr lang="en-GB" sz="2800" i="1" dirty="0"/>
              <a:t>Children order exactly what they want at registration time.  We can show you exactly what they are ordering.</a:t>
            </a:r>
          </a:p>
          <a:p>
            <a:endParaRPr lang="en-GB" sz="2800" i="1" dirty="0"/>
          </a:p>
          <a:p>
            <a:endParaRPr lang="en-GB" sz="2800" dirty="0"/>
          </a:p>
        </p:txBody>
      </p:sp>
    </p:spTree>
    <p:extLst>
      <p:ext uri="{BB962C8B-B14F-4D97-AF65-F5344CB8AC3E}">
        <p14:creationId xmlns:p14="http://schemas.microsoft.com/office/powerpoint/2010/main" val="17025903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224361"/>
            <a:ext cx="8208912" cy="5755422"/>
          </a:xfrm>
          <a:prstGeom prst="rect">
            <a:avLst/>
          </a:prstGeom>
          <a:noFill/>
        </p:spPr>
        <p:txBody>
          <a:bodyPr wrap="square" lIns="91440" tIns="45720" rIns="91440" bIns="45720" rtlCol="0" anchor="t">
            <a:spAutoFit/>
          </a:bodyPr>
          <a:lstStyle/>
          <a:p>
            <a:r>
              <a:rPr lang="en-GB" sz="4000" dirty="0"/>
              <a:t>Who to speak to at Christ Church…</a:t>
            </a:r>
          </a:p>
          <a:p>
            <a:endParaRPr lang="en-GB" sz="1000" dirty="0"/>
          </a:p>
          <a:p>
            <a:r>
              <a:rPr lang="en-GB" sz="2400" dirty="0"/>
              <a:t>First port of call should always be your child’s teacher.</a:t>
            </a:r>
          </a:p>
          <a:p>
            <a:endParaRPr lang="en-GB" sz="1000" dirty="0"/>
          </a:p>
          <a:p>
            <a:r>
              <a:rPr lang="en-GB" sz="2400" dirty="0"/>
              <a:t>Mrs Davies is Executive Headteacher for Christ Church and Bishop Wilson Primary School. </a:t>
            </a:r>
            <a:r>
              <a:rPr lang="en-GB" sz="2400" dirty="0">
                <a:hlinkClick r:id="rId2"/>
              </a:rPr>
              <a:t>Freda.Davies@bwccf.sch.uk</a:t>
            </a:r>
            <a:r>
              <a:rPr lang="en-GB" sz="2400" dirty="0"/>
              <a:t> </a:t>
            </a:r>
            <a:endParaRPr lang="en-GB" sz="2400" dirty="0">
              <a:cs typeface="Calibri"/>
            </a:endParaRPr>
          </a:p>
          <a:p>
            <a:endParaRPr lang="en-GB" sz="1000" dirty="0"/>
          </a:p>
          <a:p>
            <a:r>
              <a:rPr lang="en-GB" sz="2400" dirty="0"/>
              <a:t>Mrs Hopwood is Head of School ahopwood</a:t>
            </a:r>
            <a:r>
              <a:rPr lang="en-GB" sz="2400" dirty="0">
                <a:hlinkClick r:id="rId3"/>
              </a:rPr>
              <a:t>@christchurchpri.cheshire.sch.uk</a:t>
            </a:r>
            <a:r>
              <a:rPr lang="en-GB" sz="2400" dirty="0"/>
              <a:t>  </a:t>
            </a:r>
          </a:p>
          <a:p>
            <a:endParaRPr lang="en-GB" sz="1000" dirty="0"/>
          </a:p>
          <a:p>
            <a:r>
              <a:rPr lang="en-GB" sz="2400" dirty="0">
                <a:cs typeface="Calibri"/>
              </a:rPr>
              <a:t>Miss </a:t>
            </a:r>
            <a:r>
              <a:rPr lang="en-GB" sz="2400" dirty="0" err="1">
                <a:cs typeface="Calibri"/>
              </a:rPr>
              <a:t>Goold</a:t>
            </a:r>
            <a:r>
              <a:rPr lang="en-GB" sz="2400" dirty="0">
                <a:cs typeface="Calibri"/>
              </a:rPr>
              <a:t> is our Learning Mentor  </a:t>
            </a:r>
            <a:r>
              <a:rPr lang="en-GB" sz="2400" dirty="0">
                <a:cs typeface="Calibri"/>
                <a:hlinkClick r:id="rId4"/>
              </a:rPr>
              <a:t>Natashagoold@bwccf.sch.uk</a:t>
            </a:r>
          </a:p>
          <a:p>
            <a:r>
              <a:rPr lang="en-GB" sz="2400" dirty="0">
                <a:cs typeface="Calibri"/>
              </a:rPr>
              <a:t>Mrs </a:t>
            </a:r>
            <a:r>
              <a:rPr lang="en-GB" sz="2400" dirty="0" err="1">
                <a:cs typeface="Calibri"/>
              </a:rPr>
              <a:t>Blockley</a:t>
            </a:r>
            <a:r>
              <a:rPr lang="en-GB" sz="2400" dirty="0">
                <a:cs typeface="Calibri"/>
              </a:rPr>
              <a:t> is our SENCO: </a:t>
            </a:r>
            <a:r>
              <a:rPr lang="en-GB" sz="2400" dirty="0">
                <a:cs typeface="Calibri"/>
                <a:hlinkClick r:id="rId4"/>
              </a:rPr>
              <a:t>cblockely@christchurchpri.cheshire.sch.uk</a:t>
            </a:r>
          </a:p>
          <a:p>
            <a:endParaRPr lang="en-GB" sz="1000" dirty="0">
              <a:cs typeface="Calibri"/>
            </a:endParaRPr>
          </a:p>
          <a:p>
            <a:r>
              <a:rPr lang="en-GB" sz="2400" dirty="0"/>
              <a:t>For emergency information sharing please speak directly to staff or contact the Mrs Barlow in the school office on 0151 3193333, </a:t>
            </a:r>
            <a:r>
              <a:rPr lang="en-GB" sz="2400" dirty="0">
                <a:hlinkClick r:id="rId5"/>
              </a:rPr>
              <a:t>admin@Christchurchpri.Cheshire.sch.uk</a:t>
            </a:r>
            <a:r>
              <a:rPr lang="en-GB" sz="2400" dirty="0"/>
              <a:t> </a:t>
            </a:r>
          </a:p>
        </p:txBody>
      </p:sp>
    </p:spTree>
    <p:extLst>
      <p:ext uri="{BB962C8B-B14F-4D97-AF65-F5344CB8AC3E}">
        <p14:creationId xmlns:p14="http://schemas.microsoft.com/office/powerpoint/2010/main" val="2188214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99858" y="520429"/>
            <a:ext cx="7920880" cy="5663089"/>
          </a:xfrm>
          <a:prstGeom prst="rect">
            <a:avLst/>
          </a:prstGeom>
          <a:noFill/>
        </p:spPr>
        <p:txBody>
          <a:bodyPr wrap="square" rtlCol="0">
            <a:spAutoFit/>
          </a:bodyPr>
          <a:lstStyle/>
          <a:p>
            <a:r>
              <a:rPr lang="en-GB" sz="2800" dirty="0"/>
              <a:t>Great Websites </a:t>
            </a:r>
            <a:r>
              <a:rPr lang="en-GB" dirty="0"/>
              <a:t>:</a:t>
            </a:r>
          </a:p>
          <a:p>
            <a:endParaRPr lang="en-GB" dirty="0"/>
          </a:p>
          <a:p>
            <a:pPr marL="457200" indent="-457200">
              <a:buFont typeface="Arial" panose="020B0604020202020204" pitchFamily="34" charset="0"/>
              <a:buChar char="•"/>
            </a:pPr>
            <a:r>
              <a:rPr lang="en-GB" sz="2800" dirty="0"/>
              <a:t>Spelling Frame</a:t>
            </a:r>
          </a:p>
          <a:p>
            <a:endParaRPr lang="en-GB" sz="2800" dirty="0"/>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BBC Bitesize</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Spell Zone (word lists)</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The School Run </a:t>
            </a:r>
          </a:p>
          <a:p>
            <a:r>
              <a:rPr lang="en-GB" sz="2800" dirty="0"/>
              <a:t>(for parents!) </a:t>
            </a:r>
          </a:p>
          <a:p>
            <a:endParaRPr lang="en-GB" dirty="0"/>
          </a:p>
          <a:p>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9952" y="1084835"/>
            <a:ext cx="1276350" cy="1323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56189" y="2705643"/>
            <a:ext cx="1368177" cy="13681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195862" y="544837"/>
            <a:ext cx="7920880" cy="4678204"/>
          </a:xfrm>
          <a:prstGeom prst="rect">
            <a:avLst/>
          </a:prstGeom>
          <a:noFill/>
        </p:spPr>
        <p:txBody>
          <a:bodyPr wrap="square" rtlCol="0">
            <a:spAutoFit/>
          </a:bodyPr>
          <a:lstStyle/>
          <a:p>
            <a:r>
              <a:rPr lang="en-GB" sz="2800" dirty="0"/>
              <a:t>Great Apps </a:t>
            </a:r>
            <a:r>
              <a:rPr lang="en-GB" dirty="0"/>
              <a:t>:</a:t>
            </a:r>
          </a:p>
          <a:p>
            <a:endParaRPr lang="en-GB" dirty="0"/>
          </a:p>
          <a:p>
            <a:pPr marL="457200" indent="-457200">
              <a:buFont typeface="Arial" panose="020B0604020202020204" pitchFamily="34" charset="0"/>
              <a:buChar char="•"/>
            </a:pPr>
            <a:r>
              <a:rPr lang="en-GB" sz="2800" dirty="0" err="1"/>
              <a:t>Squeebles</a:t>
            </a:r>
            <a:endParaRPr lang="en-GB" sz="2800" dirty="0"/>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Hit the Button </a:t>
            </a:r>
            <a:endParaRPr lang="en-GB" dirty="0"/>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Doodle Maths </a:t>
            </a:r>
          </a:p>
        </p:txBody>
      </p:sp>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14354" y="4569616"/>
            <a:ext cx="1851845" cy="9414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2464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Through our curriculum we are …</a:t>
            </a:r>
          </a:p>
        </p:txBody>
      </p:sp>
      <p:sp>
        <p:nvSpPr>
          <p:cNvPr id="3" name="Content Placeholder 2"/>
          <p:cNvSpPr>
            <a:spLocks noGrp="1"/>
          </p:cNvSpPr>
          <p:nvPr>
            <p:ph idx="1"/>
          </p:nvPr>
        </p:nvSpPr>
        <p:spPr/>
        <p:txBody>
          <a:bodyPr>
            <a:normAutofit/>
          </a:bodyPr>
          <a:lstStyle/>
          <a:p>
            <a:r>
              <a:rPr lang="en-GB" sz="5400" dirty="0">
                <a:latin typeface="Curlz MT" panose="04040404050702020202" pitchFamily="82" charset="0"/>
              </a:rPr>
              <a:t>Communicators</a:t>
            </a:r>
          </a:p>
          <a:p>
            <a:r>
              <a:rPr lang="en-GB" sz="5400" dirty="0">
                <a:latin typeface="Curlz MT" panose="04040404050702020202" pitchFamily="82" charset="0"/>
              </a:rPr>
              <a:t>Explorers</a:t>
            </a:r>
          </a:p>
          <a:p>
            <a:r>
              <a:rPr lang="en-GB" sz="5400" dirty="0">
                <a:latin typeface="Curlz MT" panose="04040404050702020202" pitchFamily="82" charset="0"/>
              </a:rPr>
              <a:t>Readers</a:t>
            </a:r>
          </a:p>
          <a:p>
            <a:r>
              <a:rPr lang="en-GB" sz="5400" dirty="0">
                <a:latin typeface="Curlz MT" panose="04040404050702020202" pitchFamily="82" charset="0"/>
              </a:rPr>
              <a:t>Believers</a:t>
            </a:r>
          </a:p>
        </p:txBody>
      </p:sp>
      <p:pic>
        <p:nvPicPr>
          <p:cNvPr id="1026" name="Picture 2" descr="CERB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60032" y="3356992"/>
            <a:ext cx="3275013" cy="1292225"/>
          </a:xfrm>
          <a:prstGeom prst="rect">
            <a:avLst/>
          </a:prstGeom>
          <a:noFill/>
          <a:ln>
            <a:noFill/>
          </a:ln>
          <a:effectLst/>
          <a:extLst>
            <a:ext uri="{909E8E84-426E-40DD-AFC4-6F175D3DCCD1}">
              <a14:hiddenFill xmlns:a14="http://schemas.microsoft.com/office/drawing/2010/main">
                <a:solidFill>
                  <a:srgbClr val="660000"/>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362022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752"/>
            <a:ext cx="8229600" cy="1143000"/>
          </a:xfrm>
        </p:spPr>
        <p:txBody>
          <a:bodyPr>
            <a:normAutofit/>
          </a:bodyPr>
          <a:lstStyle/>
          <a:p>
            <a:r>
              <a:rPr lang="en-GB" dirty="0"/>
              <a:t>As a school we are …</a:t>
            </a:r>
          </a:p>
        </p:txBody>
      </p:sp>
      <p:sp>
        <p:nvSpPr>
          <p:cNvPr id="3" name="Rectangle 2"/>
          <p:cNvSpPr/>
          <p:nvPr/>
        </p:nvSpPr>
        <p:spPr>
          <a:xfrm>
            <a:off x="251520" y="1168655"/>
            <a:ext cx="8640960" cy="4893647"/>
          </a:xfrm>
          <a:prstGeom prst="rect">
            <a:avLst/>
          </a:prstGeom>
        </p:spPr>
        <p:txBody>
          <a:bodyPr wrap="square" lIns="91440" tIns="45720" rIns="91440" bIns="45720" anchor="t">
            <a:spAutoFit/>
          </a:bodyPr>
          <a:lstStyle/>
          <a:p>
            <a:pPr marL="457200" indent="-457200" defTabSz="457200">
              <a:spcBef>
                <a:spcPct val="20000"/>
              </a:spcBef>
              <a:spcAft>
                <a:spcPts val="600"/>
              </a:spcAft>
              <a:buClr>
                <a:schemeClr val="accent1">
                  <a:lumMod val="75000"/>
                </a:schemeClr>
              </a:buClr>
              <a:buSzPct val="145000"/>
              <a:buFont typeface="Arial"/>
              <a:buChar char="•"/>
            </a:pPr>
            <a:endParaRPr lang="en-US" sz="2000" dirty="0">
              <a:cs typeface="Calibri"/>
            </a:endParaRPr>
          </a:p>
          <a:p>
            <a:pPr marL="457200" indent="-457200" defTabSz="457200">
              <a:spcBef>
                <a:spcPct val="20000"/>
              </a:spcBef>
              <a:spcAft>
                <a:spcPts val="600"/>
              </a:spcAft>
              <a:buClr>
                <a:schemeClr val="accent1">
                  <a:lumMod val="75000"/>
                </a:schemeClr>
              </a:buClr>
              <a:buSzPct val="145000"/>
              <a:buFont typeface="Arial"/>
              <a:buChar char="•"/>
            </a:pPr>
            <a:r>
              <a:rPr lang="en-US" sz="2000" dirty="0">
                <a:cs typeface="Calibri"/>
              </a:rPr>
              <a:t>Continuing to strengthen key skills in </a:t>
            </a:r>
            <a:r>
              <a:rPr lang="en-US" sz="2000" dirty="0" err="1">
                <a:cs typeface="Calibri"/>
              </a:rPr>
              <a:t>Maths</a:t>
            </a:r>
            <a:r>
              <a:rPr lang="en-US" sz="2000" dirty="0">
                <a:cs typeface="Calibri"/>
              </a:rPr>
              <a:t> and English and ensure that we are overlearning these skills so they are in Long Term Memory</a:t>
            </a:r>
          </a:p>
          <a:p>
            <a:pPr defTabSz="457200">
              <a:spcBef>
                <a:spcPct val="20000"/>
              </a:spcBef>
              <a:spcAft>
                <a:spcPts val="600"/>
              </a:spcAft>
              <a:buClr>
                <a:schemeClr val="accent1">
                  <a:lumMod val="75000"/>
                </a:schemeClr>
              </a:buClr>
              <a:buSzPct val="145000"/>
            </a:pPr>
            <a:endParaRPr lang="en-US" sz="2000" dirty="0">
              <a:cs typeface="Calibri"/>
            </a:endParaRPr>
          </a:p>
          <a:p>
            <a:pPr marL="457200" indent="-457200" defTabSz="457200">
              <a:spcBef>
                <a:spcPct val="20000"/>
              </a:spcBef>
              <a:spcAft>
                <a:spcPts val="600"/>
              </a:spcAft>
              <a:buClr>
                <a:schemeClr val="accent1">
                  <a:lumMod val="75000"/>
                </a:schemeClr>
              </a:buClr>
              <a:buSzPct val="145000"/>
              <a:buFont typeface="Arial"/>
              <a:buChar char="•"/>
            </a:pPr>
            <a:r>
              <a:rPr lang="en-US" sz="2000" dirty="0">
                <a:cs typeface="Calibri"/>
              </a:rPr>
              <a:t>Ensuring that </a:t>
            </a:r>
            <a:r>
              <a:rPr lang="en-US" sz="2000" dirty="0" err="1">
                <a:cs typeface="Calibri"/>
              </a:rPr>
              <a:t>behaviour</a:t>
            </a:r>
            <a:r>
              <a:rPr lang="en-US" sz="2000" dirty="0">
                <a:cs typeface="Calibri"/>
              </a:rPr>
              <a:t> in school and at playtimes and lunchtimes reflects our Christian Values</a:t>
            </a:r>
          </a:p>
          <a:p>
            <a:pPr defTabSz="457200">
              <a:spcBef>
                <a:spcPct val="20000"/>
              </a:spcBef>
              <a:spcAft>
                <a:spcPts val="600"/>
              </a:spcAft>
              <a:buClr>
                <a:schemeClr val="accent1">
                  <a:lumMod val="75000"/>
                </a:schemeClr>
              </a:buClr>
              <a:buSzPct val="145000"/>
            </a:pPr>
            <a:endParaRPr lang="en-US" sz="2000" dirty="0">
              <a:cs typeface="Calibri"/>
            </a:endParaRPr>
          </a:p>
          <a:p>
            <a:pPr marL="457200" indent="-457200" defTabSz="457200">
              <a:spcBef>
                <a:spcPct val="20000"/>
              </a:spcBef>
              <a:spcAft>
                <a:spcPts val="600"/>
              </a:spcAft>
              <a:buClr>
                <a:srgbClr val="376092"/>
              </a:buClr>
              <a:buSzPct val="145000"/>
              <a:buFont typeface="Arial"/>
              <a:buChar char="•"/>
            </a:pPr>
            <a:r>
              <a:rPr lang="en-US" sz="2000" dirty="0">
                <a:cs typeface="Calibri"/>
              </a:rPr>
              <a:t>Continuing to develop our curriculum to ensure that it reflects a diverse population </a:t>
            </a:r>
          </a:p>
          <a:p>
            <a:pPr marL="457200" indent="-457200" defTabSz="457200">
              <a:spcBef>
                <a:spcPct val="20000"/>
              </a:spcBef>
              <a:spcAft>
                <a:spcPts val="600"/>
              </a:spcAft>
              <a:buClr>
                <a:srgbClr val="376092"/>
              </a:buClr>
              <a:buSzPct val="145000"/>
              <a:buFont typeface="Arial"/>
              <a:buChar char="•"/>
            </a:pPr>
            <a:endParaRPr lang="en-US" sz="2000" dirty="0">
              <a:cs typeface="Calibri"/>
            </a:endParaRPr>
          </a:p>
          <a:p>
            <a:pPr marL="457200" indent="-457200" defTabSz="457200">
              <a:spcBef>
                <a:spcPct val="20000"/>
              </a:spcBef>
              <a:spcAft>
                <a:spcPts val="600"/>
              </a:spcAft>
              <a:buClr>
                <a:srgbClr val="376092"/>
              </a:buClr>
              <a:buSzPct val="145000"/>
              <a:buFont typeface="Arial"/>
              <a:buChar char="•"/>
            </a:pPr>
            <a:r>
              <a:rPr lang="en-US" sz="2000" dirty="0">
                <a:cs typeface="Calibri"/>
              </a:rPr>
              <a:t>Developing our reflection areas around school </a:t>
            </a:r>
          </a:p>
          <a:p>
            <a:pPr marL="457200" indent="-457200" defTabSz="457200">
              <a:spcBef>
                <a:spcPct val="20000"/>
              </a:spcBef>
              <a:spcAft>
                <a:spcPts val="600"/>
              </a:spcAft>
              <a:buClr>
                <a:srgbClr val="376092"/>
              </a:buClr>
              <a:buSzPct val="145000"/>
              <a:buFont typeface="Arial"/>
              <a:buChar char="•"/>
            </a:pPr>
            <a:endParaRPr lang="en-US" sz="2000" dirty="0">
              <a:cs typeface="Calibri"/>
            </a:endParaRPr>
          </a:p>
        </p:txBody>
      </p:sp>
      <p:sp>
        <p:nvSpPr>
          <p:cNvPr id="4" name="TextBox 3"/>
          <p:cNvSpPr txBox="1"/>
          <p:nvPr/>
        </p:nvSpPr>
        <p:spPr>
          <a:xfrm>
            <a:off x="323528" y="5949280"/>
            <a:ext cx="8496944" cy="646331"/>
          </a:xfrm>
          <a:prstGeom prst="rect">
            <a:avLst/>
          </a:prstGeom>
          <a:noFill/>
        </p:spPr>
        <p:txBody>
          <a:bodyPr wrap="square" rtlCol="0">
            <a:spAutoFit/>
          </a:bodyPr>
          <a:lstStyle/>
          <a:p>
            <a:r>
              <a:rPr lang="en-GB" dirty="0"/>
              <a:t>We have a number of new staff this year as well as changes to Leadership roles but are all working together to provide the best for your child. </a:t>
            </a:r>
          </a:p>
        </p:txBody>
      </p:sp>
    </p:spTree>
    <p:extLst>
      <p:ext uri="{BB962C8B-B14F-4D97-AF65-F5344CB8AC3E}">
        <p14:creationId xmlns:p14="http://schemas.microsoft.com/office/powerpoint/2010/main" val="796033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Staff working in Year …</a:t>
            </a:r>
          </a:p>
        </p:txBody>
      </p:sp>
      <p:sp>
        <p:nvSpPr>
          <p:cNvPr id="3" name="TextBox 2"/>
          <p:cNvSpPr txBox="1"/>
          <p:nvPr/>
        </p:nvSpPr>
        <p:spPr>
          <a:xfrm>
            <a:off x="899592" y="2132856"/>
            <a:ext cx="7416824" cy="3046988"/>
          </a:xfrm>
          <a:prstGeom prst="rect">
            <a:avLst/>
          </a:prstGeom>
          <a:noFill/>
        </p:spPr>
        <p:txBody>
          <a:bodyPr wrap="square" rtlCol="0">
            <a:spAutoFit/>
          </a:bodyPr>
          <a:lstStyle/>
          <a:p>
            <a:r>
              <a:rPr lang="en-GB" sz="2400" dirty="0"/>
              <a:t>Class Teachers – Mrs Lancelott &amp; Mrs Hopwood</a:t>
            </a:r>
          </a:p>
          <a:p>
            <a:endParaRPr lang="en-GB" sz="2400" dirty="0"/>
          </a:p>
          <a:p>
            <a:r>
              <a:rPr lang="en-GB" sz="2400" dirty="0"/>
              <a:t>Support Staff – Miss Redding &amp; Mrs </a:t>
            </a:r>
            <a:r>
              <a:rPr lang="en-GB" sz="2400" dirty="0" err="1"/>
              <a:t>Delamore</a:t>
            </a:r>
            <a:r>
              <a:rPr lang="en-GB" sz="2400" dirty="0"/>
              <a:t> </a:t>
            </a:r>
          </a:p>
          <a:p>
            <a:endParaRPr lang="en-GB" sz="2400" dirty="0"/>
          </a:p>
          <a:p>
            <a:endParaRPr lang="en-GB" sz="2400" dirty="0"/>
          </a:p>
          <a:p>
            <a:r>
              <a:rPr lang="en-GB" sz="2400" dirty="0"/>
              <a:t>Other staff may work with your child during the week including Ms </a:t>
            </a:r>
            <a:r>
              <a:rPr lang="en-GB" sz="2400" dirty="0" err="1"/>
              <a:t>Goold</a:t>
            </a:r>
            <a:r>
              <a:rPr lang="en-GB" sz="2400" dirty="0"/>
              <a:t> for pastoral support or a different TA focussing on a specific area of need.</a:t>
            </a:r>
          </a:p>
        </p:txBody>
      </p:sp>
    </p:spTree>
    <p:extLst>
      <p:ext uri="{BB962C8B-B14F-4D97-AF65-F5344CB8AC3E}">
        <p14:creationId xmlns:p14="http://schemas.microsoft.com/office/powerpoint/2010/main" val="1970861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260648"/>
            <a:ext cx="7632848" cy="5632311"/>
          </a:xfrm>
          <a:prstGeom prst="rect">
            <a:avLst/>
          </a:prstGeom>
          <a:noFill/>
        </p:spPr>
        <p:txBody>
          <a:bodyPr wrap="square" lIns="91440" tIns="45720" rIns="91440" bIns="45720" rtlCol="0" anchor="t">
            <a:spAutoFit/>
          </a:bodyPr>
          <a:lstStyle/>
          <a:p>
            <a:pPr algn="ctr"/>
            <a:r>
              <a:rPr lang="en-GB" sz="3000" u="sng" dirty="0"/>
              <a:t>Topic outline for this year will be:</a:t>
            </a:r>
          </a:p>
          <a:p>
            <a:endParaRPr lang="en-GB" sz="3000" dirty="0"/>
          </a:p>
          <a:p>
            <a:endParaRPr lang="en-GB" sz="3000" dirty="0"/>
          </a:p>
          <a:p>
            <a:r>
              <a:rPr lang="en-GB" sz="3000" dirty="0"/>
              <a:t>Autumn – What is it like to live in Ellesmere Port? / How has Ellesmere Port changed?</a:t>
            </a:r>
          </a:p>
          <a:p>
            <a:endParaRPr lang="en-GB" sz="3000" dirty="0"/>
          </a:p>
          <a:p>
            <a:r>
              <a:rPr lang="en-GB" sz="3000" dirty="0"/>
              <a:t>Spring – Boats or Cars? / Who are the people Who have changed our lives for the better?</a:t>
            </a:r>
          </a:p>
          <a:p>
            <a:endParaRPr lang="en-GB" sz="3000" dirty="0"/>
          </a:p>
          <a:p>
            <a:r>
              <a:rPr lang="en-GB" sz="3000" dirty="0"/>
              <a:t>Summer – Would you prefer to live in Ellesmere Port or Australia? / Whole School Topic</a:t>
            </a:r>
            <a:endParaRPr lang="en-GB" sz="3000" dirty="0">
              <a:cs typeface="Calibri"/>
            </a:endParaRPr>
          </a:p>
          <a:p>
            <a:endParaRPr lang="en-GB" sz="3000" dirty="0"/>
          </a:p>
        </p:txBody>
      </p:sp>
    </p:spTree>
    <p:extLst>
      <p:ext uri="{BB962C8B-B14F-4D97-AF65-F5344CB8AC3E}">
        <p14:creationId xmlns:p14="http://schemas.microsoft.com/office/powerpoint/2010/main" val="624628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Trips and Residential Visits</a:t>
            </a:r>
          </a:p>
        </p:txBody>
      </p:sp>
      <p:sp>
        <p:nvSpPr>
          <p:cNvPr id="3" name="Content Placeholder 2"/>
          <p:cNvSpPr>
            <a:spLocks noGrp="1"/>
          </p:cNvSpPr>
          <p:nvPr>
            <p:ph idx="1"/>
          </p:nvPr>
        </p:nvSpPr>
        <p:spPr>
          <a:xfrm>
            <a:off x="457200" y="692696"/>
            <a:ext cx="8229600" cy="4525963"/>
          </a:xfrm>
        </p:spPr>
        <p:txBody>
          <a:bodyPr vert="horz" lIns="91440" tIns="45720" rIns="91440" bIns="45720" rtlCol="0" anchor="t">
            <a:normAutofit/>
          </a:bodyPr>
          <a:lstStyle/>
          <a:p>
            <a:pPr marL="0" indent="0">
              <a:buNone/>
            </a:pPr>
            <a:endParaRPr lang="en-GB" i="1" dirty="0">
              <a:cs typeface="Calibri"/>
            </a:endParaRPr>
          </a:p>
          <a:p>
            <a:r>
              <a:rPr lang="en-GB" dirty="0"/>
              <a:t>Trips:</a:t>
            </a:r>
          </a:p>
          <a:p>
            <a:r>
              <a:rPr lang="en-GB" i="1" dirty="0"/>
              <a:t>Delamere Forest: 17th October 2025</a:t>
            </a:r>
          </a:p>
          <a:p>
            <a:r>
              <a:rPr lang="en-GB" i="1" dirty="0"/>
              <a:t>The Boat Museum: 16th January 2026</a:t>
            </a:r>
          </a:p>
          <a:p>
            <a:endParaRPr lang="en-GB" dirty="0">
              <a:cs typeface="Calibri"/>
            </a:endParaRPr>
          </a:p>
          <a:p>
            <a:r>
              <a:rPr lang="en-GB" dirty="0">
                <a:cs typeface="Calibri"/>
              </a:rPr>
              <a:t>We will inform you about local visits (e.g. church/EPSV) as well. Walkers are always needed so please let us know if you can help!</a:t>
            </a:r>
          </a:p>
          <a:p>
            <a:endParaRPr lang="en-GB" dirty="0">
              <a:cs typeface="Calibri"/>
            </a:endParaRPr>
          </a:p>
          <a:p>
            <a:endParaRPr lang="en-GB" dirty="0"/>
          </a:p>
          <a:p>
            <a:endParaRPr lang="en-GB" dirty="0">
              <a:cs typeface="Calibri"/>
            </a:endParaRPr>
          </a:p>
          <a:p>
            <a:endParaRPr lang="en-GB" dirty="0">
              <a:cs typeface="Calibri"/>
            </a:endParaRPr>
          </a:p>
        </p:txBody>
      </p:sp>
    </p:spTree>
    <p:extLst>
      <p:ext uri="{BB962C8B-B14F-4D97-AF65-F5344CB8AC3E}">
        <p14:creationId xmlns:p14="http://schemas.microsoft.com/office/powerpoint/2010/main" val="2557384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232B1-416A-9C7C-9F5D-1A9A15AE4BB6}"/>
              </a:ext>
            </a:extLst>
          </p:cNvPr>
          <p:cNvSpPr>
            <a:spLocks noGrp="1"/>
          </p:cNvSpPr>
          <p:nvPr>
            <p:ph type="title"/>
          </p:nvPr>
        </p:nvSpPr>
        <p:spPr/>
        <p:txBody>
          <a:bodyPr/>
          <a:lstStyle/>
          <a:p>
            <a:r>
              <a:rPr lang="en-US" dirty="0">
                <a:cs typeface="Calibri"/>
              </a:rPr>
              <a:t>Permission Forms</a:t>
            </a:r>
            <a:endParaRPr lang="en-US" dirty="0"/>
          </a:p>
        </p:txBody>
      </p:sp>
      <p:sp>
        <p:nvSpPr>
          <p:cNvPr id="3" name="Content Placeholder 2">
            <a:extLst>
              <a:ext uri="{FF2B5EF4-FFF2-40B4-BE49-F238E27FC236}">
                <a16:creationId xmlns:a16="http://schemas.microsoft.com/office/drawing/2014/main" id="{B6E2CAC7-6214-DC95-592A-776A93BFE53E}"/>
              </a:ext>
            </a:extLst>
          </p:cNvPr>
          <p:cNvSpPr>
            <a:spLocks noGrp="1"/>
          </p:cNvSpPr>
          <p:nvPr>
            <p:ph idx="1"/>
          </p:nvPr>
        </p:nvSpPr>
        <p:spPr>
          <a:xfrm>
            <a:off x="457200" y="1226389"/>
            <a:ext cx="8229600" cy="5359849"/>
          </a:xfrm>
        </p:spPr>
        <p:txBody>
          <a:bodyPr vert="horz" lIns="91440" tIns="45720" rIns="91440" bIns="45720" rtlCol="0" anchor="t">
            <a:normAutofit/>
          </a:bodyPr>
          <a:lstStyle/>
          <a:p>
            <a:r>
              <a:rPr lang="en-US" sz="2400" dirty="0">
                <a:cs typeface="Calibri"/>
              </a:rPr>
              <a:t>Please make sure that you complete the survey on School Spider about permissions (e.g. Facebook, local visits </a:t>
            </a:r>
            <a:r>
              <a:rPr lang="en-US" sz="2400" dirty="0" err="1">
                <a:cs typeface="Calibri"/>
              </a:rPr>
              <a:t>etc</a:t>
            </a:r>
            <a:r>
              <a:rPr lang="en-US" sz="2400" dirty="0">
                <a:cs typeface="Calibri"/>
              </a:rPr>
              <a:t>). This allows us to carry out things that happen regularly in school without constantly sending permission requests out.</a:t>
            </a:r>
          </a:p>
          <a:p>
            <a:endParaRPr lang="en-US" sz="1000" dirty="0">
              <a:cs typeface="Calibri"/>
            </a:endParaRPr>
          </a:p>
          <a:p>
            <a:r>
              <a:rPr lang="en-US" sz="2400" dirty="0">
                <a:cs typeface="Calibri"/>
              </a:rPr>
              <a:t>Permission Forms (Form C) will have to be completed via School Spider ahead of any trip/visit that isn't deemed local. Children will not be able to attend visits if these haven't been completed. </a:t>
            </a:r>
          </a:p>
          <a:p>
            <a:endParaRPr lang="en-US" sz="1000" dirty="0">
              <a:cs typeface="Calibri"/>
            </a:endParaRPr>
          </a:p>
          <a:p>
            <a:r>
              <a:rPr lang="en-US" sz="2400" dirty="0">
                <a:cs typeface="Calibri"/>
              </a:rPr>
              <a:t>Please make sure you can access School Spider as all our information is sent out through there. See </a:t>
            </a:r>
            <a:r>
              <a:rPr lang="en-US" sz="2400" dirty="0" err="1">
                <a:cs typeface="Calibri"/>
              </a:rPr>
              <a:t>Mrs</a:t>
            </a:r>
            <a:r>
              <a:rPr lang="en-US" sz="2400" dirty="0">
                <a:cs typeface="Calibri"/>
              </a:rPr>
              <a:t> Barlow if you have any issues. </a:t>
            </a:r>
          </a:p>
        </p:txBody>
      </p:sp>
    </p:spTree>
    <p:extLst>
      <p:ext uri="{BB962C8B-B14F-4D97-AF65-F5344CB8AC3E}">
        <p14:creationId xmlns:p14="http://schemas.microsoft.com/office/powerpoint/2010/main" val="3854677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Uniform </a:t>
            </a:r>
          </a:p>
        </p:txBody>
      </p:sp>
      <p:sp>
        <p:nvSpPr>
          <p:cNvPr id="3" name="Content Placeholder 2">
            <a:extLst>
              <a:ext uri="{FF2B5EF4-FFF2-40B4-BE49-F238E27FC236}">
                <a16:creationId xmlns:a16="http://schemas.microsoft.com/office/drawing/2014/main" id="{B6E2CAC7-6214-DC95-592A-776A93BFE53E}"/>
              </a:ext>
            </a:extLst>
          </p:cNvPr>
          <p:cNvSpPr txBox="1">
            <a:spLocks/>
          </p:cNvSpPr>
          <p:nvPr/>
        </p:nvSpPr>
        <p:spPr>
          <a:xfrm>
            <a:off x="457200" y="1124744"/>
            <a:ext cx="8579296" cy="5359849"/>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cs typeface="Calibri"/>
              </a:rPr>
              <a:t>Burgundy jumpers / cardigans</a:t>
            </a:r>
          </a:p>
          <a:p>
            <a:r>
              <a:rPr lang="en-US" dirty="0">
                <a:cs typeface="Calibri"/>
              </a:rPr>
              <a:t>Grey bottoms</a:t>
            </a:r>
          </a:p>
          <a:p>
            <a:r>
              <a:rPr lang="en-US" dirty="0">
                <a:cs typeface="Calibri"/>
              </a:rPr>
              <a:t>White / Grey / Black socks or tights</a:t>
            </a:r>
          </a:p>
          <a:p>
            <a:r>
              <a:rPr lang="en-US" dirty="0">
                <a:cs typeface="Calibri"/>
              </a:rPr>
              <a:t>White / burgundy polo shirts / shirts</a:t>
            </a:r>
          </a:p>
          <a:p>
            <a:r>
              <a:rPr lang="en-US" dirty="0">
                <a:cs typeface="Calibri"/>
              </a:rPr>
              <a:t>Black shoes</a:t>
            </a:r>
          </a:p>
          <a:p>
            <a:r>
              <a:rPr lang="en-US" dirty="0">
                <a:cs typeface="Calibri"/>
              </a:rPr>
              <a:t>Only stud earrings please and no other </a:t>
            </a:r>
            <a:r>
              <a:rPr lang="en-US" dirty="0" err="1">
                <a:cs typeface="Calibri"/>
              </a:rPr>
              <a:t>jewellery</a:t>
            </a:r>
            <a:endParaRPr lang="en-US" dirty="0">
              <a:cs typeface="Calibri"/>
            </a:endParaRPr>
          </a:p>
          <a:p>
            <a:r>
              <a:rPr lang="en-US" dirty="0">
                <a:cs typeface="Calibri"/>
              </a:rPr>
              <a:t>No painted nails or acrylics</a:t>
            </a:r>
          </a:p>
          <a:p>
            <a:r>
              <a:rPr lang="en-US" dirty="0">
                <a:cs typeface="Calibri"/>
              </a:rPr>
              <a:t>Sensible hair accessories </a:t>
            </a:r>
          </a:p>
          <a:p>
            <a:pPr marL="0" indent="0">
              <a:buNone/>
            </a:pPr>
            <a:r>
              <a:rPr lang="en-US" dirty="0">
                <a:cs typeface="Calibri"/>
              </a:rPr>
              <a:t> </a:t>
            </a:r>
          </a:p>
        </p:txBody>
      </p:sp>
    </p:spTree>
    <p:extLst>
      <p:ext uri="{BB962C8B-B14F-4D97-AF65-F5344CB8AC3E}">
        <p14:creationId xmlns:p14="http://schemas.microsoft.com/office/powerpoint/2010/main" val="24463848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HIGHLIGHTER" val="fals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e83d155-873a-468a-9ebe-5435567db829" xsi:nil="true"/>
    <lcf76f155ced4ddcb4097134ff3c332f xmlns="7ed66139-a4e5-458b-afa9-e058f841e2f7">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52F8D408C664F4487C63D2296F1E94B" ma:contentTypeVersion="18" ma:contentTypeDescription="Create a new document." ma:contentTypeScope="" ma:versionID="6748130b36be31a0176fd180b967c4a1">
  <xsd:schema xmlns:xsd="http://www.w3.org/2001/XMLSchema" xmlns:xs="http://www.w3.org/2001/XMLSchema" xmlns:p="http://schemas.microsoft.com/office/2006/metadata/properties" xmlns:ns2="7ed66139-a4e5-458b-afa9-e058f841e2f7" xmlns:ns3="1e83d155-873a-468a-9ebe-5435567db829" targetNamespace="http://schemas.microsoft.com/office/2006/metadata/properties" ma:root="true" ma:fieldsID="2b7dddfef56d5a0b03cd487f53440490" ns2:_="" ns3:_="">
    <xsd:import namespace="7ed66139-a4e5-458b-afa9-e058f841e2f7"/>
    <xsd:import namespace="1e83d155-873a-468a-9ebe-5435567db82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ed66139-a4e5-458b-afa9-e058f841e2f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ed20386-dda5-4b09-af20-93fc8df8899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e83d155-873a-468a-9ebe-5435567db82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e9982da-bbcb-4b32-a08b-619b5e9d8583}" ma:internalName="TaxCatchAll" ma:showField="CatchAllData" ma:web="1e83d155-873a-468a-9ebe-5435567db82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8878700-0527-405C-9149-BC98DFC359BE}">
  <ds:schemaRefs>
    <ds:schemaRef ds:uri="7ed66139-a4e5-458b-afa9-e058f841e2f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1e83d155-873a-468a-9ebe-5435567db829"/>
    <ds:schemaRef ds:uri="http://www.w3.org/XML/1998/namespace"/>
    <ds:schemaRef ds:uri="http://purl.org/dc/dcmitype/"/>
  </ds:schemaRefs>
</ds:datastoreItem>
</file>

<file path=customXml/itemProps2.xml><?xml version="1.0" encoding="utf-8"?>
<ds:datastoreItem xmlns:ds="http://schemas.openxmlformats.org/officeDocument/2006/customXml" ds:itemID="{ACC57BE5-8971-41C4-9EEE-E48383F5CA68}">
  <ds:schemaRefs>
    <ds:schemaRef ds:uri="http://schemas.microsoft.com/sharepoint/v3/contenttype/forms"/>
  </ds:schemaRefs>
</ds:datastoreItem>
</file>

<file path=customXml/itemProps3.xml><?xml version="1.0" encoding="utf-8"?>
<ds:datastoreItem xmlns:ds="http://schemas.openxmlformats.org/officeDocument/2006/customXml" ds:itemID="{32CDE2A0-34A1-4098-8614-12C6F3BD99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ed66139-a4e5-458b-afa9-e058f841e2f7"/>
    <ds:schemaRef ds:uri="1e83d155-873a-468a-9ebe-5435567db8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24912</TotalTime>
  <Words>1707</Words>
  <Application>Microsoft Office PowerPoint</Application>
  <PresentationFormat>On-screen Show (4:3)</PresentationFormat>
  <Paragraphs>209</Paragraphs>
  <Slides>23</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Curlz MT</vt:lpstr>
      <vt:lpstr>Office Theme</vt:lpstr>
      <vt:lpstr>Meet the Teacher</vt:lpstr>
      <vt:lpstr>Who are we?</vt:lpstr>
      <vt:lpstr>Through our curriculum we are …</vt:lpstr>
      <vt:lpstr>As a school we are …</vt:lpstr>
      <vt:lpstr>Staff working in Year …</vt:lpstr>
      <vt:lpstr>PowerPoint Presentation</vt:lpstr>
      <vt:lpstr>Trips and Residential Visits</vt:lpstr>
      <vt:lpstr>Permission Forms</vt:lpstr>
      <vt:lpstr>Uniform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Timings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 the teacher</dc:title>
  <dc:creator>Headteacher</dc:creator>
  <cp:lastModifiedBy>Amanda Lancelott</cp:lastModifiedBy>
  <cp:revision>265</cp:revision>
  <cp:lastPrinted>2017-08-15T12:20:45Z</cp:lastPrinted>
  <dcterms:created xsi:type="dcterms:W3CDTF">2017-08-15T11:36:18Z</dcterms:created>
  <dcterms:modified xsi:type="dcterms:W3CDTF">2025-07-25T13:10:23Z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0x010100152F8D408C664F4487C63D2296F1E94B</vt:lpwstr>
  </property>
  <property fmtid="{D5CDD505-2E9C-101B-9397-08002B2CF9AE}" pid="3" name="MediaServiceImageTags">
    <vt:lpwstr/>
  </property>
</Properties>
</file>