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7" r:id="rId5"/>
  </p:sldMasterIdLst>
  <p:notesMasterIdLst>
    <p:notesMasterId r:id="rId19"/>
  </p:notesMasterIdLst>
  <p:sldIdLst>
    <p:sldId id="271" r:id="rId6"/>
    <p:sldId id="410" r:id="rId7"/>
    <p:sldId id="416" r:id="rId8"/>
    <p:sldId id="411" r:id="rId9"/>
    <p:sldId id="413" r:id="rId10"/>
    <p:sldId id="412" r:id="rId11"/>
    <p:sldId id="414" r:id="rId12"/>
    <p:sldId id="415" r:id="rId13"/>
    <p:sldId id="418" r:id="rId14"/>
    <p:sldId id="417" r:id="rId15"/>
    <p:sldId id="419" r:id="rId16"/>
    <p:sldId id="420" r:id="rId17"/>
    <p:sldId id="421" r:id="rId1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9" userDrawn="1">
          <p15:clr>
            <a:srgbClr val="A4A3A4"/>
          </p15:clr>
        </p15:guide>
        <p15:guide id="2" pos="31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4489" autoAdjust="0"/>
  </p:normalViewPr>
  <p:slideViewPr>
    <p:cSldViewPr snapToGrid="0" showGuides="1">
      <p:cViewPr varScale="1">
        <p:scale>
          <a:sx n="72" d="100"/>
          <a:sy n="72" d="100"/>
        </p:scale>
        <p:origin x="1176" y="78"/>
      </p:cViewPr>
      <p:guideLst>
        <p:guide orient="horz" pos="2409"/>
        <p:guide pos="3165"/>
      </p:guideLst>
    </p:cSldViewPr>
  </p:slideViewPr>
  <p:outlineViewPr>
    <p:cViewPr>
      <p:scale>
        <a:sx n="33" d="100"/>
        <a:sy n="33" d="100"/>
      </p:scale>
      <p:origin x="0" y="-138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311AF-8457-4785-B190-D31CD4FDE7A1}" type="datetimeFigureOut">
              <a:rPr lang="en-GB" smtClean="0"/>
              <a:t>10/01/2021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1FB06-1D9B-4317-BE37-4218AB785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055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21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1159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9472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012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904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34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454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152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5268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216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246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032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617" y="104674"/>
            <a:ext cx="958007" cy="95800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046053" y="6520171"/>
            <a:ext cx="2475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© White</a:t>
            </a:r>
            <a:r>
              <a:rPr lang="en-GB" sz="1200" baseline="0" dirty="0"/>
              <a:t> Rose Maths 2019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3179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391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8194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12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119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-1" y="0"/>
            <a:ext cx="9906001" cy="1695450"/>
          </a:xfrm>
          <a:prstGeom prst="rect">
            <a:avLst/>
          </a:prstGeom>
          <a:solidFill>
            <a:srgbClr val="00929F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" name="Freeform: Shape 24"/>
          <p:cNvSpPr/>
          <p:nvPr userDrawn="1"/>
        </p:nvSpPr>
        <p:spPr>
          <a:xfrm>
            <a:off x="-495301" y="1163488"/>
            <a:ext cx="10896600" cy="695325"/>
          </a:xfrm>
          <a:custGeom>
            <a:avLst/>
            <a:gdLst>
              <a:gd name="connsiteX0" fmla="*/ 0 w 10536072"/>
              <a:gd name="connsiteY0" fmla="*/ 122830 h 648269"/>
              <a:gd name="connsiteX1" fmla="*/ 10536072 w 10536072"/>
              <a:gd name="connsiteY1" fmla="*/ 0 h 648269"/>
              <a:gd name="connsiteX2" fmla="*/ 10522424 w 10536072"/>
              <a:gd name="connsiteY2" fmla="*/ 580030 h 648269"/>
              <a:gd name="connsiteX3" fmla="*/ 6824 w 10536072"/>
              <a:gd name="connsiteY3" fmla="*/ 648269 h 648269"/>
              <a:gd name="connsiteX4" fmla="*/ 0 w 10536072"/>
              <a:gd name="connsiteY4" fmla="*/ 122830 h 648269"/>
              <a:gd name="connsiteX0" fmla="*/ 88752 w 10529289"/>
              <a:gd name="connsiteY0" fmla="*/ 107912 h 648269"/>
              <a:gd name="connsiteX1" fmla="*/ 10529289 w 10529289"/>
              <a:gd name="connsiteY1" fmla="*/ 0 h 648269"/>
              <a:gd name="connsiteX2" fmla="*/ 10515641 w 10529289"/>
              <a:gd name="connsiteY2" fmla="*/ 580030 h 648269"/>
              <a:gd name="connsiteX3" fmla="*/ 41 w 10529289"/>
              <a:gd name="connsiteY3" fmla="*/ 648269 h 648269"/>
              <a:gd name="connsiteX4" fmla="*/ 88752 w 10529289"/>
              <a:gd name="connsiteY4" fmla="*/ 107912 h 648269"/>
              <a:gd name="connsiteX0" fmla="*/ 88752 w 10529289"/>
              <a:gd name="connsiteY0" fmla="*/ 70619 h 648269"/>
              <a:gd name="connsiteX1" fmla="*/ 10529289 w 10529289"/>
              <a:gd name="connsiteY1" fmla="*/ 0 h 648269"/>
              <a:gd name="connsiteX2" fmla="*/ 10515641 w 10529289"/>
              <a:gd name="connsiteY2" fmla="*/ 580030 h 648269"/>
              <a:gd name="connsiteX3" fmla="*/ 41 w 10529289"/>
              <a:gd name="connsiteY3" fmla="*/ 648269 h 648269"/>
              <a:gd name="connsiteX4" fmla="*/ 88752 w 10529289"/>
              <a:gd name="connsiteY4" fmla="*/ 70619 h 64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29289" h="648269">
                <a:moveTo>
                  <a:pt x="88752" y="70619"/>
                </a:moveTo>
                <a:lnTo>
                  <a:pt x="10529289" y="0"/>
                </a:lnTo>
                <a:lnTo>
                  <a:pt x="10515641" y="580030"/>
                </a:lnTo>
                <a:lnTo>
                  <a:pt x="41" y="648269"/>
                </a:lnTo>
                <a:cubicBezTo>
                  <a:pt x="-2234" y="473123"/>
                  <a:pt x="91027" y="245765"/>
                  <a:pt x="88752" y="70619"/>
                </a:cubicBezTo>
                <a:close/>
              </a:path>
            </a:pathLst>
          </a:custGeom>
          <a:solidFill>
            <a:srgbClr val="1D3A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9" name="Freeform: Shape 23"/>
          <p:cNvSpPr/>
          <p:nvPr userDrawn="1"/>
        </p:nvSpPr>
        <p:spPr>
          <a:xfrm>
            <a:off x="-495301" y="642767"/>
            <a:ext cx="5587365" cy="722630"/>
          </a:xfrm>
          <a:custGeom>
            <a:avLst/>
            <a:gdLst>
              <a:gd name="connsiteX0" fmla="*/ 27296 w 4189863"/>
              <a:gd name="connsiteY0" fmla="*/ 47767 h 689212"/>
              <a:gd name="connsiteX1" fmla="*/ 4060209 w 4189863"/>
              <a:gd name="connsiteY1" fmla="*/ 0 h 689212"/>
              <a:gd name="connsiteX2" fmla="*/ 4189863 w 4189863"/>
              <a:gd name="connsiteY2" fmla="*/ 689212 h 689212"/>
              <a:gd name="connsiteX3" fmla="*/ 0 w 4189863"/>
              <a:gd name="connsiteY3" fmla="*/ 627797 h 689212"/>
              <a:gd name="connsiteX4" fmla="*/ 27296 w 4189863"/>
              <a:gd name="connsiteY4" fmla="*/ 47767 h 68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89863" h="689212">
                <a:moveTo>
                  <a:pt x="27296" y="47767"/>
                </a:moveTo>
                <a:lnTo>
                  <a:pt x="4060209" y="0"/>
                </a:lnTo>
                <a:lnTo>
                  <a:pt x="4189863" y="689212"/>
                </a:lnTo>
                <a:lnTo>
                  <a:pt x="0" y="627797"/>
                </a:lnTo>
                <a:lnTo>
                  <a:pt x="27296" y="47767"/>
                </a:lnTo>
                <a:close/>
              </a:path>
            </a:pathLst>
          </a:custGeom>
          <a:solidFill>
            <a:srgbClr val="009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/>
          </p:nvPr>
        </p:nvGraphicFramePr>
        <p:xfrm>
          <a:off x="234324" y="1967040"/>
          <a:ext cx="4621012" cy="4589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01304">
                  <a:extLst>
                    <a:ext uri="{9D8B030D-6E8A-4147-A177-3AD203B41FA5}">
                      <a16:colId xmlns:a16="http://schemas.microsoft.com/office/drawing/2014/main" val="989632053"/>
                    </a:ext>
                  </a:extLst>
                </a:gridCol>
                <a:gridCol w="1519708">
                  <a:extLst>
                    <a:ext uri="{9D8B030D-6E8A-4147-A177-3AD203B41FA5}">
                      <a16:colId xmlns:a16="http://schemas.microsoft.com/office/drawing/2014/main" val="1592275581"/>
                    </a:ext>
                  </a:extLst>
                </a:gridCol>
              </a:tblGrid>
              <a:tr h="458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29F">
                        <a:alpha val="784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67227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 userDrawn="1"/>
        </p:nvSpPr>
        <p:spPr>
          <a:xfrm>
            <a:off x="169929" y="1311240"/>
            <a:ext cx="4054636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solidFill>
                  <a:srgbClr val="FFFFFF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Reasoning and Problem Solving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/>
          </p:nvPr>
        </p:nvGraphicFramePr>
        <p:xfrm>
          <a:off x="5092064" y="1967040"/>
          <a:ext cx="4621012" cy="4589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01304">
                  <a:extLst>
                    <a:ext uri="{9D8B030D-6E8A-4147-A177-3AD203B41FA5}">
                      <a16:colId xmlns:a16="http://schemas.microsoft.com/office/drawing/2014/main" val="989632053"/>
                    </a:ext>
                  </a:extLst>
                </a:gridCol>
                <a:gridCol w="1519708">
                  <a:extLst>
                    <a:ext uri="{9D8B030D-6E8A-4147-A177-3AD203B41FA5}">
                      <a16:colId xmlns:a16="http://schemas.microsoft.com/office/drawing/2014/main" val="1592275581"/>
                    </a:ext>
                  </a:extLst>
                </a:gridCol>
              </a:tblGrid>
              <a:tr h="458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29F">
                        <a:alpha val="784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67227"/>
                  </a:ext>
                </a:extLst>
              </a:tr>
            </a:tbl>
          </a:graphicData>
        </a:graphic>
      </p:graphicFrame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85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1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7.tiff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20.png"/><Relationship Id="rId10" Type="http://schemas.openxmlformats.org/officeDocument/2006/relationships/image" Target="../media/image13.png"/><Relationship Id="rId4" Type="http://schemas.openxmlformats.org/officeDocument/2006/relationships/image" Target="../media/image19.png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88" t="20592" r="19588" b="20728"/>
          <a:stretch/>
        </p:blipFill>
        <p:spPr bwMode="auto">
          <a:xfrm>
            <a:off x="-21601" y="1"/>
            <a:ext cx="99276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028"/>
          <a:stretch/>
        </p:blipFill>
        <p:spPr>
          <a:xfrm>
            <a:off x="-21642" y="507002"/>
            <a:ext cx="9393978" cy="591972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24625"/>
          <a:stretch/>
        </p:blipFill>
        <p:spPr>
          <a:xfrm>
            <a:off x="815048" y="2516983"/>
            <a:ext cx="8105482" cy="1799955"/>
          </a:xfrm>
          <a:prstGeom prst="rect">
            <a:avLst/>
          </a:prstGeom>
        </p:spPr>
      </p:pic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2723914" y="2563703"/>
            <a:ext cx="3930163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Year </a:t>
            </a:r>
            <a:r>
              <a:rPr lang="en-GB" altLang="en-US" sz="2400" dirty="0">
                <a:solidFill>
                  <a:srgbClr val="FFFFFF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kumimoji="0" lang="en-GB" altLang="en-US" sz="2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Autumn - Block 2</a:t>
            </a: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2723914" y="3288325"/>
            <a:ext cx="6116406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4400" dirty="0">
                <a:solidFill>
                  <a:srgbClr val="FFFFFF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Addition and Subtraction</a:t>
            </a:r>
            <a:endParaRPr kumimoji="0" lang="en-GB" alt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76" y="2105876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649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10844" y="1395991"/>
            <a:ext cx="9151158" cy="3607798"/>
            <a:chOff x="410844" y="1556411"/>
            <a:chExt cx="9151158" cy="3607798"/>
          </a:xfrm>
        </p:grpSpPr>
        <p:sp>
          <p:nvSpPr>
            <p:cNvPr id="6" name="TextBox 5"/>
            <p:cNvSpPr txBox="1"/>
            <p:nvPr/>
          </p:nvSpPr>
          <p:spPr>
            <a:xfrm>
              <a:off x="4071306" y="1556411"/>
              <a:ext cx="1836000" cy="72000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GB" sz="2800" dirty="0">
                <a:latin typeface="Gill Sans MT" panose="020B0502020104020203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100214" y="2281928"/>
              <a:ext cx="1836000" cy="72000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GB" sz="2800" dirty="0">
                <a:latin typeface="Gill Sans MT" panose="020B0502020104020203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42772" y="2281928"/>
              <a:ext cx="1836000" cy="72000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GB" sz="2800" dirty="0">
                <a:latin typeface="Gill Sans MT" panose="020B0502020104020203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45615" y="2995272"/>
              <a:ext cx="1836000" cy="72000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GB" sz="2800" dirty="0">
                <a:latin typeface="Gill Sans MT" panose="020B0502020104020203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71306" y="2995272"/>
              <a:ext cx="1836000" cy="72000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GB" sz="2800" dirty="0">
                <a:latin typeface="Gill Sans MT" panose="020B0502020104020203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04523" y="2995272"/>
              <a:ext cx="1836000" cy="72000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GB" sz="2800" dirty="0">
                <a:latin typeface="Gill Sans MT" panose="020B0502020104020203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296810" y="3716904"/>
              <a:ext cx="1836000" cy="72000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GB" sz="2800" dirty="0">
                <a:latin typeface="Gill Sans MT" panose="020B0502020104020203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22696" y="3716904"/>
              <a:ext cx="1836000" cy="72000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GB" sz="2800" dirty="0">
                <a:latin typeface="Gill Sans MT" panose="020B0502020104020203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949930" y="3716904"/>
              <a:ext cx="1836000" cy="72000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GB" sz="2800" dirty="0">
                <a:latin typeface="Gill Sans MT" panose="020B0502020104020203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778004" y="3716904"/>
              <a:ext cx="1836000" cy="72000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GB" sz="2800" dirty="0">
                <a:latin typeface="Gill Sans MT" panose="020B0502020104020203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0844" y="4444209"/>
              <a:ext cx="1836000" cy="72000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GB" sz="2800" dirty="0">
                <a:latin typeface="Gill Sans MT" panose="020B0502020104020203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45359" y="4444209"/>
              <a:ext cx="1836000" cy="72000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GB" sz="2800" dirty="0">
                <a:latin typeface="Gill Sans MT" panose="020B0502020104020203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071306" y="4444209"/>
              <a:ext cx="1836000" cy="72000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GB" sz="2800" dirty="0">
                <a:latin typeface="Gill Sans MT" panose="020B0502020104020203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02650" y="4444209"/>
              <a:ext cx="1836000" cy="72000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GB" sz="2800" dirty="0">
                <a:latin typeface="Gill Sans MT" panose="020B0502020104020203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726002" y="4444209"/>
              <a:ext cx="1836000" cy="720000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GB" sz="2800" dirty="0">
                <a:latin typeface="Gill Sans MT" panose="020B0502020104020203" pitchFamily="34" charset="0"/>
              </a:endParaRPr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708" y="5301374"/>
            <a:ext cx="1736362" cy="89058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272" y="5301375"/>
            <a:ext cx="1736362" cy="89058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180" y="5328344"/>
            <a:ext cx="1736362" cy="89058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32" y="5302900"/>
            <a:ext cx="1736362" cy="89058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757645"/>
            <a:ext cx="969415" cy="94553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1670583"/>
            <a:ext cx="969415" cy="94553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2583521"/>
            <a:ext cx="969415" cy="94553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3496459"/>
            <a:ext cx="969415" cy="94553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4409397"/>
            <a:ext cx="969415" cy="94553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5322336"/>
            <a:ext cx="969415" cy="94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907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Mo, Whitney, Teddy and Eva collect marbles.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 Mo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 algn="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Whitney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Teddy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In total they have 8,524 marbles between them. 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How many does Eva have?</a:t>
            </a:r>
          </a:p>
        </p:txBody>
      </p:sp>
      <p:sp>
        <p:nvSpPr>
          <p:cNvPr id="4" name="object 10"/>
          <p:cNvSpPr/>
          <p:nvPr/>
        </p:nvSpPr>
        <p:spPr>
          <a:xfrm flipH="1">
            <a:off x="889551" y="1292902"/>
            <a:ext cx="936711" cy="7840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12"/>
          <p:cNvSpPr>
            <a:spLocks noChangeAspect="1"/>
          </p:cNvSpPr>
          <p:nvPr/>
        </p:nvSpPr>
        <p:spPr>
          <a:xfrm flipH="1">
            <a:off x="7580303" y="2528242"/>
            <a:ext cx="1365528" cy="8021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14"/>
          <p:cNvSpPr>
            <a:spLocks noChangeAspect="1"/>
          </p:cNvSpPr>
          <p:nvPr/>
        </p:nvSpPr>
        <p:spPr>
          <a:xfrm flipH="1">
            <a:off x="889551" y="3701787"/>
            <a:ext cx="1152616" cy="91586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2224991" y="1454325"/>
            <a:ext cx="3966803" cy="792486"/>
          </a:xfrm>
          <a:prstGeom prst="wedgeRoundRectCallout">
            <a:avLst>
              <a:gd name="adj1" fmla="val -57308"/>
              <a:gd name="adj2" fmla="val 26014"/>
              <a:gd name="adj3" fmla="val 16667"/>
            </a:avLst>
          </a:prstGeom>
          <a:solidFill>
            <a:schemeClr val="accent2">
              <a:alpha val="2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 have 1,648 marbles.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2403566" y="2528242"/>
            <a:ext cx="4539997" cy="871987"/>
          </a:xfrm>
          <a:prstGeom prst="wedgeRoundRectCallout">
            <a:avLst>
              <a:gd name="adj1" fmla="val 59833"/>
              <a:gd name="adj2" fmla="val -5289"/>
              <a:gd name="adj3" fmla="val 16667"/>
            </a:avLst>
          </a:prstGeom>
          <a:solidFill>
            <a:schemeClr val="accent6">
              <a:alpha val="2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 have double the amount of marbles Mo has.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2403565" y="3902795"/>
            <a:ext cx="4323805" cy="871987"/>
          </a:xfrm>
          <a:prstGeom prst="wedgeRoundRectCallout">
            <a:avLst>
              <a:gd name="adj1" fmla="val -57308"/>
              <a:gd name="adj2" fmla="val 22883"/>
              <a:gd name="adj3" fmla="val 16667"/>
            </a:avLst>
          </a:prstGeom>
          <a:solidFill>
            <a:schemeClr val="accent1">
              <a:alpha val="2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 have half the amount of marbles Mo has.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757645"/>
            <a:ext cx="969415" cy="9455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1670583"/>
            <a:ext cx="969415" cy="9455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2583521"/>
            <a:ext cx="969415" cy="9455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3496459"/>
            <a:ext cx="969415" cy="9455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4409397"/>
            <a:ext cx="969415" cy="94553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5322336"/>
            <a:ext cx="969415" cy="94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35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 milkman has 250 bottles of milk.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He collects another 160 from the dairy, and delivers 375 during the day.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How many does he have left?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   Tommy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Do you agree with Tommy?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why.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00164" y="3455353"/>
            <a:ext cx="1600391" cy="11558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ounded Rectangular Callout 5"/>
              <p:cNvSpPr/>
              <p:nvPr/>
            </p:nvSpPr>
            <p:spPr>
              <a:xfrm>
                <a:off x="2867744" y="2593203"/>
                <a:ext cx="4865468" cy="2488248"/>
              </a:xfrm>
              <a:prstGeom prst="wedgeRoundRectCallout">
                <a:avLst>
                  <a:gd name="adj1" fmla="val -60448"/>
                  <a:gd name="adj2" fmla="val 24211"/>
                  <a:gd name="adj3" fmla="val 16667"/>
                </a:avLst>
              </a:prstGeom>
              <a:solidFill>
                <a:schemeClr val="accent4">
                  <a:alpha val="20000"/>
                </a:schemeClr>
              </a:solidFill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My method:</a:t>
                </a: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 pitchFamily="34" charset="0"/>
                  <a:ea typeface="+mn-ea"/>
                  <a:cs typeface="+mn-cs"/>
                </a:endParaRP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375 </a:t>
                </a:r>
                <a14:m>
                  <m:oMath xmlns:m="http://schemas.openxmlformats.org/officeDocument/2006/math">
                    <m:r>
                      <a:rPr kumimoji="0" lang="en-GB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−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 250 </a:t>
                </a:r>
                <a14:m>
                  <m:oMath xmlns:m="http://schemas.openxmlformats.org/officeDocument/2006/math">
                    <m:r>
                      <a:rPr kumimoji="0" lang="en-GB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 125</a:t>
                </a: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 pitchFamily="34" charset="0"/>
                  <a:ea typeface="+mn-ea"/>
                  <a:cs typeface="+mn-cs"/>
                </a:endParaRP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125 </a:t>
                </a:r>
                <a14:m>
                  <m:oMath xmlns:m="http://schemas.openxmlformats.org/officeDocument/2006/math">
                    <m:r>
                      <a:rPr kumimoji="0" lang="en-GB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+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 160 </a:t>
                </a:r>
                <a14:m>
                  <m:oMath xmlns:m="http://schemas.openxmlformats.org/officeDocument/2006/math">
                    <m:r>
                      <a:rPr kumimoji="0" lang="en-GB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 pitchFamily="34" charset="0"/>
                    <a:ea typeface="+mn-ea"/>
                    <a:cs typeface="+mn-cs"/>
                  </a:rPr>
                  <a:t> 285</a:t>
                </a:r>
              </a:p>
            </p:txBody>
          </p:sp>
        </mc:Choice>
        <mc:Fallback xmlns="">
          <p:sp>
            <p:nvSpPr>
              <p:cNvPr id="6" name="Rounded Rectangular Callout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7744" y="2593203"/>
                <a:ext cx="4865468" cy="2488248"/>
              </a:xfrm>
              <a:prstGeom prst="wedgeRoundRectCallout">
                <a:avLst>
                  <a:gd name="adj1" fmla="val -60448"/>
                  <a:gd name="adj2" fmla="val 24211"/>
                  <a:gd name="adj3" fmla="val 16667"/>
                </a:avLst>
              </a:prstGeom>
              <a:blipFill>
                <a:blip r:embed="rId4"/>
                <a:stretch>
                  <a:fillRect b="-725"/>
                </a:stretch>
              </a:blipFill>
              <a:ln w="28575">
                <a:solidFill>
                  <a:schemeClr val="accent4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67070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On Monday, Whitney was paid £114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On Tuesday, she was paid £27 more than on Monday.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On Wednesday, she was paid £27 less than on Monday.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How much was Whitney paid in total?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How many calculations did you do?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Is there a more efficient method?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757645"/>
            <a:ext cx="969415" cy="9455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1670583"/>
            <a:ext cx="969415" cy="9455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2583521"/>
            <a:ext cx="969415" cy="9455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3496459"/>
            <a:ext cx="969415" cy="9455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4409397"/>
            <a:ext cx="969415" cy="9455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5322336"/>
            <a:ext cx="969415" cy="94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284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Amir is discovering numbers on a </a:t>
            </a:r>
            <a:r>
              <a:rPr lang="en-GB" sz="2800" dirty="0" err="1">
                <a:solidFill>
                  <a:prstClr val="black"/>
                </a:solidFill>
                <a:latin typeface="Gill Sans MT" panose="020B0502020104020203" pitchFamily="34" charset="0"/>
              </a:rPr>
              <a:t>Gattegno</a:t>
            </a: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 chart.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He makes this number.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Amir moves one counter three spaces on a horizontal line to create a new number.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When he adds this to his original number he gets 131,130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Which counter did he move?</a:t>
            </a:r>
          </a:p>
        </p:txBody>
      </p:sp>
      <p:sp>
        <p:nvSpPr>
          <p:cNvPr id="4" name="object 5"/>
          <p:cNvSpPr>
            <a:spLocks noChangeAspect="1"/>
          </p:cNvSpPr>
          <p:nvPr/>
        </p:nvSpPr>
        <p:spPr>
          <a:xfrm>
            <a:off x="3017901" y="1724926"/>
            <a:ext cx="3870199" cy="16452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8253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478"/>
          <a:stretch/>
        </p:blipFill>
        <p:spPr>
          <a:xfrm>
            <a:off x="1188669" y="1906486"/>
            <a:ext cx="7584081" cy="268338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631400" y="5284975"/>
            <a:ext cx="692331" cy="666206"/>
          </a:xfrm>
          <a:prstGeom prst="ellipse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791891" y="5284975"/>
            <a:ext cx="692331" cy="666206"/>
          </a:xfrm>
          <a:prstGeom prst="ellipse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7989436" y="5284975"/>
            <a:ext cx="692331" cy="666206"/>
          </a:xfrm>
          <a:prstGeom prst="ellipse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1273364" y="5284975"/>
            <a:ext cx="692331" cy="666206"/>
          </a:xfrm>
          <a:prstGeom prst="ellipse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7149927" y="5284975"/>
            <a:ext cx="692331" cy="666206"/>
          </a:xfrm>
          <a:prstGeom prst="ellipse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112873" y="5284975"/>
            <a:ext cx="692331" cy="666206"/>
          </a:xfrm>
          <a:prstGeom prst="ellipse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310418" y="5284975"/>
            <a:ext cx="692331" cy="666206"/>
          </a:xfrm>
          <a:prstGeom prst="ellipse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470909" y="5284975"/>
            <a:ext cx="692331" cy="666206"/>
          </a:xfrm>
          <a:prstGeom prst="ellipse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2952382" y="5284975"/>
            <a:ext cx="692331" cy="666206"/>
          </a:xfrm>
          <a:prstGeom prst="ellipse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023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Work out the missing numbers.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61138235"/>
                  </p:ext>
                </p:extLst>
              </p:nvPr>
            </p:nvGraphicFramePr>
            <p:xfrm>
              <a:off x="2326851" y="1963209"/>
              <a:ext cx="5252298" cy="3052929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875383">
                      <a:extLst>
                        <a:ext uri="{9D8B030D-6E8A-4147-A177-3AD203B41FA5}">
                          <a16:colId xmlns:a16="http://schemas.microsoft.com/office/drawing/2014/main" val="3721869154"/>
                        </a:ext>
                      </a:extLst>
                    </a:gridCol>
                    <a:gridCol w="875383">
                      <a:extLst>
                        <a:ext uri="{9D8B030D-6E8A-4147-A177-3AD203B41FA5}">
                          <a16:colId xmlns:a16="http://schemas.microsoft.com/office/drawing/2014/main" val="654422097"/>
                        </a:ext>
                      </a:extLst>
                    </a:gridCol>
                    <a:gridCol w="875383">
                      <a:extLst>
                        <a:ext uri="{9D8B030D-6E8A-4147-A177-3AD203B41FA5}">
                          <a16:colId xmlns:a16="http://schemas.microsoft.com/office/drawing/2014/main" val="491205921"/>
                        </a:ext>
                      </a:extLst>
                    </a:gridCol>
                    <a:gridCol w="875383">
                      <a:extLst>
                        <a:ext uri="{9D8B030D-6E8A-4147-A177-3AD203B41FA5}">
                          <a16:colId xmlns:a16="http://schemas.microsoft.com/office/drawing/2014/main" val="2628550563"/>
                        </a:ext>
                      </a:extLst>
                    </a:gridCol>
                    <a:gridCol w="875383">
                      <a:extLst>
                        <a:ext uri="{9D8B030D-6E8A-4147-A177-3AD203B41FA5}">
                          <a16:colId xmlns:a16="http://schemas.microsoft.com/office/drawing/2014/main" val="2152184224"/>
                        </a:ext>
                      </a:extLst>
                    </a:gridCol>
                    <a:gridCol w="875383">
                      <a:extLst>
                        <a:ext uri="{9D8B030D-6E8A-4147-A177-3AD203B41FA5}">
                          <a16:colId xmlns:a16="http://schemas.microsoft.com/office/drawing/2014/main" val="1220714097"/>
                        </a:ext>
                      </a:extLst>
                    </a:gridCol>
                  </a:tblGrid>
                  <a:tr h="1017643">
                    <a:tc>
                      <a:txBody>
                        <a:bodyPr/>
                        <a:lstStyle/>
                        <a:p>
                          <a:pPr algn="ctr"/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>
                              <a:latin typeface="Gill Sans MT" panose="020B0502020104020203" pitchFamily="34" charset="0"/>
                            </a:rPr>
                            <a:t>?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>
                              <a:latin typeface="Gill Sans MT" panose="020B0502020104020203" pitchFamily="34" charset="0"/>
                            </a:rPr>
                            <a:t>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>
                              <a:latin typeface="Gill Sans MT" panose="020B0502020104020203" pitchFamily="34" charset="0"/>
                            </a:rPr>
                            <a:t>?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>
                              <a:latin typeface="Gill Sans MT" panose="020B0502020104020203" pitchFamily="34" charset="0"/>
                            </a:rPr>
                            <a:t>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>
                              <a:latin typeface="Gill Sans MT" panose="020B0502020104020203" pitchFamily="34" charset="0"/>
                            </a:rPr>
                            <a:t>?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7967399"/>
                      </a:ext>
                    </a:extLst>
                  </a:tr>
                  <a:tr h="101764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GB" sz="2800" i="1" dirty="0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oMath>
                            </m:oMathPara>
                          </a14:m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>
                              <a:latin typeface="Gill Sans MT" panose="020B0502020104020203" pitchFamily="34" charset="0"/>
                            </a:rPr>
                            <a:t>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>
                              <a:latin typeface="Gill Sans MT" panose="020B0502020104020203" pitchFamily="34" charset="0"/>
                            </a:rPr>
                            <a:t>?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>
                              <a:latin typeface="Gill Sans MT" panose="020B0502020104020203" pitchFamily="34" charset="0"/>
                            </a:rPr>
                            <a:t>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>
                              <a:latin typeface="Gill Sans MT" panose="020B0502020104020203" pitchFamily="34" charset="0"/>
                            </a:rPr>
                            <a:t>?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>
                              <a:latin typeface="Gill Sans MT" panose="020B0502020104020203" pitchFamily="34" charset="0"/>
                            </a:rPr>
                            <a:t>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89598396"/>
                      </a:ext>
                    </a:extLst>
                  </a:tr>
                  <a:tr h="1017643">
                    <a:tc>
                      <a:txBody>
                        <a:bodyPr/>
                        <a:lstStyle/>
                        <a:p>
                          <a:pPr algn="ctr"/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>
                              <a:latin typeface="Gill Sans MT" panose="020B0502020104020203" pitchFamily="34" charset="0"/>
                            </a:rPr>
                            <a:t>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>
                              <a:latin typeface="Gill Sans MT" panose="020B0502020104020203" pitchFamily="34" charset="0"/>
                            </a:rPr>
                            <a:t>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>
                              <a:latin typeface="Gill Sans MT" panose="020B0502020104020203" pitchFamily="34" charset="0"/>
                            </a:rPr>
                            <a:t>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>
                              <a:latin typeface="Gill Sans MT" panose="020B0502020104020203" pitchFamily="34" charset="0"/>
                            </a:rPr>
                            <a:t>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>
                              <a:latin typeface="Gill Sans MT" panose="020B0502020104020203" pitchFamily="34" charset="0"/>
                            </a:rPr>
                            <a:t>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5360037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61138235"/>
                  </p:ext>
                </p:extLst>
              </p:nvPr>
            </p:nvGraphicFramePr>
            <p:xfrm>
              <a:off x="2326851" y="1963209"/>
              <a:ext cx="5252298" cy="3052929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875383">
                      <a:extLst>
                        <a:ext uri="{9D8B030D-6E8A-4147-A177-3AD203B41FA5}">
                          <a16:colId xmlns:a16="http://schemas.microsoft.com/office/drawing/2014/main" val="3721869154"/>
                        </a:ext>
                      </a:extLst>
                    </a:gridCol>
                    <a:gridCol w="875383">
                      <a:extLst>
                        <a:ext uri="{9D8B030D-6E8A-4147-A177-3AD203B41FA5}">
                          <a16:colId xmlns:a16="http://schemas.microsoft.com/office/drawing/2014/main" val="654422097"/>
                        </a:ext>
                      </a:extLst>
                    </a:gridCol>
                    <a:gridCol w="875383">
                      <a:extLst>
                        <a:ext uri="{9D8B030D-6E8A-4147-A177-3AD203B41FA5}">
                          <a16:colId xmlns:a16="http://schemas.microsoft.com/office/drawing/2014/main" val="491205921"/>
                        </a:ext>
                      </a:extLst>
                    </a:gridCol>
                    <a:gridCol w="875383">
                      <a:extLst>
                        <a:ext uri="{9D8B030D-6E8A-4147-A177-3AD203B41FA5}">
                          <a16:colId xmlns:a16="http://schemas.microsoft.com/office/drawing/2014/main" val="2628550563"/>
                        </a:ext>
                      </a:extLst>
                    </a:gridCol>
                    <a:gridCol w="875383">
                      <a:extLst>
                        <a:ext uri="{9D8B030D-6E8A-4147-A177-3AD203B41FA5}">
                          <a16:colId xmlns:a16="http://schemas.microsoft.com/office/drawing/2014/main" val="2152184224"/>
                        </a:ext>
                      </a:extLst>
                    </a:gridCol>
                    <a:gridCol w="875383">
                      <a:extLst>
                        <a:ext uri="{9D8B030D-6E8A-4147-A177-3AD203B41FA5}">
                          <a16:colId xmlns:a16="http://schemas.microsoft.com/office/drawing/2014/main" val="1220714097"/>
                        </a:ext>
                      </a:extLst>
                    </a:gridCol>
                  </a:tblGrid>
                  <a:tr h="1017643">
                    <a:tc>
                      <a:txBody>
                        <a:bodyPr/>
                        <a:lstStyle/>
                        <a:p>
                          <a:pPr algn="ctr"/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latin typeface="Gill Sans MT" panose="020B0502020104020203" pitchFamily="34" charset="0"/>
                            </a:rPr>
                            <a:t>?</a:t>
                          </a:r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latin typeface="Gill Sans MT" panose="020B0502020104020203" pitchFamily="34" charset="0"/>
                            </a:rPr>
                            <a:t>4</a:t>
                          </a:r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latin typeface="Gill Sans MT" panose="020B0502020104020203" pitchFamily="34" charset="0"/>
                            </a:rPr>
                            <a:t>?</a:t>
                          </a:r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latin typeface="Gill Sans MT" panose="020B0502020104020203" pitchFamily="34" charset="0"/>
                            </a:rPr>
                            <a:t>3</a:t>
                          </a:r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latin typeface="Gill Sans MT" panose="020B0502020104020203" pitchFamily="34" charset="0"/>
                            </a:rPr>
                            <a:t>?</a:t>
                          </a:r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7967399"/>
                      </a:ext>
                    </a:extLst>
                  </a:tr>
                  <a:tr h="101764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94" t="-100599" r="-500694" b="-1017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latin typeface="Gill Sans MT" panose="020B0502020104020203" pitchFamily="34" charset="0"/>
                            </a:rPr>
                            <a:t>2</a:t>
                          </a:r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latin typeface="Gill Sans MT" panose="020B0502020104020203" pitchFamily="34" charset="0"/>
                            </a:rPr>
                            <a:t>?</a:t>
                          </a:r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latin typeface="Gill Sans MT" panose="020B0502020104020203" pitchFamily="34" charset="0"/>
                            </a:rPr>
                            <a:t>5</a:t>
                          </a:r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latin typeface="Gill Sans MT" panose="020B0502020104020203" pitchFamily="34" charset="0"/>
                            </a:rPr>
                            <a:t>?</a:t>
                          </a:r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latin typeface="Gill Sans MT" panose="020B0502020104020203" pitchFamily="34" charset="0"/>
                            </a:rPr>
                            <a:t>2</a:t>
                          </a:r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889598396"/>
                      </a:ext>
                    </a:extLst>
                  </a:tr>
                  <a:tr h="1017643">
                    <a:tc>
                      <a:txBody>
                        <a:bodyPr/>
                        <a:lstStyle/>
                        <a:p>
                          <a:pPr algn="ctr"/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latin typeface="Gill Sans MT" panose="020B0502020104020203" pitchFamily="34" charset="0"/>
                            </a:rPr>
                            <a:t>7</a:t>
                          </a:r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latin typeface="Gill Sans MT" panose="020B0502020104020203" pitchFamily="34" charset="0"/>
                            </a:rPr>
                            <a:t>8</a:t>
                          </a:r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latin typeface="Gill Sans MT" panose="020B0502020104020203" pitchFamily="34" charset="0"/>
                            </a:rPr>
                            <a:t>5</a:t>
                          </a:r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latin typeface="Gill Sans MT" panose="020B0502020104020203" pitchFamily="34" charset="0"/>
                            </a:rPr>
                            <a:t>2</a:t>
                          </a:r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800" dirty="0" smtClean="0">
                              <a:latin typeface="Gill Sans MT" panose="020B0502020104020203" pitchFamily="34" charset="0"/>
                            </a:rPr>
                            <a:t>9</a:t>
                          </a:r>
                          <a:endParaRPr lang="en-GB" sz="28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>
                              <a:lumMod val="75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5360037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1429163"/>
            <a:ext cx="969415" cy="9455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2342101"/>
            <a:ext cx="969415" cy="9455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3255039"/>
            <a:ext cx="969415" cy="9455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4167977"/>
            <a:ext cx="969415" cy="9455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5080915"/>
            <a:ext cx="969415" cy="9455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5993854"/>
            <a:ext cx="969415" cy="945538"/>
          </a:xfrm>
          <a:prstGeom prst="rect">
            <a:avLst/>
          </a:prstGeom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953271"/>
              </p:ext>
            </p:extLst>
          </p:nvPr>
        </p:nvGraphicFramePr>
        <p:xfrm>
          <a:off x="10119532" y="-322153"/>
          <a:ext cx="4212445" cy="17419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2489">
                  <a:extLst>
                    <a:ext uri="{9D8B030D-6E8A-4147-A177-3AD203B41FA5}">
                      <a16:colId xmlns:a16="http://schemas.microsoft.com/office/drawing/2014/main" val="3705645480"/>
                    </a:ext>
                  </a:extLst>
                </a:gridCol>
                <a:gridCol w="842489">
                  <a:extLst>
                    <a:ext uri="{9D8B030D-6E8A-4147-A177-3AD203B41FA5}">
                      <a16:colId xmlns:a16="http://schemas.microsoft.com/office/drawing/2014/main" val="3281928925"/>
                    </a:ext>
                  </a:extLst>
                </a:gridCol>
                <a:gridCol w="842489">
                  <a:extLst>
                    <a:ext uri="{9D8B030D-6E8A-4147-A177-3AD203B41FA5}">
                      <a16:colId xmlns:a16="http://schemas.microsoft.com/office/drawing/2014/main" val="289173417"/>
                    </a:ext>
                  </a:extLst>
                </a:gridCol>
                <a:gridCol w="8424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24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7474"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240"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7240"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68680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6319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Eva makes a 5-digit number.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Mo makes a 4-digit number.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The difference between their numbers is 3,465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What could their numbers be?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1429163"/>
            <a:ext cx="969415" cy="9455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2342101"/>
            <a:ext cx="969415" cy="9455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3255039"/>
            <a:ext cx="969415" cy="9455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4167977"/>
            <a:ext cx="969415" cy="94553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5080915"/>
            <a:ext cx="969415" cy="94553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5993854"/>
            <a:ext cx="969415" cy="945538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295743"/>
              </p:ext>
            </p:extLst>
          </p:nvPr>
        </p:nvGraphicFramePr>
        <p:xfrm>
          <a:off x="10119532" y="-322153"/>
          <a:ext cx="4212445" cy="17419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2489">
                  <a:extLst>
                    <a:ext uri="{9D8B030D-6E8A-4147-A177-3AD203B41FA5}">
                      <a16:colId xmlns:a16="http://schemas.microsoft.com/office/drawing/2014/main" val="3705645480"/>
                    </a:ext>
                  </a:extLst>
                </a:gridCol>
                <a:gridCol w="842489">
                  <a:extLst>
                    <a:ext uri="{9D8B030D-6E8A-4147-A177-3AD203B41FA5}">
                      <a16:colId xmlns:a16="http://schemas.microsoft.com/office/drawing/2014/main" val="3281928925"/>
                    </a:ext>
                  </a:extLst>
                </a:gridCol>
                <a:gridCol w="842489">
                  <a:extLst>
                    <a:ext uri="{9D8B030D-6E8A-4147-A177-3AD203B41FA5}">
                      <a16:colId xmlns:a16="http://schemas.microsoft.com/office/drawing/2014/main" val="289173417"/>
                    </a:ext>
                  </a:extLst>
                </a:gridCol>
                <a:gridCol w="8424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24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7474"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240"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7240"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68680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1691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Rosie completes this subtraction incorrectly.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the mistake to Rosie and correct it for her.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30582" y="1704109"/>
            <a:ext cx="45442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7200" dirty="0">
                <a:latin typeface="Gill Sans MT" panose="020B0502020104020203" pitchFamily="34" charset="0"/>
              </a:rPr>
              <a:t>2 8 7 0 1</a:t>
            </a:r>
          </a:p>
          <a:p>
            <a:pPr marL="457200" indent="-457200" algn="r">
              <a:buFontTx/>
              <a:buChar char="-"/>
            </a:pPr>
            <a:r>
              <a:rPr lang="en-GB" sz="7200" u="sng" dirty="0">
                <a:latin typeface="Gill Sans MT" panose="020B0502020104020203" pitchFamily="34" charset="0"/>
              </a:rPr>
              <a:t>    7 6 2 1</a:t>
            </a:r>
          </a:p>
          <a:p>
            <a:pPr algn="r"/>
            <a:r>
              <a:rPr lang="en-GB" sz="7200" u="sng" dirty="0">
                <a:latin typeface="Gill Sans MT" panose="020B0502020104020203" pitchFamily="34" charset="0"/>
              </a:rPr>
              <a:t>2 1 1 8 0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1429163"/>
            <a:ext cx="969415" cy="9455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2342101"/>
            <a:ext cx="969415" cy="9455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3255039"/>
            <a:ext cx="969415" cy="9455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4167977"/>
            <a:ext cx="969415" cy="94553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5080915"/>
            <a:ext cx="969415" cy="94553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32" y="5993854"/>
            <a:ext cx="969415" cy="945538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295743"/>
              </p:ext>
            </p:extLst>
          </p:nvPr>
        </p:nvGraphicFramePr>
        <p:xfrm>
          <a:off x="10119532" y="-322153"/>
          <a:ext cx="4212445" cy="17419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2489">
                  <a:extLst>
                    <a:ext uri="{9D8B030D-6E8A-4147-A177-3AD203B41FA5}">
                      <a16:colId xmlns:a16="http://schemas.microsoft.com/office/drawing/2014/main" val="3705645480"/>
                    </a:ext>
                  </a:extLst>
                </a:gridCol>
                <a:gridCol w="842489">
                  <a:extLst>
                    <a:ext uri="{9D8B030D-6E8A-4147-A177-3AD203B41FA5}">
                      <a16:colId xmlns:a16="http://schemas.microsoft.com/office/drawing/2014/main" val="3281928925"/>
                    </a:ext>
                  </a:extLst>
                </a:gridCol>
                <a:gridCol w="842489">
                  <a:extLst>
                    <a:ext uri="{9D8B030D-6E8A-4147-A177-3AD203B41FA5}">
                      <a16:colId xmlns:a16="http://schemas.microsoft.com/office/drawing/2014/main" val="289173417"/>
                    </a:ext>
                  </a:extLst>
                </a:gridCol>
                <a:gridCol w="8424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24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7474"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240"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7240"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900" b="0" dirty="0">
                        <a:latin typeface="Bariol Regular" panose="02000506040000020003" pitchFamily="2" charset="0"/>
                        <a:ea typeface="Bariol" charset="0"/>
                        <a:cs typeface="Bariol" charset="0"/>
                      </a:endParaRPr>
                    </a:p>
                  </a:txBody>
                  <a:tcPr marL="43851" marR="43851" marT="21925" marB="21925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68680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1971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58785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GB" sz="4000" b="1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True or False?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 algn="ctr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49,999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19,999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50,000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 20,000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Dora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Can you explain why Dora’s method work?</a:t>
                </a: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  <a:p>
                <a:pPr lvl="0"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</a:rPr>
                  <a:t>Can you think of another example where this method could be used?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5878532"/>
              </a:xfrm>
              <a:prstGeom prst="rect">
                <a:avLst/>
              </a:prstGeom>
              <a:blipFill>
                <a:blip r:embed="rId3"/>
                <a:stretch>
                  <a:fillRect l="-2725" t="-1867" r="-1514" b="-19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bject 5"/>
          <p:cNvSpPr/>
          <p:nvPr/>
        </p:nvSpPr>
        <p:spPr>
          <a:xfrm>
            <a:off x="889551" y="2999742"/>
            <a:ext cx="962769" cy="9523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ounded Rectangular Callout 5"/>
          <p:cNvSpPr>
            <a:spLocks noChangeAspect="1"/>
          </p:cNvSpPr>
          <p:nvPr/>
        </p:nvSpPr>
        <p:spPr>
          <a:xfrm>
            <a:off x="2316104" y="2512738"/>
            <a:ext cx="4568021" cy="1926386"/>
          </a:xfrm>
          <a:prstGeom prst="wedgeRoundRectCallout">
            <a:avLst>
              <a:gd name="adj1" fmla="val -57308"/>
              <a:gd name="adj2" fmla="val 26014"/>
              <a:gd name="adj3" fmla="val 16667"/>
            </a:avLst>
          </a:prstGeom>
          <a:solidFill>
            <a:schemeClr val="accent2">
              <a:alpha val="2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 did not need to use a written method to work this out.</a:t>
            </a:r>
          </a:p>
        </p:txBody>
      </p:sp>
    </p:spTree>
    <p:extLst>
      <p:ext uri="{BB962C8B-B14F-4D97-AF65-F5344CB8AC3E}">
        <p14:creationId xmlns:p14="http://schemas.microsoft.com/office/powerpoint/2010/main" val="2890307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Which estimate is inaccurate?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a)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b)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c)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how you know.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551709" y="1322572"/>
            <a:ext cx="5666513" cy="1562843"/>
            <a:chOff x="1828800" y="1197884"/>
            <a:chExt cx="5666513" cy="1562843"/>
          </a:xfrm>
        </p:grpSpPr>
        <p:grpSp>
          <p:nvGrpSpPr>
            <p:cNvPr id="11" name="Group 10"/>
            <p:cNvGrpSpPr/>
            <p:nvPr/>
          </p:nvGrpSpPr>
          <p:grpSpPr>
            <a:xfrm>
              <a:off x="1856509" y="2057400"/>
              <a:ext cx="5389418" cy="235527"/>
              <a:chOff x="1856509" y="2057400"/>
              <a:chExt cx="5389418" cy="235527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6761019" y="2057400"/>
                <a:ext cx="0" cy="23552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2355273" y="2057400"/>
                <a:ext cx="0" cy="23552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>
                <a:off x="1856509" y="2057400"/>
                <a:ext cx="538941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1828800" y="2237507"/>
              <a:ext cx="10806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>
                  <a:latin typeface="Gill Sans MT" panose="020B0502020104020203" pitchFamily="34" charset="0"/>
                </a:rPr>
                <a:t>0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26731" y="2237507"/>
              <a:ext cx="1468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>
                  <a:latin typeface="Gill Sans MT" panose="020B0502020104020203" pitchFamily="34" charset="0"/>
                </a:rPr>
                <a:t>100,000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3505204" y="1645222"/>
              <a:ext cx="0" cy="41217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909461" y="1197884"/>
              <a:ext cx="12053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>
                  <a:latin typeface="Gill Sans MT" panose="020B0502020104020203" pitchFamily="34" charset="0"/>
                </a:rPr>
                <a:t>25,000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431244" y="2708946"/>
            <a:ext cx="5784876" cy="1562843"/>
            <a:chOff x="1710437" y="1197884"/>
            <a:chExt cx="5784876" cy="1562843"/>
          </a:xfrm>
        </p:grpSpPr>
        <p:grpSp>
          <p:nvGrpSpPr>
            <p:cNvPr id="20" name="Group 19"/>
            <p:cNvGrpSpPr/>
            <p:nvPr/>
          </p:nvGrpSpPr>
          <p:grpSpPr>
            <a:xfrm>
              <a:off x="1856509" y="2057400"/>
              <a:ext cx="5389418" cy="235527"/>
              <a:chOff x="1856509" y="2057400"/>
              <a:chExt cx="5389418" cy="235527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6761019" y="2057400"/>
                <a:ext cx="0" cy="23552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2355273" y="2057400"/>
                <a:ext cx="0" cy="23552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1856509" y="2057400"/>
                <a:ext cx="538941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/>
            <p:cNvSpPr txBox="1"/>
            <p:nvPr/>
          </p:nvSpPr>
          <p:spPr>
            <a:xfrm>
              <a:off x="1710437" y="2237507"/>
              <a:ext cx="13119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>
                  <a:latin typeface="Gill Sans MT" panose="020B0502020104020203" pitchFamily="34" charset="0"/>
                </a:rPr>
                <a:t>10,000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26731" y="2237507"/>
              <a:ext cx="1468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>
                  <a:latin typeface="Gill Sans MT" panose="020B0502020104020203" pitchFamily="34" charset="0"/>
                </a:rPr>
                <a:t>90,000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3505204" y="1645222"/>
              <a:ext cx="0" cy="41217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909461" y="1197884"/>
              <a:ext cx="12053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>
                  <a:latin typeface="Gill Sans MT" panose="020B0502020104020203" pitchFamily="34" charset="0"/>
                </a:rPr>
                <a:t>25,000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551709" y="4087088"/>
            <a:ext cx="5666513" cy="1562843"/>
            <a:chOff x="1828800" y="1197884"/>
            <a:chExt cx="5666513" cy="1562843"/>
          </a:xfrm>
        </p:grpSpPr>
        <p:grpSp>
          <p:nvGrpSpPr>
            <p:cNvPr id="29" name="Group 28"/>
            <p:cNvGrpSpPr/>
            <p:nvPr/>
          </p:nvGrpSpPr>
          <p:grpSpPr>
            <a:xfrm>
              <a:off x="1856509" y="2057400"/>
              <a:ext cx="5389418" cy="235527"/>
              <a:chOff x="1856509" y="2057400"/>
              <a:chExt cx="5389418" cy="235527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6761019" y="2057400"/>
                <a:ext cx="0" cy="23552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355273" y="2057400"/>
                <a:ext cx="0" cy="23552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1856509" y="2057400"/>
                <a:ext cx="5389418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29"/>
            <p:cNvSpPr txBox="1"/>
            <p:nvPr/>
          </p:nvSpPr>
          <p:spPr>
            <a:xfrm>
              <a:off x="1828800" y="2237507"/>
              <a:ext cx="10806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>
                  <a:latin typeface="Gill Sans MT" panose="020B0502020104020203" pitchFamily="34" charset="0"/>
                </a:rPr>
                <a:t>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026731" y="2237507"/>
              <a:ext cx="1468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>
                  <a:latin typeface="Gill Sans MT" panose="020B0502020104020203" pitchFamily="34" charset="0"/>
                </a:rPr>
                <a:t>50,000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4613578" y="1645222"/>
              <a:ext cx="0" cy="41217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017835" y="1197884"/>
              <a:ext cx="12053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>
                  <a:latin typeface="Gill Sans MT" panose="020B0502020104020203" pitchFamily="34" charset="0"/>
                </a:rPr>
                <a:t>25,000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1855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Complete the pyramid using addition and subtraction.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26" y="1671092"/>
            <a:ext cx="8158149" cy="316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33699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BBA110A-F0D6-4815-A530-12842E058620}" vid="{DBCC5AE0-762A-486A-A91B-EF3AE4503DE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6" ma:contentTypeDescription="Create a new document." ma:contentTypeScope="" ma:versionID="2245d72f9f22c961ac9c11b4021a29a4">
  <xsd:schema xmlns:xsd="http://www.w3.org/2001/XMLSchema" xmlns:xs="http://www.w3.org/2001/XMLSchema" xmlns:p="http://schemas.microsoft.com/office/2006/metadata/properties" xmlns:ns3="522d4c35-b548-4432-90ae-af4376e1c4b4" targetNamespace="http://schemas.microsoft.com/office/2006/metadata/properties" ma:root="true" ma:fieldsID="c713bd9f538da43dbf4536b41f920277" ns3:_="">
    <xsd:import namespace="522d4c35-b548-4432-90ae-af4376e1c4b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33C0BC-C241-46AF-963C-CBDED36083B0}">
  <ds:schemaRefs>
    <ds:schemaRef ds:uri="http://purl.org/dc/dcmitype/"/>
    <ds:schemaRef ds:uri="522d4c35-b548-4432-90ae-af4376e1c4b4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79A85AF-D0F0-4964-95F2-C3766E3548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C4A12B6-53FC-4652-B09C-9D089BA126C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1753</TotalTime>
  <Words>404</Words>
  <Application>Microsoft Office PowerPoint</Application>
  <PresentationFormat>A4 Paper (210x297 mm)</PresentationFormat>
  <Paragraphs>157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Bariol</vt:lpstr>
      <vt:lpstr>Bariol Regular</vt:lpstr>
      <vt:lpstr>Calibri</vt:lpstr>
      <vt:lpstr>Calibri Light</vt:lpstr>
      <vt:lpstr>Cambria Math</vt:lpstr>
      <vt:lpstr>Gill Sans MT</vt:lpstr>
      <vt:lpstr>Times New Roman</vt:lpstr>
      <vt:lpstr>Custom Design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Trinity Academy Halifax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Brown</dc:creator>
  <cp:lastModifiedBy>Jason Bonner</cp:lastModifiedBy>
  <cp:revision>66</cp:revision>
  <dcterms:created xsi:type="dcterms:W3CDTF">2019-02-04T08:17:32Z</dcterms:created>
  <dcterms:modified xsi:type="dcterms:W3CDTF">2021-01-10T12:18:36Z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