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7" r:id="rId5"/>
  </p:sldMasterIdLst>
  <p:notesMasterIdLst>
    <p:notesMasterId r:id="rId34"/>
  </p:notesMasterIdLst>
  <p:sldIdLst>
    <p:sldId id="271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421" r:id="rId18"/>
    <p:sldId id="422" r:id="rId19"/>
    <p:sldId id="424" r:id="rId20"/>
    <p:sldId id="423" r:id="rId21"/>
    <p:sldId id="425" r:id="rId22"/>
    <p:sldId id="426" r:id="rId23"/>
    <p:sldId id="427" r:id="rId24"/>
    <p:sldId id="428" r:id="rId25"/>
    <p:sldId id="429" r:id="rId26"/>
    <p:sldId id="430" r:id="rId27"/>
    <p:sldId id="431" r:id="rId28"/>
    <p:sldId id="432" r:id="rId29"/>
    <p:sldId id="433" r:id="rId30"/>
    <p:sldId id="434" r:id="rId31"/>
    <p:sldId id="435" r:id="rId32"/>
    <p:sldId id="436" r:id="rId3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4489" autoAdjust="0"/>
  </p:normalViewPr>
  <p:slideViewPr>
    <p:cSldViewPr snapToGrid="0" showGuides="1">
      <p:cViewPr varScale="1">
        <p:scale>
          <a:sx n="72" d="100"/>
          <a:sy n="72" d="100"/>
        </p:scale>
        <p:origin x="1176" y="78"/>
      </p:cViewPr>
      <p:guideLst>
        <p:guide orient="horz" pos="2409"/>
        <p:guide pos="3165"/>
      </p:guideLst>
    </p:cSldViewPr>
  </p:slideViewPr>
  <p:outlineViewPr>
    <p:cViewPr>
      <p:scale>
        <a:sx n="33" d="100"/>
        <a:sy n="33" d="100"/>
      </p:scale>
      <p:origin x="0" y="-13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311AF-8457-4785-B190-D31CD4FDE7A1}" type="datetimeFigureOut">
              <a:rPr lang="en-GB" smtClean="0"/>
              <a:t>10/01/2021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FB06-1D9B-4317-BE37-4218AB78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43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530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697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87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288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964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5039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891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458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58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436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6740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384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898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0233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7428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2477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8224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878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494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254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344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888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675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48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912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17" y="104674"/>
            <a:ext cx="958007" cy="95800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046053" y="6520171"/>
            <a:ext cx="2475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© White</a:t>
            </a:r>
            <a:r>
              <a:rPr lang="en-GB" sz="1200" baseline="0" dirty="0"/>
              <a:t> Rose Maths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79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8194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-1" y="0"/>
            <a:ext cx="9906001" cy="1695450"/>
          </a:xfrm>
          <a:prstGeom prst="rect">
            <a:avLst/>
          </a:prstGeom>
          <a:solidFill>
            <a:srgbClr val="00929F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Freeform: Shape 24"/>
          <p:cNvSpPr/>
          <p:nvPr userDrawn="1"/>
        </p:nvSpPr>
        <p:spPr>
          <a:xfrm>
            <a:off x="-495301" y="1163488"/>
            <a:ext cx="10896600" cy="695325"/>
          </a:xfrm>
          <a:custGeom>
            <a:avLst/>
            <a:gdLst>
              <a:gd name="connsiteX0" fmla="*/ 0 w 10536072"/>
              <a:gd name="connsiteY0" fmla="*/ 122830 h 648269"/>
              <a:gd name="connsiteX1" fmla="*/ 10536072 w 10536072"/>
              <a:gd name="connsiteY1" fmla="*/ 0 h 648269"/>
              <a:gd name="connsiteX2" fmla="*/ 10522424 w 10536072"/>
              <a:gd name="connsiteY2" fmla="*/ 580030 h 648269"/>
              <a:gd name="connsiteX3" fmla="*/ 6824 w 10536072"/>
              <a:gd name="connsiteY3" fmla="*/ 648269 h 648269"/>
              <a:gd name="connsiteX4" fmla="*/ 0 w 10536072"/>
              <a:gd name="connsiteY4" fmla="*/ 122830 h 648269"/>
              <a:gd name="connsiteX0" fmla="*/ 88752 w 10529289"/>
              <a:gd name="connsiteY0" fmla="*/ 107912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107912 h 648269"/>
              <a:gd name="connsiteX0" fmla="*/ 88752 w 10529289"/>
              <a:gd name="connsiteY0" fmla="*/ 70619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70619 h 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9289" h="648269">
                <a:moveTo>
                  <a:pt x="88752" y="70619"/>
                </a:moveTo>
                <a:lnTo>
                  <a:pt x="10529289" y="0"/>
                </a:lnTo>
                <a:lnTo>
                  <a:pt x="10515641" y="580030"/>
                </a:lnTo>
                <a:lnTo>
                  <a:pt x="41" y="648269"/>
                </a:lnTo>
                <a:cubicBezTo>
                  <a:pt x="-2234" y="473123"/>
                  <a:pt x="91027" y="245765"/>
                  <a:pt x="88752" y="70619"/>
                </a:cubicBezTo>
                <a:close/>
              </a:path>
            </a:pathLst>
          </a:custGeom>
          <a:solidFill>
            <a:srgbClr val="1D3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: Shape 23"/>
          <p:cNvSpPr/>
          <p:nvPr userDrawn="1"/>
        </p:nvSpPr>
        <p:spPr>
          <a:xfrm>
            <a:off x="-495301" y="642767"/>
            <a:ext cx="5587365" cy="722630"/>
          </a:xfrm>
          <a:custGeom>
            <a:avLst/>
            <a:gdLst>
              <a:gd name="connsiteX0" fmla="*/ 27296 w 4189863"/>
              <a:gd name="connsiteY0" fmla="*/ 47767 h 689212"/>
              <a:gd name="connsiteX1" fmla="*/ 4060209 w 4189863"/>
              <a:gd name="connsiteY1" fmla="*/ 0 h 689212"/>
              <a:gd name="connsiteX2" fmla="*/ 4189863 w 4189863"/>
              <a:gd name="connsiteY2" fmla="*/ 689212 h 689212"/>
              <a:gd name="connsiteX3" fmla="*/ 0 w 4189863"/>
              <a:gd name="connsiteY3" fmla="*/ 627797 h 689212"/>
              <a:gd name="connsiteX4" fmla="*/ 27296 w 4189863"/>
              <a:gd name="connsiteY4" fmla="*/ 47767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863" h="689212">
                <a:moveTo>
                  <a:pt x="27296" y="47767"/>
                </a:moveTo>
                <a:lnTo>
                  <a:pt x="4060209" y="0"/>
                </a:lnTo>
                <a:lnTo>
                  <a:pt x="4189863" y="689212"/>
                </a:lnTo>
                <a:lnTo>
                  <a:pt x="0" y="627797"/>
                </a:lnTo>
                <a:lnTo>
                  <a:pt x="27296" y="47767"/>
                </a:lnTo>
                <a:close/>
              </a:path>
            </a:pathLst>
          </a:custGeom>
          <a:solidFill>
            <a:srgbClr val="00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/>
          </p:nvPr>
        </p:nvGraphicFramePr>
        <p:xfrm>
          <a:off x="23432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 userDrawn="1"/>
        </p:nvSpPr>
        <p:spPr>
          <a:xfrm>
            <a:off x="169929" y="1311240"/>
            <a:ext cx="405463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Reasoning and Problem Solving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/>
          </p:nvPr>
        </p:nvGraphicFramePr>
        <p:xfrm>
          <a:off x="509206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t="20592" r="19588" b="20728"/>
          <a:stretch/>
        </p:blipFill>
        <p:spPr bwMode="auto">
          <a:xfrm>
            <a:off x="-21601" y="1"/>
            <a:ext cx="9927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28"/>
          <a:stretch/>
        </p:blipFill>
        <p:spPr>
          <a:xfrm>
            <a:off x="-21642" y="507002"/>
            <a:ext cx="9393978" cy="5919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625"/>
          <a:stretch/>
        </p:blipFill>
        <p:spPr>
          <a:xfrm>
            <a:off x="815048" y="2516983"/>
            <a:ext cx="8105482" cy="1799955"/>
          </a:xfrm>
          <a:prstGeom prst="rect">
            <a:avLst/>
          </a:prstGeom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23914" y="2563703"/>
            <a:ext cx="39301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</a:t>
            </a:r>
            <a:r>
              <a:rPr lang="en-GB" altLang="en-US" sz="240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kumimoji="0" lang="en-GB" altLang="en-US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Autumn - Block 4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723914" y="3288325"/>
            <a:ext cx="6116406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dirty="0">
                <a:solidFill>
                  <a:srgbClr val="FFFFFF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Multiplication &amp; Division</a:t>
            </a:r>
            <a:endParaRPr kumimoji="0" lang="en-GB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6" y="2105876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 am thinking of two 2-digit numbers.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Both of the numbers have a digit total of six.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Their common factors are:</a:t>
            </a:r>
          </a:p>
          <a:p>
            <a:pPr lvl="0">
              <a:defRPr/>
            </a:pPr>
            <a:endParaRPr lang="en-US" sz="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1, 2, 3, 4, 6, and 12 </a:t>
            </a:r>
          </a:p>
          <a:p>
            <a:pPr lvl="0" algn="ctr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are the numbers?</a:t>
            </a:r>
          </a:p>
        </p:txBody>
      </p:sp>
    </p:spTree>
    <p:extLst>
      <p:ext uri="{BB962C8B-B14F-4D97-AF65-F5344CB8AC3E}">
        <p14:creationId xmlns:p14="http://schemas.microsoft.com/office/powerpoint/2010/main" val="2926293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62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all the prime numbers between 10 and 100, sort them in the table below.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6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6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6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6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do no two-digit prime numbers end in an even digit?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do no two-digit prime numbers end in a 5?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420644"/>
              </p:ext>
            </p:extLst>
          </p:nvPr>
        </p:nvGraphicFramePr>
        <p:xfrm>
          <a:off x="1113106" y="1804073"/>
          <a:ext cx="7707084" cy="2389105"/>
        </p:xfrm>
        <a:graphic>
          <a:graphicData uri="http://schemas.openxmlformats.org/drawingml/2006/table">
            <a:tbl>
              <a:tblPr firstRow="1" firstCol="1" bandRow="1"/>
              <a:tblGrid>
                <a:gridCol w="1925930">
                  <a:extLst>
                    <a:ext uri="{9D8B030D-6E8A-4147-A177-3AD203B41FA5}">
                      <a16:colId xmlns:a16="http://schemas.microsoft.com/office/drawing/2014/main" val="2146648285"/>
                    </a:ext>
                  </a:extLst>
                </a:gridCol>
                <a:gridCol w="1925930">
                  <a:extLst>
                    <a:ext uri="{9D8B030D-6E8A-4147-A177-3AD203B41FA5}">
                      <a16:colId xmlns:a16="http://schemas.microsoft.com/office/drawing/2014/main" val="4114706809"/>
                    </a:ext>
                  </a:extLst>
                </a:gridCol>
                <a:gridCol w="1927612">
                  <a:extLst>
                    <a:ext uri="{9D8B030D-6E8A-4147-A177-3AD203B41FA5}">
                      <a16:colId xmlns:a16="http://schemas.microsoft.com/office/drawing/2014/main" val="68945780"/>
                    </a:ext>
                  </a:extLst>
                </a:gridCol>
                <a:gridCol w="1927612">
                  <a:extLst>
                    <a:ext uri="{9D8B030D-6E8A-4147-A177-3AD203B41FA5}">
                      <a16:colId xmlns:a16="http://schemas.microsoft.com/office/drawing/2014/main" val="320515713"/>
                    </a:ext>
                  </a:extLst>
                </a:gridCol>
              </a:tblGrid>
              <a:tr h="10301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 in a 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 in a 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 in a 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 in a 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880199"/>
                  </a:ext>
                </a:extLst>
              </a:tr>
              <a:tr h="135895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472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681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Dora says all prime numbers have to be odd.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 friend Amir says that means all odd numbers are prime, so 9, 27 and 45 are prime numbers.       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Amir’s and Dora’s mistakes and correct them.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16972" y="345255"/>
            <a:ext cx="1528859" cy="21601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972" y="3070068"/>
            <a:ext cx="1458076" cy="107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298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798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Teddy says,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you agree?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your reasoning.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9551" y="1700926"/>
            <a:ext cx="1585390" cy="1214861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2858233" y="1429377"/>
            <a:ext cx="5266864" cy="1757960"/>
          </a:xfrm>
          <a:prstGeom prst="wedgeRoundRectCallout">
            <a:avLst>
              <a:gd name="adj1" fmla="val -61679"/>
              <a:gd name="adj2" fmla="val 19362"/>
              <a:gd name="adj3" fmla="val 16667"/>
            </a:avLst>
          </a:prstGeom>
          <a:solidFill>
            <a:schemeClr val="accent2">
              <a:alpha val="2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Factors come in pairs so all numbers must have an even number of factors.</a:t>
            </a:r>
          </a:p>
        </p:txBody>
      </p:sp>
    </p:spTree>
    <p:extLst>
      <p:ext uri="{BB962C8B-B14F-4D97-AF65-F5344CB8AC3E}">
        <p14:creationId xmlns:p14="http://schemas.microsoft.com/office/powerpoint/2010/main" val="3487333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3268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How many square numbers can you make by adding prime numbers together?  </a:t>
                </a: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Here’s one to get you started: </a:t>
                </a: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4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3268844"/>
              </a:xfrm>
              <a:prstGeom prst="rect">
                <a:avLst/>
              </a:prstGeom>
              <a:blipFill>
                <a:blip r:embed="rId3"/>
                <a:stretch>
                  <a:fillRect l="-1590" t="-2052" b="-33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487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Whitney thinks that 4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²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is equal to 16</a:t>
                </a:r>
              </a:p>
              <a:p>
                <a:pPr lvl="0">
                  <a:defRPr/>
                </a:pPr>
                <a:endParaRPr lang="en-US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 you agree? </a:t>
                </a:r>
              </a:p>
              <a:p>
                <a:pPr lvl="0"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Convince me.</a:t>
                </a:r>
              </a:p>
              <a:p>
                <a:pPr lvl="0">
                  <a:defRPr/>
                </a:pPr>
                <a:endParaRPr lang="en-US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Amir thinks that 6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²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is equal to 12</a:t>
                </a:r>
              </a:p>
              <a:p>
                <a:pPr lvl="0">
                  <a:defRPr/>
                </a:pPr>
                <a:endParaRPr lang="en-US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 you agree?  </a:t>
                </a:r>
              </a:p>
              <a:p>
                <a:pPr lvl="0"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what you have noticed.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3970318"/>
              </a:xfrm>
              <a:prstGeom prst="rect">
                <a:avLst/>
              </a:prstGeom>
              <a:blipFill>
                <a:blip r:embed="rId3"/>
                <a:stretch>
                  <a:fillRect l="-1590" t="-1690" b="-33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972" y="3070068"/>
            <a:ext cx="1458076" cy="1072469"/>
          </a:xfrm>
          <a:prstGeom prst="rect">
            <a:avLst/>
          </a:prstGeom>
        </p:spPr>
      </p:pic>
      <p:sp>
        <p:nvSpPr>
          <p:cNvPr id="6" name="object 12"/>
          <p:cNvSpPr>
            <a:spLocks noChangeAspect="1"/>
          </p:cNvSpPr>
          <p:nvPr/>
        </p:nvSpPr>
        <p:spPr>
          <a:xfrm flipH="1">
            <a:off x="7580303" y="1502398"/>
            <a:ext cx="1365528" cy="8021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707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 dirty="0">
                <a:solidFill>
                  <a:prstClr val="black"/>
                </a:solidFill>
                <a:latin typeface="Gill Sans MT" panose="020B0502020104020203" pitchFamily="34" charset="0"/>
              </a:rPr>
              <a:t>Always, Sometimes, Never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 square number has an even number of factors.</a:t>
            </a:r>
          </a:p>
        </p:txBody>
      </p:sp>
    </p:spTree>
    <p:extLst>
      <p:ext uri="{BB962C8B-B14F-4D97-AF65-F5344CB8AC3E}">
        <p14:creationId xmlns:p14="http://schemas.microsoft.com/office/powerpoint/2010/main" val="2398790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018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Rosie says,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you agree?</a:t>
            </a:r>
            <a:b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your answer.</a:t>
            </a:r>
          </a:p>
        </p:txBody>
      </p:sp>
      <p:pic>
        <p:nvPicPr>
          <p:cNvPr id="4" name="Picture 3" descr="C:\Users\bethanyp\AppData\Local\Temp\Rar$DIa0.005\girl_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40" y="1219082"/>
            <a:ext cx="1788754" cy="252784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ular Callout 6"/>
              <p:cNvSpPr/>
              <p:nvPr/>
            </p:nvSpPr>
            <p:spPr>
              <a:xfrm>
                <a:off x="2861185" y="1512352"/>
                <a:ext cx="4493204" cy="1505168"/>
              </a:xfrm>
              <a:prstGeom prst="wedgeRoundRectCallout">
                <a:avLst>
                  <a:gd name="adj1" fmla="val -60886"/>
                  <a:gd name="adj2" fmla="val 27308"/>
                  <a:gd name="adj3" fmla="val 16667"/>
                </a:avLst>
              </a:prstGeom>
              <a:solidFill>
                <a:schemeClr val="accent1">
                  <a:alpha val="20000"/>
                </a:schemeClr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>
                  <a:lnSpc>
                    <a:spcPct val="115000"/>
                  </a:lnSpc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en-GB" sz="2800" i="1" baseline="3000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3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equal to 15</a:t>
                </a:r>
              </a:p>
            </p:txBody>
          </p:sp>
        </mc:Choice>
        <mc:Fallback xmlns="">
          <p:sp>
            <p:nvSpPr>
              <p:cNvPr id="7" name="Rounded Rectangular Callout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185" y="1512352"/>
                <a:ext cx="4493204" cy="1505168"/>
              </a:xfrm>
              <a:prstGeom prst="wedgeRoundRectCallout">
                <a:avLst>
                  <a:gd name="adj1" fmla="val -60886"/>
                  <a:gd name="adj2" fmla="val 27308"/>
                  <a:gd name="adj3" fmla="val 16667"/>
                </a:avLst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712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4613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Here are 3 cards</a:t>
                </a: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4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4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4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4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On each card there is a cube number. Use these calculations to find each number.</a:t>
                </a: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6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B</a:t>
                </a: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B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 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C                  </a:t>
                </a: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Digit total of C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461303"/>
              </a:xfrm>
              <a:prstGeom prst="rect">
                <a:avLst/>
              </a:prstGeom>
              <a:blipFill>
                <a:blip r:embed="rId3"/>
                <a:stretch>
                  <a:fillRect l="-1590" t="-1228" b="-1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>
            <a:spLocks noChangeAspect="1"/>
          </p:cNvSpPr>
          <p:nvPr/>
        </p:nvSpPr>
        <p:spPr>
          <a:xfrm>
            <a:off x="2358778" y="1427184"/>
            <a:ext cx="1187950" cy="1615612"/>
          </a:xfrm>
          <a:prstGeom prst="roundRect">
            <a:avLst/>
          </a:prstGeom>
          <a:solidFill>
            <a:schemeClr val="accent2">
              <a:alpha val="20000"/>
            </a:schemeClr>
          </a:solidFill>
          <a:ln w="254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" name="Rounded Rectangle 5"/>
          <p:cNvSpPr>
            <a:spLocks noChangeAspect="1"/>
          </p:cNvSpPr>
          <p:nvPr/>
        </p:nvSpPr>
        <p:spPr>
          <a:xfrm>
            <a:off x="4295266" y="1427184"/>
            <a:ext cx="1187950" cy="1615612"/>
          </a:xfrm>
          <a:prstGeom prst="roundRect">
            <a:avLst/>
          </a:prstGeom>
          <a:solidFill>
            <a:schemeClr val="accent6">
              <a:alpha val="20000"/>
            </a:schemeClr>
          </a:solidFill>
          <a:ln w="254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7" name="Rounded Rectangle 6"/>
          <p:cNvSpPr>
            <a:spLocks noChangeAspect="1"/>
          </p:cNvSpPr>
          <p:nvPr/>
        </p:nvSpPr>
        <p:spPr>
          <a:xfrm>
            <a:off x="6231754" y="1427184"/>
            <a:ext cx="1187950" cy="1615612"/>
          </a:xfrm>
          <a:prstGeom prst="roundRect">
            <a:avLst/>
          </a:prstGeom>
          <a:solidFill>
            <a:schemeClr val="accent4">
              <a:alpha val="20000"/>
            </a:schemeClr>
          </a:solidFill>
          <a:ln w="254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814362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141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Dora is thinking of a two-digit number that is both a square and a cube number.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number is she thinking of?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12023" y="718380"/>
            <a:ext cx="1528859" cy="216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2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700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0 – 9 digit cards. Choose 2 cards and multiply the digits shown.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your number a multiple of?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a multiple of more than one number?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all the numbers you can make using the digit cards.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the table to help.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282848"/>
              </p:ext>
            </p:extLst>
          </p:nvPr>
        </p:nvGraphicFramePr>
        <p:xfrm>
          <a:off x="4616615" y="3617948"/>
          <a:ext cx="3443165" cy="2756721"/>
        </p:xfrm>
        <a:graphic>
          <a:graphicData uri="http://schemas.openxmlformats.org/drawingml/2006/table">
            <a:tbl>
              <a:tblPr firstRow="1" firstCol="1" bandRow="1"/>
              <a:tblGrid>
                <a:gridCol w="313015">
                  <a:extLst>
                    <a:ext uri="{9D8B030D-6E8A-4147-A177-3AD203B41FA5}">
                      <a16:colId xmlns:a16="http://schemas.microsoft.com/office/drawing/2014/main" val="2433771245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2262875742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1517489427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656171133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1311409550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3125900136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1022047230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1709373345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2833202828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3945799832"/>
                    </a:ext>
                  </a:extLst>
                </a:gridCol>
                <a:gridCol w="313015">
                  <a:extLst>
                    <a:ext uri="{9D8B030D-6E8A-4147-A177-3AD203B41FA5}">
                      <a16:colId xmlns:a16="http://schemas.microsoft.com/office/drawing/2014/main" val="1401519954"/>
                    </a:ext>
                  </a:extLst>
                </a:gridCol>
              </a:tblGrid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695645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198558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933136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715101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9963702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75829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643085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070559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160722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841615"/>
                  </a:ext>
                </a:extLst>
              </a:tr>
              <a:tr h="250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58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253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80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Teddy’s age is a cube number.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year his age will be a square number.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old is he now?</a:t>
            </a:r>
          </a:p>
        </p:txBody>
      </p:sp>
    </p:spTree>
    <p:extLst>
      <p:ext uri="{BB962C8B-B14F-4D97-AF65-F5344CB8AC3E}">
        <p14:creationId xmlns:p14="http://schemas.microsoft.com/office/powerpoint/2010/main" val="1145988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141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sum of a cube number and a square number is 150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are the two numbers? </a:t>
            </a:r>
          </a:p>
        </p:txBody>
      </p:sp>
    </p:spTree>
    <p:extLst>
      <p:ext uri="{BB962C8B-B14F-4D97-AF65-F5344CB8AC3E}">
        <p14:creationId xmlns:p14="http://schemas.microsoft.com/office/powerpoint/2010/main" val="3044748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72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Rosie has £300 in her bank account.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Tommy has 100 times more than Rosie in his bank account.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much more money does Tommy have than Rosie?</a:t>
            </a:r>
          </a:p>
        </p:txBody>
      </p:sp>
    </p:spTree>
    <p:extLst>
      <p:ext uri="{BB962C8B-B14F-4D97-AF65-F5344CB8AC3E}">
        <p14:creationId xmlns:p14="http://schemas.microsoft.com/office/powerpoint/2010/main" val="34843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99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Whitney has £1,020 in her bank account.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Tommy has £120 in his bank account.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Whitney says,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4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Whitney correct? Explain your reasoning.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036" y="3312004"/>
            <a:ext cx="1436319" cy="20270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8088" y="2900613"/>
            <a:ext cx="3638158" cy="1678793"/>
          </a:xfrm>
          <a:prstGeom prst="wedgeRoundRectCallout">
            <a:avLst>
              <a:gd name="adj1" fmla="val -71351"/>
              <a:gd name="adj2" fmla="val 48823"/>
              <a:gd name="adj3" fmla="val 16667"/>
            </a:avLst>
          </a:prstGeom>
          <a:solidFill>
            <a:schemeClr val="accent5">
              <a:alpha val="20000"/>
            </a:schemeClr>
          </a:solidFill>
          <a:ln w="28575">
            <a:solidFill>
              <a:schemeClr val="accent5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have ten times more money than you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90054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 is thinking of a 3-digit number.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he multiplies his number by 100, the ten thousands and hundreds digit are the same.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sum of the digits is 10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number could Jack be thinking of?</a:t>
            </a:r>
          </a:p>
        </p:txBody>
      </p:sp>
    </p:spTree>
    <p:extLst>
      <p:ext uri="{BB962C8B-B14F-4D97-AF65-F5344CB8AC3E}">
        <p14:creationId xmlns:p14="http://schemas.microsoft.com/office/powerpoint/2010/main" val="29234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190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 has £357,000 in his bank.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divides the amount by 1,000 and takes that much money out of the bank.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the money he has taken out, he buys some furniture costing two hundred and sixty-nine pounds.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much money does Mo have left from the money he took out?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 your working out.</a:t>
            </a:r>
          </a:p>
        </p:txBody>
      </p:sp>
    </p:spTree>
    <p:extLst>
      <p:ext uri="{BB962C8B-B14F-4D97-AF65-F5344CB8AC3E}">
        <p14:creationId xmlns:p14="http://schemas.microsoft.com/office/powerpoint/2010/main" val="1325006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939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are the answers to some problems: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0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4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			5,700         405         </a:t>
            </a:r>
            <a:r>
              <a:rPr lang="en-GB" sz="20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397         6,203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16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write at least two questions for each answer involving dividing by 10, 100 or 1,000?</a:t>
            </a:r>
          </a:p>
        </p:txBody>
      </p:sp>
      <p:sp>
        <p:nvSpPr>
          <p:cNvPr id="4" name="Rectangle: Rounded Corners 27"/>
          <p:cNvSpPr>
            <a:spLocks noChangeAspect="1"/>
          </p:cNvSpPr>
          <p:nvPr/>
        </p:nvSpPr>
        <p:spPr>
          <a:xfrm>
            <a:off x="2111190" y="1466458"/>
            <a:ext cx="1248708" cy="1067736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: Rounded Corners 27"/>
          <p:cNvSpPr>
            <a:spLocks noChangeAspect="1"/>
          </p:cNvSpPr>
          <p:nvPr/>
        </p:nvSpPr>
        <p:spPr>
          <a:xfrm>
            <a:off x="3665670" y="1466458"/>
            <a:ext cx="1248708" cy="1067736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: Rounded Corners 27"/>
          <p:cNvSpPr>
            <a:spLocks noChangeAspect="1"/>
          </p:cNvSpPr>
          <p:nvPr/>
        </p:nvSpPr>
        <p:spPr>
          <a:xfrm>
            <a:off x="5220150" y="1466458"/>
            <a:ext cx="1248708" cy="1067736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: Rounded Corners 27"/>
          <p:cNvSpPr>
            <a:spLocks noChangeAspect="1"/>
          </p:cNvSpPr>
          <p:nvPr/>
        </p:nvSpPr>
        <p:spPr>
          <a:xfrm>
            <a:off x="6774630" y="1466458"/>
            <a:ext cx="1248708" cy="1067736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285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6703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25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Tommy has answered a question.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is his working out.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he correct?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your answer.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1198">
            <a:off x="3747629" y="1877739"/>
            <a:ext cx="3271426" cy="39520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ChangeAspect="1"/>
              </p:cNvSpPr>
              <p:nvPr/>
            </p:nvSpPr>
            <p:spPr>
              <a:xfrm rot="21032178">
                <a:off x="4275049" y="2556558"/>
                <a:ext cx="25399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600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÷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 25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32178">
                <a:off x="4275049" y="2556558"/>
                <a:ext cx="2539955" cy="523220"/>
              </a:xfrm>
              <a:prstGeom prst="rect">
                <a:avLst/>
              </a:prstGeom>
              <a:blipFill>
                <a:blip r:embed="rId4"/>
                <a:stretch>
                  <a:fillRect l="-4930" b="-207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>
                <a:spLocks noChangeAspect="1"/>
              </p:cNvSpPr>
              <p:nvPr/>
            </p:nvSpPr>
            <p:spPr>
              <a:xfrm rot="21032178">
                <a:off x="4002050" y="3060905"/>
                <a:ext cx="37266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600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÷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 2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 300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32178">
                <a:off x="4002050" y="3060905"/>
                <a:ext cx="3726614" cy="523220"/>
              </a:xfrm>
              <a:prstGeom prst="rect">
                <a:avLst/>
              </a:prstGeom>
              <a:blipFill>
                <a:blip r:embed="rId5"/>
                <a:stretch>
                  <a:fillRect l="-3398" b="-172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>
                <a:spLocks noChangeAspect="1"/>
              </p:cNvSpPr>
              <p:nvPr/>
            </p:nvSpPr>
            <p:spPr>
              <a:xfrm rot="21032178">
                <a:off x="4139112" y="3669734"/>
                <a:ext cx="345249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300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÷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 5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 60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32178">
                <a:off x="4139112" y="3669734"/>
                <a:ext cx="3452490" cy="523220"/>
              </a:xfrm>
              <a:prstGeom prst="rect">
                <a:avLst/>
              </a:prstGeom>
              <a:blipFill>
                <a:blip r:embed="rId6"/>
                <a:stretch>
                  <a:fillRect l="-3659" b="-179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>
                <a:spLocks noChangeAspect="1"/>
              </p:cNvSpPr>
              <p:nvPr/>
            </p:nvSpPr>
            <p:spPr>
              <a:xfrm rot="21032178">
                <a:off x="4349186" y="4428169"/>
                <a:ext cx="3769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600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÷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 25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 </a:t>
                </a:r>
                <a:r>
                  <a:rPr kumimoji="0" lang="en-GB" sz="2800" b="0" i="0" u="sng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radley Hand ITC" panose="03070402050302030203" pitchFamily="66" charset="0"/>
                    <a:cs typeface="+mn-cs"/>
                  </a:rPr>
                  <a:t>60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32178">
                <a:off x="4349186" y="4428169"/>
                <a:ext cx="3769896" cy="523220"/>
              </a:xfrm>
              <a:prstGeom prst="rect">
                <a:avLst/>
              </a:prstGeom>
              <a:blipFill>
                <a:blip r:embed="rId7"/>
                <a:stretch>
                  <a:fillRect l="-3360" b="-171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7950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8931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6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7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42</a:t>
                </a: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Alex uses this multiplication fact to solve</a:t>
                </a: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420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÷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70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____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10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Alex says,</a:t>
                </a: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Do you agree with Alex?</a:t>
                </a: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Explain your answer.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893152"/>
              </a:xfrm>
              <a:prstGeom prst="rect">
                <a:avLst/>
              </a:prstGeom>
              <a:blipFill>
                <a:blip r:embed="rId3"/>
                <a:stretch>
                  <a:fillRect l="-1590" t="-1138" b="-1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60786" y="2406739"/>
            <a:ext cx="1905819" cy="2601184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4270275" y="3184089"/>
            <a:ext cx="4978227" cy="1823834"/>
          </a:xfrm>
          <a:prstGeom prst="wedgeRoundRectCallout">
            <a:avLst>
              <a:gd name="adj1" fmla="val -66563"/>
              <a:gd name="adj2" fmla="val 15522"/>
              <a:gd name="adj3" fmla="val 16667"/>
            </a:avLst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The answer is 60 because all of the numbers are 10 times bigger.</a:t>
            </a:r>
          </a:p>
        </p:txBody>
      </p:sp>
    </p:spTree>
    <p:extLst>
      <p:ext uri="{BB962C8B-B14F-4D97-AF65-F5344CB8AC3E}">
        <p14:creationId xmlns:p14="http://schemas.microsoft.com/office/powerpoint/2010/main" val="175976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549101"/>
              </p:ext>
            </p:extLst>
          </p:nvPr>
        </p:nvGraphicFramePr>
        <p:xfrm>
          <a:off x="1938192" y="1078894"/>
          <a:ext cx="6029617" cy="5022215"/>
        </p:xfrm>
        <a:graphic>
          <a:graphicData uri="http://schemas.openxmlformats.org/drawingml/2006/table">
            <a:tbl>
              <a:tblPr firstRow="1" firstCol="1" bandRow="1"/>
              <a:tblGrid>
                <a:gridCol w="548147">
                  <a:extLst>
                    <a:ext uri="{9D8B030D-6E8A-4147-A177-3AD203B41FA5}">
                      <a16:colId xmlns:a16="http://schemas.microsoft.com/office/drawing/2014/main" val="2433771245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2262875742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1517489427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656171133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1311409550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3125900136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1022047230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1709373345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2833202828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3945799832"/>
                    </a:ext>
                  </a:extLst>
                </a:gridCol>
                <a:gridCol w="548147">
                  <a:extLst>
                    <a:ext uri="{9D8B030D-6E8A-4147-A177-3AD203B41FA5}">
                      <a16:colId xmlns:a16="http://schemas.microsoft.com/office/drawing/2014/main" val="1401519954"/>
                    </a:ext>
                  </a:extLst>
                </a:gridCol>
              </a:tblGrid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695645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7198558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933136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8715101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9963702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75829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643085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070559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160722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841615"/>
                  </a:ext>
                </a:extLst>
              </a:tr>
              <a:tr h="404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  <a:latin typeface="Gill Sans MT" panose="020B0502020104020203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658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079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619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4000" b="1" dirty="0">
                <a:solidFill>
                  <a:prstClr val="black"/>
                </a:solidFill>
                <a:latin typeface="Gill Sans MT" panose="020B0502020104020203" pitchFamily="34" charset="0"/>
              </a:rPr>
              <a:t>Always, Sometimes, Never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product of two even numbers is a multiple of an odd number.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product of two odd numbers is a multiple of an even number.</a:t>
            </a:r>
          </a:p>
        </p:txBody>
      </p:sp>
    </p:spTree>
    <p:extLst>
      <p:ext uri="{BB962C8B-B14F-4D97-AF65-F5344CB8AC3E}">
        <p14:creationId xmlns:p14="http://schemas.microsoft.com/office/powerpoint/2010/main" val="3041580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268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Eva’s age is a multiple of 7 and is 3 less than a multiple of 8      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is younger than 40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old is Eva?</a:t>
            </a:r>
          </a:p>
        </p:txBody>
      </p:sp>
    </p:spTree>
    <p:extLst>
      <p:ext uri="{BB962C8B-B14F-4D97-AF65-F5344CB8AC3E}">
        <p14:creationId xmlns:p14="http://schemas.microsoft.com/office/powerpoint/2010/main" val="906063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is Annie’s method for finding factor pairs of 36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do you put a cross next to a number?</a:t>
            </a: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many factors does 36 have?</a:t>
            </a: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Annie’s method to find all the factors of 64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163724"/>
              </p:ext>
            </p:extLst>
          </p:nvPr>
        </p:nvGraphicFramePr>
        <p:xfrm>
          <a:off x="3856410" y="1365069"/>
          <a:ext cx="144711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555">
                  <a:extLst>
                    <a:ext uri="{9D8B030D-6E8A-4147-A177-3AD203B41FA5}">
                      <a16:colId xmlns:a16="http://schemas.microsoft.com/office/drawing/2014/main" val="3129761495"/>
                    </a:ext>
                  </a:extLst>
                </a:gridCol>
                <a:gridCol w="723555">
                  <a:extLst>
                    <a:ext uri="{9D8B030D-6E8A-4147-A177-3AD203B41FA5}">
                      <a16:colId xmlns:a16="http://schemas.microsoft.com/office/drawing/2014/main" val="2080759546"/>
                    </a:ext>
                  </a:extLst>
                </a:gridCol>
              </a:tblGrid>
              <a:tr h="40603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1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36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7625095"/>
                  </a:ext>
                </a:extLst>
              </a:tr>
              <a:tr h="40603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2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18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113244"/>
                  </a:ext>
                </a:extLst>
              </a:tr>
              <a:tr h="40603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3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12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9308778"/>
                  </a:ext>
                </a:extLst>
              </a:tr>
              <a:tr h="40603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4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9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761955"/>
                  </a:ext>
                </a:extLst>
              </a:tr>
              <a:tr h="40603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5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X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345948"/>
                  </a:ext>
                </a:extLst>
              </a:tr>
              <a:tr h="40603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6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Gill Sans MT" panose="020B0502020104020203" pitchFamily="34" charset="0"/>
                        </a:rPr>
                        <a:t>6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7262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8047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4000" b="1" dirty="0">
                <a:solidFill>
                  <a:prstClr val="black"/>
                </a:solidFill>
                <a:latin typeface="Gill Sans MT" panose="020B0502020104020203" pitchFamily="34" charset="0"/>
              </a:rPr>
              <a:t>Always, Sometimes, Never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An even number has an even amount of factors.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An odd number has an odd amount of factors.</a:t>
            </a:r>
          </a:p>
        </p:txBody>
      </p:sp>
    </p:spTree>
    <p:extLst>
      <p:ext uri="{BB962C8B-B14F-4D97-AF65-F5344CB8AC3E}">
        <p14:creationId xmlns:p14="http://schemas.microsoft.com/office/powerpoint/2010/main" val="4014237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4000" b="1" dirty="0">
                <a:solidFill>
                  <a:prstClr val="black"/>
                </a:solidFill>
                <a:latin typeface="Gill Sans MT" panose="020B0502020104020203" pitchFamily="34" charset="0"/>
              </a:rPr>
              <a:t>True or False?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bigger the number, the more factors it has.</a:t>
            </a: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877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695956"/>
            <a:ext cx="8056280" cy="4726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40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True or False?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is a factor of every number.</a:t>
            </a: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is a multiple of every number.</a:t>
            </a: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is a factor of every number.</a:t>
            </a: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is a multiple of every number.</a:t>
            </a:r>
          </a:p>
        </p:txBody>
      </p:sp>
    </p:spTree>
    <p:extLst>
      <p:ext uri="{BB962C8B-B14F-4D97-AF65-F5344CB8AC3E}">
        <p14:creationId xmlns:p14="http://schemas.microsoft.com/office/powerpoint/2010/main" val="356461200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BA110A-F0D6-4815-A530-12842E058620}" vid="{DBCC5AE0-762A-486A-A91B-EF3AE4503D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6" ma:contentTypeDescription="Create a new document." ma:contentTypeScope="" ma:versionID="2245d72f9f22c961ac9c11b4021a29a4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c713bd9f538da43dbf4536b41f920277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4A12B6-53FC-4652-B09C-9D089BA126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33C0BC-C241-46AF-963C-CBDED36083B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522d4c35-b548-4432-90ae-af4376e1c4b4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79A85AF-D0F0-4964-95F2-C3766E354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1754</TotalTime>
  <Words>963</Words>
  <Application>Microsoft Office PowerPoint</Application>
  <PresentationFormat>A4 Paper (210x297 mm)</PresentationFormat>
  <Paragraphs>507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Bradley Hand ITC</vt:lpstr>
      <vt:lpstr>Calibri</vt:lpstr>
      <vt:lpstr>Calibri Light</vt:lpstr>
      <vt:lpstr>Cambria Math</vt:lpstr>
      <vt:lpstr>Gill Sans MT</vt:lpstr>
      <vt:lpstr>Times New Roman</vt:lpstr>
      <vt:lpstr>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Trinity Academy Halifax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Brown</dc:creator>
  <cp:lastModifiedBy>Jason Bonner</cp:lastModifiedBy>
  <cp:revision>66</cp:revision>
  <dcterms:created xsi:type="dcterms:W3CDTF">2019-02-04T08:17:32Z</dcterms:created>
  <dcterms:modified xsi:type="dcterms:W3CDTF">2021-01-10T12:20:38Z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