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23"/>
  </p:notesMasterIdLst>
  <p:sldIdLst>
    <p:sldId id="271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22" r:id="rId15"/>
    <p:sldId id="423" r:id="rId16"/>
    <p:sldId id="418" r:id="rId17"/>
    <p:sldId id="419" r:id="rId18"/>
    <p:sldId id="420" r:id="rId19"/>
    <p:sldId id="421" r:id="rId20"/>
    <p:sldId id="424" r:id="rId21"/>
    <p:sldId id="425" r:id="rId2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409"/>
        <p:guide pos="3165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227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293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3700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759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901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140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075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9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998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867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156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33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715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195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091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White</a:t>
            </a:r>
            <a:r>
              <a:rPr lang="en-GB" sz="1200" baseline="0" dirty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/>
          </p:nvPr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/>
          </p:nvPr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tiff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en-GB" altLang="en-US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Spring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Block 1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723914" y="3288325"/>
            <a:ext cx="6116406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dirty="0">
                <a:solidFill>
                  <a:srgbClr val="FFFFFF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Multiplication &amp; Division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Pencils come in boxes of 64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 school bought 270 boxes.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Rulers come in packs of 46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 school bought 720 packs.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many more rulers were ordered than pencils?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78138">
            <a:off x="6373671" y="842746"/>
            <a:ext cx="127396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2297">
            <a:off x="2855293" y="3344660"/>
            <a:ext cx="375349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7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are examples of Dexter’s maths work.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 has made a mistake in each question.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spot it and explain why it’s wrong?</a:t>
            </a:r>
            <a:b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</a:br>
            <a:b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</a:b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Correct each calculation.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752" y="1625801"/>
            <a:ext cx="2412480" cy="201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008" y="1625801"/>
            <a:ext cx="2312287" cy="201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1222523"/>
                  </p:ext>
                </p:extLst>
              </p:nvPr>
            </p:nvGraphicFramePr>
            <p:xfrm>
              <a:off x="10062288" y="1594252"/>
              <a:ext cx="2376000" cy="198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6000">
                      <a:extLst>
                        <a:ext uri="{9D8B030D-6E8A-4147-A177-3AD203B41FA5}">
                          <a16:colId xmlns:a16="http://schemas.microsoft.com/office/drawing/2014/main" val="15515037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582220817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26784375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4168350038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3012476083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742211527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4827141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541907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50885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026973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599501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1222523"/>
                  </p:ext>
                </p:extLst>
              </p:nvPr>
            </p:nvGraphicFramePr>
            <p:xfrm>
              <a:off x="10062288" y="1594252"/>
              <a:ext cx="2376000" cy="198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6000">
                      <a:extLst>
                        <a:ext uri="{9D8B030D-6E8A-4147-A177-3AD203B41FA5}">
                          <a16:colId xmlns:a16="http://schemas.microsoft.com/office/drawing/2014/main" val="15515037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582220817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26784375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4168350038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3012476083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742211527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4827141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538" t="-101538" r="-504615" b="-3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541907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50885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026973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59950183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8" name="Straight Connector 7"/>
          <p:cNvCxnSpPr/>
          <p:nvPr/>
        </p:nvCxnSpPr>
        <p:spPr>
          <a:xfrm>
            <a:off x="10444804" y="2375400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444804" y="3180285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444804" y="3562879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597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Spot the Mistakes</a:t>
            </a:r>
          </a:p>
          <a:p>
            <a:pPr lvl="0">
              <a:defRPr/>
            </a:pPr>
            <a:endParaRPr lang="en-GB" sz="2800" b="1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spot and correct the errors in the calculation?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1216" y="2846809"/>
            <a:ext cx="4036216" cy="356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7566919"/>
                  </p:ext>
                </p:extLst>
              </p:nvPr>
            </p:nvGraphicFramePr>
            <p:xfrm>
              <a:off x="10062288" y="1594252"/>
              <a:ext cx="2376000" cy="198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6000">
                      <a:extLst>
                        <a:ext uri="{9D8B030D-6E8A-4147-A177-3AD203B41FA5}">
                          <a16:colId xmlns:a16="http://schemas.microsoft.com/office/drawing/2014/main" val="15515037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582220817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26784375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4168350038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3012476083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742211527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4827141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541907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50885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026973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599501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87566919"/>
                  </p:ext>
                </p:extLst>
              </p:nvPr>
            </p:nvGraphicFramePr>
            <p:xfrm>
              <a:off x="10062288" y="1594252"/>
              <a:ext cx="2376000" cy="198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6000">
                      <a:extLst>
                        <a:ext uri="{9D8B030D-6E8A-4147-A177-3AD203B41FA5}">
                          <a16:colId xmlns:a16="http://schemas.microsoft.com/office/drawing/2014/main" val="15515037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582220817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26784375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4168350038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3012476083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742211527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4827141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38" t="-101538" r="-504615" b="-3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541907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50885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026973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59950183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7" name="Straight Connector 6"/>
          <p:cNvCxnSpPr/>
          <p:nvPr/>
        </p:nvCxnSpPr>
        <p:spPr>
          <a:xfrm>
            <a:off x="10444804" y="2375400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444804" y="3180285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444804" y="3562879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635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Teddy has spilt some paint on his calculation.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are the missing digits?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do you notice?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857" y="1284617"/>
            <a:ext cx="3665581" cy="320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411754"/>
                  </p:ext>
                </p:extLst>
              </p:nvPr>
            </p:nvGraphicFramePr>
            <p:xfrm>
              <a:off x="10062288" y="1594252"/>
              <a:ext cx="2376000" cy="198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6000">
                      <a:extLst>
                        <a:ext uri="{9D8B030D-6E8A-4147-A177-3AD203B41FA5}">
                          <a16:colId xmlns:a16="http://schemas.microsoft.com/office/drawing/2014/main" val="15515037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582220817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26784375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4168350038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3012476083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742211527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4827141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541907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50885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026973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599501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7411754"/>
                  </p:ext>
                </p:extLst>
              </p:nvPr>
            </p:nvGraphicFramePr>
            <p:xfrm>
              <a:off x="10062288" y="1594252"/>
              <a:ext cx="2376000" cy="19800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6000">
                      <a:extLst>
                        <a:ext uri="{9D8B030D-6E8A-4147-A177-3AD203B41FA5}">
                          <a16:colId xmlns:a16="http://schemas.microsoft.com/office/drawing/2014/main" val="15515037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582220817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2678437514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4168350038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3012476083"/>
                        </a:ext>
                      </a:extLst>
                    </a:gridCol>
                    <a:gridCol w="396000">
                      <a:extLst>
                        <a:ext uri="{9D8B030D-6E8A-4147-A177-3AD203B41FA5}">
                          <a16:colId xmlns:a16="http://schemas.microsoft.com/office/drawing/2014/main" val="742211527"/>
                        </a:ext>
                      </a:extLst>
                    </a:gridCol>
                  </a:tblGrid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4827141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38" t="-101538" r="-504615" b="-3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82541907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950885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0269733"/>
                      </a:ext>
                    </a:extLst>
                  </a:tr>
                  <a:tr h="396000"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5">
                              <a:lumMod val="40000"/>
                              <a:lumOff val="6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59950183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7" name="Straight Connector 6"/>
          <p:cNvCxnSpPr/>
          <p:nvPr/>
        </p:nvCxnSpPr>
        <p:spPr>
          <a:xfrm>
            <a:off x="10444804" y="2375400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444804" y="3180285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444804" y="3562879"/>
            <a:ext cx="19934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288" y="3735389"/>
            <a:ext cx="467071" cy="44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34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3108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Jack is calculating 2,240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7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He says you can’t do it because 7 is larger than all of the digits in the number.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 you agree with Jack?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your answer.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3108543"/>
              </a:xfrm>
              <a:prstGeom prst="rect">
                <a:avLst/>
              </a:prstGeom>
              <a:blipFill>
                <a:blip r:embed="rId3"/>
                <a:stretch>
                  <a:fillRect l="-1590" t="-2157" b="-45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4509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Spot the Mistake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and correct the working.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6544" y="2037090"/>
            <a:ext cx="4824000" cy="1839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7226" y="4278630"/>
            <a:ext cx="2238844" cy="1800000"/>
          </a:xfrm>
          <a:prstGeom prst="rect">
            <a:avLst/>
          </a:prstGeom>
        </p:spPr>
      </p:pic>
      <p:graphicFrame>
        <p:nvGraphicFramePr>
          <p:cNvPr id="108" name="Table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113358"/>
              </p:ext>
            </p:extLst>
          </p:nvPr>
        </p:nvGraphicFramePr>
        <p:xfrm>
          <a:off x="10140347" y="200382"/>
          <a:ext cx="1980000" cy="158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15515037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58222081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678437514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416835003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01247608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82714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25419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0885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269733"/>
                  </a:ext>
                </a:extLst>
              </a:tr>
            </a:tbl>
          </a:graphicData>
        </a:graphic>
      </p:graphicFrame>
      <p:grpSp>
        <p:nvGrpSpPr>
          <p:cNvPr id="116" name="Group 115"/>
          <p:cNvGrpSpPr/>
          <p:nvPr/>
        </p:nvGrpSpPr>
        <p:grpSpPr>
          <a:xfrm>
            <a:off x="10522863" y="990895"/>
            <a:ext cx="1597484" cy="407453"/>
            <a:chOff x="10449542" y="2373650"/>
            <a:chExt cx="1597484" cy="407453"/>
          </a:xfrm>
        </p:grpSpPr>
        <p:cxnSp>
          <p:nvCxnSpPr>
            <p:cNvPr id="109" name="Straight Connector 108"/>
            <p:cNvCxnSpPr/>
            <p:nvPr/>
          </p:nvCxnSpPr>
          <p:spPr>
            <a:xfrm flipV="1">
              <a:off x="10449542" y="2373650"/>
              <a:ext cx="1597484" cy="175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10449542" y="2373650"/>
              <a:ext cx="0" cy="40745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7" name="Picture 1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848" y="2634146"/>
            <a:ext cx="739799" cy="721577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849" y="3378206"/>
            <a:ext cx="739799" cy="721577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850" y="4122267"/>
            <a:ext cx="739799" cy="721577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854" y="1890086"/>
            <a:ext cx="739799" cy="721577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344640"/>
              </p:ext>
            </p:extLst>
          </p:nvPr>
        </p:nvGraphicFramePr>
        <p:xfrm>
          <a:off x="10981169" y="2234303"/>
          <a:ext cx="6604000" cy="2242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1000">
                  <a:extLst>
                    <a:ext uri="{9D8B030D-6E8A-4147-A177-3AD203B41FA5}">
                      <a16:colId xmlns:a16="http://schemas.microsoft.com/office/drawing/2014/main" val="4073570899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1557293195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1025431377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352671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Gill Sans MT" panose="020B0502020104020203" pitchFamily="34" charset="0"/>
                        </a:rPr>
                        <a:t>Thousands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Gill Sans MT" panose="020B0502020104020203" pitchFamily="34" charset="0"/>
                        </a:rPr>
                        <a:t>Hundreds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Gill Sans MT" panose="020B0502020104020203" pitchFamily="34" charset="0"/>
                        </a:rPr>
                        <a:t>Tens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Gill Sans MT" panose="020B0502020104020203" pitchFamily="34" charset="0"/>
                        </a:rPr>
                        <a:t>Ones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711756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95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18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 am thinking of a 3-digit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it is divided by 9, the </a:t>
            </a: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remainder is 3</a:t>
            </a: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it is divided by 2, the</a:t>
            </a: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remainder is 1</a:t>
            </a: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it is divided by 5, the </a:t>
            </a: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remainder is 4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is my number?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669619" y="1589377"/>
            <a:ext cx="4594058" cy="1005840"/>
          </a:xfrm>
          <a:prstGeom prst="roundRect">
            <a:avLst/>
          </a:prstGeom>
          <a:solidFill>
            <a:srgbClr val="70AD47">
              <a:alpha val="20000"/>
            </a:srgbClr>
          </a:solidFill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20662" y="2876114"/>
            <a:ext cx="4594058" cy="1005840"/>
          </a:xfrm>
          <a:prstGeom prst="roundRect">
            <a:avLst/>
          </a:prstGeom>
          <a:solidFill>
            <a:srgbClr val="70AD47">
              <a:alpha val="20000"/>
            </a:srgbClr>
          </a:solidFill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669619" y="4131974"/>
            <a:ext cx="4594058" cy="1005840"/>
          </a:xfrm>
          <a:prstGeom prst="roundRect">
            <a:avLst/>
          </a:prstGeom>
          <a:solidFill>
            <a:srgbClr val="70AD47">
              <a:alpha val="20000"/>
            </a:srgbClr>
          </a:solidFill>
          <a:ln w="254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377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5858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4000" b="1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Always, Sometimes, Never?</a:t>
                </a:r>
              </a:p>
              <a:p>
                <a:pPr lvl="0" algn="ctr">
                  <a:defRPr/>
                </a:pPr>
                <a:endParaRPr lang="en-GB" sz="2800" b="1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765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4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191 remainder 1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many possible examples can you find?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585871"/>
              </a:xfrm>
              <a:prstGeom prst="rect">
                <a:avLst/>
              </a:prstGeom>
              <a:blipFill>
                <a:blip r:embed="rId3"/>
                <a:stretch>
                  <a:fillRect l="-2725" t="-2394" b="-2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1776387" y="1567542"/>
            <a:ext cx="6282608" cy="2207391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28575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 three-digit number made of consecutive descending digits divided by the next descending digit always has a remainder of 1</a:t>
            </a:r>
          </a:p>
        </p:txBody>
      </p:sp>
    </p:spTree>
    <p:extLst>
      <p:ext uri="{BB962C8B-B14F-4D97-AF65-F5344CB8AC3E}">
        <p14:creationId xmlns:p14="http://schemas.microsoft.com/office/powerpoint/2010/main" val="744791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6938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Alex calculated 1,432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4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Here is her answer.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1,432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4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416,128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explain what Alex has done wrong?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693866"/>
              </a:xfrm>
              <a:prstGeom prst="rect">
                <a:avLst/>
              </a:prstGeom>
              <a:blipFill>
                <a:blip r:embed="rId3"/>
                <a:stretch>
                  <a:fillRect l="-1590" t="-1178" b="-2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1579552"/>
                  </p:ext>
                </p:extLst>
              </p:nvPr>
            </p:nvGraphicFramePr>
            <p:xfrm>
              <a:off x="3122873" y="2305403"/>
              <a:ext cx="3803130" cy="23164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76062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2039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 err="1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Th</a:t>
                          </a:r>
                          <a:endParaRPr lang="en-GB" sz="3200" b="1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H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O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039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2039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32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039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11579552"/>
                  </p:ext>
                </p:extLst>
              </p:nvPr>
            </p:nvGraphicFramePr>
            <p:xfrm>
              <a:off x="3122873" y="2305403"/>
              <a:ext cx="3803130" cy="23164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76062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6062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 err="1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Th</a:t>
                          </a:r>
                          <a:endParaRPr lang="en-GB" sz="3200" b="1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H</a:t>
                          </a:r>
                          <a:endParaRPr lang="en-GB" sz="3200" b="1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T</a:t>
                          </a:r>
                          <a:endParaRPr lang="en-GB" sz="3200" b="1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b="1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O</a:t>
                          </a:r>
                          <a:endParaRPr lang="en-GB" sz="3200" b="1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800" t="-214737" r="-401600" b="-13368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16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12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8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311" y="2772973"/>
            <a:ext cx="739799" cy="7215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312" y="3517033"/>
            <a:ext cx="739799" cy="7215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313" y="4261094"/>
            <a:ext cx="739799" cy="7215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8317" y="2028913"/>
            <a:ext cx="739799" cy="72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work out the missing numbers using the clues?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4 digits being multiplied by 5 are consecutive numbers.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first 2 digits of the product are the same.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fourth and fifth digits of the answer add to make the third.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9012" y="1741155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8147" y="1741155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7282" y="1741155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6418" y="1741155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83646" y="2531465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4000" dirty="0">
                <a:latin typeface="Gill Sans MT" panose="020B0502020104020203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89012" y="3418842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0556" y="3418842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2101" y="3418842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83646" y="3418842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57468" y="3418842"/>
            <a:ext cx="545910" cy="67343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endParaRPr lang="en-GB" sz="4000" dirty="0"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911558" y="2531465"/>
                <a:ext cx="545910" cy="673432"/>
              </a:xfrm>
              <a:prstGeom prst="roundRect">
                <a:avLst/>
              </a:prstGeom>
              <a:noFill/>
              <a:ln w="28575">
                <a:noFill/>
              </a:ln>
            </p:spPr>
            <p:txBody>
              <a:bodyPr wrap="square" rtlCol="0" anchor="ctr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4000" dirty="0"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558" y="2531465"/>
                <a:ext cx="545910" cy="673432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 flipH="1">
            <a:off x="3400316" y="3319201"/>
            <a:ext cx="32005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400316" y="4185975"/>
            <a:ext cx="320050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428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Eva says,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mistake has Eva made?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your answer.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55011" y="1380802"/>
                <a:ext cx="5790820" cy="1532334"/>
              </a:xfrm>
              <a:prstGeom prst="wedgeRoundRectCallout">
                <a:avLst>
                  <a:gd name="adj1" fmla="val -57777"/>
                  <a:gd name="adj2" fmla="val 22249"/>
                  <a:gd name="adj3" fmla="val 16667"/>
                </a:avLst>
              </a:prstGeom>
              <a:solidFill>
                <a:srgbClr val="ED7D31">
                  <a:alpha val="20000"/>
                </a:srgbClr>
              </a:solidFill>
              <a:ln w="25400">
                <a:solidFill>
                  <a:srgbClr val="ED7D3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To multiply 23 by 57 I just need to calculate 20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0" lang="en-GB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 50 and 3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0" lang="en-GB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 7 and then add the totals.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011" y="1380802"/>
                <a:ext cx="5790820" cy="1532334"/>
              </a:xfrm>
              <a:prstGeom prst="wedgeRoundRectCallout">
                <a:avLst>
                  <a:gd name="adj1" fmla="val -57777"/>
                  <a:gd name="adj2" fmla="val 22249"/>
                  <a:gd name="adj3" fmla="val 16667"/>
                </a:avLst>
              </a:prstGeom>
              <a:blipFill>
                <a:blip r:embed="rId3"/>
                <a:stretch>
                  <a:fillRect r="-1461" b="-4706"/>
                </a:stretch>
              </a:blipFill>
              <a:ln w="25400">
                <a:solidFill>
                  <a:srgbClr val="ED7D3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89" y="1025125"/>
            <a:ext cx="179549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7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hasn’t finished his calculation. Complete the missing information and record the calculation with an answer.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5089824"/>
                  </p:ext>
                </p:extLst>
              </p:nvPr>
            </p:nvGraphicFramePr>
            <p:xfrm>
              <a:off x="2029360" y="2012799"/>
              <a:ext cx="6572547" cy="4503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90849">
                      <a:extLst>
                        <a:ext uri="{9D8B030D-6E8A-4147-A177-3AD203B41FA5}">
                          <a16:colId xmlns:a16="http://schemas.microsoft.com/office/drawing/2014/main" val="898847080"/>
                        </a:ext>
                      </a:extLst>
                    </a:gridCol>
                    <a:gridCol w="2190849">
                      <a:extLst>
                        <a:ext uri="{9D8B030D-6E8A-4147-A177-3AD203B41FA5}">
                          <a16:colId xmlns:a16="http://schemas.microsoft.com/office/drawing/2014/main" val="2185650479"/>
                        </a:ext>
                      </a:extLst>
                    </a:gridCol>
                    <a:gridCol w="2190849">
                      <a:extLst>
                        <a:ext uri="{9D8B030D-6E8A-4147-A177-3AD203B41FA5}">
                          <a16:colId xmlns:a16="http://schemas.microsoft.com/office/drawing/2014/main" val="3828638056"/>
                        </a:ext>
                      </a:extLst>
                    </a:gridCol>
                  </a:tblGrid>
                  <a:tr h="54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32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</a:rPr>
                            <a:t>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</a:rPr>
                            <a:t>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0766814"/>
                      </a:ext>
                    </a:extLst>
                  </a:tr>
                  <a:tr h="169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</a:rPr>
                            <a:t>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85641447"/>
                      </a:ext>
                    </a:extLst>
                  </a:tr>
                  <a:tr h="223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</a:rPr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89514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85089824"/>
                  </p:ext>
                </p:extLst>
              </p:nvPr>
            </p:nvGraphicFramePr>
            <p:xfrm>
              <a:off x="2029360" y="2012799"/>
              <a:ext cx="6572547" cy="45031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90849">
                      <a:extLst>
                        <a:ext uri="{9D8B030D-6E8A-4147-A177-3AD203B41FA5}">
                          <a16:colId xmlns:a16="http://schemas.microsoft.com/office/drawing/2014/main" val="898847080"/>
                        </a:ext>
                      </a:extLst>
                    </a:gridCol>
                    <a:gridCol w="2190849">
                      <a:extLst>
                        <a:ext uri="{9D8B030D-6E8A-4147-A177-3AD203B41FA5}">
                          <a16:colId xmlns:a16="http://schemas.microsoft.com/office/drawing/2014/main" val="2185650479"/>
                        </a:ext>
                      </a:extLst>
                    </a:gridCol>
                    <a:gridCol w="2190849">
                      <a:extLst>
                        <a:ext uri="{9D8B030D-6E8A-4147-A177-3AD203B41FA5}">
                          <a16:colId xmlns:a16="http://schemas.microsoft.com/office/drawing/2014/main" val="3828638056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78" t="-13684" r="-200556" b="-6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</a:rPr>
                            <a:t>40</a:t>
                          </a:r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90766814"/>
                      </a:ext>
                    </a:extLst>
                  </a:tr>
                  <a:tr h="169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</a:rPr>
                            <a:t>40</a:t>
                          </a:r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85641447"/>
                      </a:ext>
                    </a:extLst>
                  </a:tr>
                  <a:tr h="223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</a:rPr>
                            <a:t>6</a:t>
                          </a:r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895149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3" name="Picture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2613036"/>
            <a:ext cx="438056" cy="427267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986" y="2711630"/>
            <a:ext cx="438056" cy="427267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4264359"/>
            <a:ext cx="438056" cy="427267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3019982"/>
            <a:ext cx="438056" cy="427267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3440576"/>
            <a:ext cx="438056" cy="427267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3861169"/>
            <a:ext cx="438056" cy="427267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2613036"/>
            <a:ext cx="438056" cy="427267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3019982"/>
            <a:ext cx="438056" cy="427267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3454224"/>
            <a:ext cx="438056" cy="427267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3861169"/>
            <a:ext cx="438056" cy="427267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98" y="4280712"/>
            <a:ext cx="438056" cy="427267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98" y="4639793"/>
            <a:ext cx="438056" cy="427267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98" y="4998874"/>
            <a:ext cx="438056" cy="427267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98" y="5717036"/>
            <a:ext cx="438056" cy="427267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75" y="4280712"/>
            <a:ext cx="438056" cy="427267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75" y="4639793"/>
            <a:ext cx="438056" cy="427267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75" y="4998874"/>
            <a:ext cx="438056" cy="427267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75" y="5717036"/>
            <a:ext cx="438056" cy="427267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98" y="5357955"/>
            <a:ext cx="438056" cy="427267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298" y="6076119"/>
            <a:ext cx="438056" cy="427267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75" y="5357955"/>
            <a:ext cx="438056" cy="427267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75" y="6076119"/>
            <a:ext cx="438056" cy="427267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0" y="4275511"/>
            <a:ext cx="438056" cy="427267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0" y="4634592"/>
            <a:ext cx="438056" cy="427267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0" y="4993673"/>
            <a:ext cx="438056" cy="427267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0" y="5711835"/>
            <a:ext cx="438056" cy="427267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307" y="4275511"/>
            <a:ext cx="438056" cy="427267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307" y="4634592"/>
            <a:ext cx="438056" cy="427267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307" y="4993673"/>
            <a:ext cx="438056" cy="427267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307" y="5711835"/>
            <a:ext cx="438056" cy="427267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0" y="5352754"/>
            <a:ext cx="438056" cy="427267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030" y="6070918"/>
            <a:ext cx="438056" cy="427267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307" y="5352754"/>
            <a:ext cx="438056" cy="427267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307" y="6070918"/>
            <a:ext cx="438056" cy="427267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887" y="2711630"/>
            <a:ext cx="438056" cy="427267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944" y="2711630"/>
            <a:ext cx="438056" cy="427267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845" y="2711630"/>
            <a:ext cx="438056" cy="427267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986" y="3113222"/>
            <a:ext cx="438056" cy="427267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887" y="3113222"/>
            <a:ext cx="438056" cy="427267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944" y="3113222"/>
            <a:ext cx="438056" cy="427267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845" y="3113222"/>
            <a:ext cx="438056" cy="427267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4264359"/>
            <a:ext cx="438056" cy="427267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4627142"/>
            <a:ext cx="438056" cy="427267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4627142"/>
            <a:ext cx="438056" cy="427267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4977236"/>
            <a:ext cx="438056" cy="427267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4977236"/>
            <a:ext cx="438056" cy="427267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5340019"/>
            <a:ext cx="438056" cy="427267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5340019"/>
            <a:ext cx="438056" cy="427267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5701630"/>
            <a:ext cx="438056" cy="427267"/>
          </a:xfrm>
          <a:prstGeom prst="rect">
            <a:avLst/>
          </a:prstGeom>
        </p:spPr>
      </p:pic>
      <p:pic>
        <p:nvPicPr>
          <p:cNvPr id="119" name="Picture 1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5701630"/>
            <a:ext cx="438056" cy="427267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49" y="6064413"/>
            <a:ext cx="438056" cy="427267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329" y="6064413"/>
            <a:ext cx="438056" cy="42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456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Farmer Ron has a field that measures 53 m long and 25 m wide.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Farmer Annie has a field that measures 52 m long and 26 m wide.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Dora thinks that they will have the same area because the numbers have only changed by one digit each.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 you agree? Prove it.</a:t>
            </a:r>
          </a:p>
        </p:txBody>
      </p:sp>
    </p:spTree>
    <p:extLst>
      <p:ext uri="{BB962C8B-B14F-4D97-AF65-F5344CB8AC3E}">
        <p14:creationId xmlns:p14="http://schemas.microsoft.com/office/powerpoint/2010/main" val="1802215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Tommy says,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 you agree?</a:t>
            </a:r>
            <a:b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</a:b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your answer.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3998970" y="1453507"/>
            <a:ext cx="4373042" cy="1877671"/>
          </a:xfrm>
          <a:prstGeom prst="wedgeRoundRectCallout">
            <a:avLst>
              <a:gd name="adj1" fmla="val -76885"/>
              <a:gd name="adj2" fmla="val 58518"/>
              <a:gd name="adj3" fmla="val 16667"/>
            </a:avLst>
          </a:prstGeom>
          <a:solidFill>
            <a:srgbClr val="4472C4">
              <a:lumMod val="20000"/>
              <a:lumOff val="80000"/>
            </a:srgbClr>
          </a:solidFill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It is not possible to make 999 by multiplying two 2-digit numbers.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9551" y="2392342"/>
            <a:ext cx="2143384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69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has multiplied 47 by 36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Alex says,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Who is correct?</a:t>
            </a:r>
            <a:b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</a:b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mistake has been made?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0450166"/>
                  </p:ext>
                </p:extLst>
              </p:nvPr>
            </p:nvGraphicFramePr>
            <p:xfrm>
              <a:off x="6128082" y="855477"/>
              <a:ext cx="1782768" cy="28956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456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56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456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4456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600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00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right"/>
                              </m:oMathParaPr>
                              <m:oMath xmlns:m="http://schemas.openxmlformats.org/officeDocument/2006/math">
                                <m:r>
                                  <a:rPr lang="en-GB" sz="32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×</m:t>
                                </m:r>
                              </m:oMath>
                            </m:oMathPara>
                          </a14:m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00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00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solidFill>
                                <a:schemeClr val="tx1"/>
                              </a:solidFill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2161076"/>
                      </a:ext>
                    </a:extLst>
                  </a:tr>
                  <a:tr h="36000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29862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0450166"/>
                  </p:ext>
                </p:extLst>
              </p:nvPr>
            </p:nvGraphicFramePr>
            <p:xfrm>
              <a:off x="6128082" y="855477"/>
              <a:ext cx="1782768" cy="28956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456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56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456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4456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7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70" t="-113684" r="-305479" b="-33473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6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8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4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solidFill>
                                <a:schemeClr val="tx1"/>
                              </a:solidFill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1</a:t>
                          </a:r>
                          <a:endParaRPr lang="en-GB" sz="3200" dirty="0">
                            <a:solidFill>
                              <a:schemeClr val="tx1"/>
                            </a:solidFill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4472C4">
                              <a:lumMod val="40000"/>
                              <a:lumOff val="6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2161076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2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3200" dirty="0" smtClean="0">
                              <a:latin typeface="Gill Sans MT" panose="020B0502020104020203" pitchFamily="34" charset="0"/>
                              <a:ea typeface="Bariol" charset="0"/>
                              <a:cs typeface="Bariol" charset="0"/>
                            </a:rPr>
                            <a:t>3</a:t>
                          </a:r>
                          <a:endParaRPr lang="en-GB" sz="3200" dirty="0">
                            <a:latin typeface="Gill Sans MT" panose="020B0502020104020203" pitchFamily="34" charset="0"/>
                            <a:ea typeface="Bariol" charset="0"/>
                            <a:cs typeface="Bariol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472C4">
                              <a:lumMod val="60000"/>
                              <a:lumOff val="40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298625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ounded Rectangular Callout 5"/>
          <p:cNvSpPr/>
          <p:nvPr/>
        </p:nvSpPr>
        <p:spPr>
          <a:xfrm>
            <a:off x="3069771" y="4031936"/>
            <a:ext cx="5582576" cy="1102399"/>
          </a:xfrm>
          <a:prstGeom prst="wedgeRoundRectCallout">
            <a:avLst>
              <a:gd name="adj1" fmla="val -60013"/>
              <a:gd name="adj2" fmla="val 29628"/>
              <a:gd name="adj3" fmla="val 16667"/>
            </a:avLst>
          </a:prstGeom>
          <a:solidFill>
            <a:srgbClr val="ED7D31">
              <a:lumMod val="20000"/>
              <a:lumOff val="80000"/>
            </a:srgbClr>
          </a:solidFill>
          <a:ln w="28575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Amir is wrong because the answer should be 1,692 not 323</a:t>
            </a: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8847" y="1746582"/>
            <a:ext cx="1417688" cy="1113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31096" y="3683136"/>
            <a:ext cx="131881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55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22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111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2442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23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111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2553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24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111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2664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do you think the answer to 25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111 will be?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do you notice?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Does this always work?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832092"/>
              </a:xfrm>
              <a:prstGeom prst="rect">
                <a:avLst/>
              </a:prstGeom>
              <a:blipFill>
                <a:blip r:embed="rId3"/>
                <a:stretch>
                  <a:fillRect l="-1590" t="-1387" b="-2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3342239" y="682308"/>
            <a:ext cx="3248813" cy="634700"/>
          </a:xfrm>
          <a:prstGeom prst="roundRect">
            <a:avLst/>
          </a:prstGeom>
          <a:solidFill>
            <a:srgbClr val="5B9BD5">
              <a:alpha val="20000"/>
            </a:srgbClr>
          </a:solidFill>
          <a:ln w="254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342239" y="1549069"/>
            <a:ext cx="3248813" cy="634700"/>
          </a:xfrm>
          <a:prstGeom prst="roundRect">
            <a:avLst/>
          </a:prstGeom>
          <a:solidFill>
            <a:srgbClr val="5B9BD5">
              <a:alpha val="20000"/>
            </a:srgbClr>
          </a:solidFill>
          <a:ln w="254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42241" y="2399789"/>
            <a:ext cx="3248813" cy="634700"/>
          </a:xfrm>
          <a:prstGeom prst="roundRect">
            <a:avLst/>
          </a:prstGeom>
          <a:solidFill>
            <a:srgbClr val="5B9BD5">
              <a:alpha val="20000"/>
            </a:srgbClr>
          </a:solidFill>
          <a:ln w="254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59749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33C0BC-C241-46AF-963C-CBDED36083B0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522d4c35-b548-4432-90ae-af4376e1c4b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1800</TotalTime>
  <Words>573</Words>
  <Application>Microsoft Office PowerPoint</Application>
  <PresentationFormat>A4 Paper (210x297 mm)</PresentationFormat>
  <Paragraphs>212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Bariol</vt:lpstr>
      <vt:lpstr>Calibri</vt:lpstr>
      <vt:lpstr>Calibri Light</vt:lpstr>
      <vt:lpstr>Cambria Math</vt:lpstr>
      <vt:lpstr>Gill Sans MT</vt:lpstr>
      <vt:lpstr>Times New Roman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Jason Bonner</cp:lastModifiedBy>
  <cp:revision>68</cp:revision>
  <dcterms:created xsi:type="dcterms:W3CDTF">2019-02-04T08:17:32Z</dcterms:created>
  <dcterms:modified xsi:type="dcterms:W3CDTF">2021-01-10T12:22:29Z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