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7" r:id="rId5"/>
  </p:sldMasterIdLst>
  <p:notesMasterIdLst>
    <p:notesMasterId r:id="rId49"/>
  </p:notesMasterIdLst>
  <p:sldIdLst>
    <p:sldId id="271" r:id="rId6"/>
    <p:sldId id="410" r:id="rId7"/>
    <p:sldId id="411" r:id="rId8"/>
    <p:sldId id="412" r:id="rId9"/>
    <p:sldId id="413" r:id="rId10"/>
    <p:sldId id="414" r:id="rId11"/>
    <p:sldId id="415" r:id="rId12"/>
    <p:sldId id="416" r:id="rId13"/>
    <p:sldId id="417" r:id="rId14"/>
    <p:sldId id="419" r:id="rId15"/>
    <p:sldId id="420" r:id="rId16"/>
    <p:sldId id="421" r:id="rId17"/>
    <p:sldId id="422" r:id="rId18"/>
    <p:sldId id="423" r:id="rId19"/>
    <p:sldId id="418" r:id="rId20"/>
    <p:sldId id="424" r:id="rId21"/>
    <p:sldId id="425" r:id="rId22"/>
    <p:sldId id="426" r:id="rId23"/>
    <p:sldId id="427" r:id="rId24"/>
    <p:sldId id="428" r:id="rId25"/>
    <p:sldId id="429" r:id="rId26"/>
    <p:sldId id="430" r:id="rId27"/>
    <p:sldId id="431" r:id="rId28"/>
    <p:sldId id="432" r:id="rId29"/>
    <p:sldId id="433" r:id="rId30"/>
    <p:sldId id="434" r:id="rId31"/>
    <p:sldId id="435" r:id="rId32"/>
    <p:sldId id="436" r:id="rId33"/>
    <p:sldId id="437" r:id="rId34"/>
    <p:sldId id="438" r:id="rId35"/>
    <p:sldId id="439" r:id="rId36"/>
    <p:sldId id="440" r:id="rId37"/>
    <p:sldId id="441" r:id="rId38"/>
    <p:sldId id="442" r:id="rId39"/>
    <p:sldId id="443" r:id="rId40"/>
    <p:sldId id="444" r:id="rId41"/>
    <p:sldId id="445" r:id="rId42"/>
    <p:sldId id="446" r:id="rId43"/>
    <p:sldId id="447" r:id="rId44"/>
    <p:sldId id="448" r:id="rId45"/>
    <p:sldId id="449" r:id="rId46"/>
    <p:sldId id="450" r:id="rId47"/>
    <p:sldId id="451" r:id="rId4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9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4489" autoAdjust="0"/>
  </p:normalViewPr>
  <p:slideViewPr>
    <p:cSldViewPr snapToGrid="0" showGuides="1">
      <p:cViewPr varScale="1">
        <p:scale>
          <a:sx n="72" d="100"/>
          <a:sy n="72" d="100"/>
        </p:scale>
        <p:origin x="1176" y="78"/>
      </p:cViewPr>
      <p:guideLst>
        <p:guide orient="horz" pos="2409"/>
        <p:guide pos="3120"/>
      </p:guideLst>
    </p:cSldViewPr>
  </p:slideViewPr>
  <p:outlineViewPr>
    <p:cViewPr>
      <p:scale>
        <a:sx n="33" d="100"/>
        <a:sy n="33" d="100"/>
      </p:scale>
      <p:origin x="0" y="-13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311AF-8457-4785-B190-D31CD4FDE7A1}" type="datetimeFigureOut">
              <a:rPr lang="en-GB" smtClean="0"/>
              <a:t>10/01/2021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1FB06-1D9B-4317-BE37-4218AB78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5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2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4408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721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074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223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164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3364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5241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7206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307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17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9654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727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3593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4329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7380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4140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191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5195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862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578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695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546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8506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404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3162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9832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0006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98927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02088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9650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06439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794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36570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75273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4264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035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847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639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963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446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722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617" y="104674"/>
            <a:ext cx="958007" cy="95800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046053" y="6520171"/>
            <a:ext cx="2475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© White</a:t>
            </a:r>
            <a:r>
              <a:rPr lang="en-GB" sz="1200" baseline="0" dirty="0"/>
              <a:t> Rose Maths 2019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3179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39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8194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1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11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-1" y="0"/>
            <a:ext cx="9906001" cy="1695450"/>
          </a:xfrm>
          <a:prstGeom prst="rect">
            <a:avLst/>
          </a:prstGeom>
          <a:solidFill>
            <a:srgbClr val="00929F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Freeform: Shape 24"/>
          <p:cNvSpPr/>
          <p:nvPr userDrawn="1"/>
        </p:nvSpPr>
        <p:spPr>
          <a:xfrm>
            <a:off x="-495301" y="1163488"/>
            <a:ext cx="10896600" cy="695325"/>
          </a:xfrm>
          <a:custGeom>
            <a:avLst/>
            <a:gdLst>
              <a:gd name="connsiteX0" fmla="*/ 0 w 10536072"/>
              <a:gd name="connsiteY0" fmla="*/ 122830 h 648269"/>
              <a:gd name="connsiteX1" fmla="*/ 10536072 w 10536072"/>
              <a:gd name="connsiteY1" fmla="*/ 0 h 648269"/>
              <a:gd name="connsiteX2" fmla="*/ 10522424 w 10536072"/>
              <a:gd name="connsiteY2" fmla="*/ 580030 h 648269"/>
              <a:gd name="connsiteX3" fmla="*/ 6824 w 10536072"/>
              <a:gd name="connsiteY3" fmla="*/ 648269 h 648269"/>
              <a:gd name="connsiteX4" fmla="*/ 0 w 10536072"/>
              <a:gd name="connsiteY4" fmla="*/ 122830 h 648269"/>
              <a:gd name="connsiteX0" fmla="*/ 88752 w 10529289"/>
              <a:gd name="connsiteY0" fmla="*/ 107912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107912 h 648269"/>
              <a:gd name="connsiteX0" fmla="*/ 88752 w 10529289"/>
              <a:gd name="connsiteY0" fmla="*/ 70619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70619 h 6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29289" h="648269">
                <a:moveTo>
                  <a:pt x="88752" y="70619"/>
                </a:moveTo>
                <a:lnTo>
                  <a:pt x="10529289" y="0"/>
                </a:lnTo>
                <a:lnTo>
                  <a:pt x="10515641" y="580030"/>
                </a:lnTo>
                <a:lnTo>
                  <a:pt x="41" y="648269"/>
                </a:lnTo>
                <a:cubicBezTo>
                  <a:pt x="-2234" y="473123"/>
                  <a:pt x="91027" y="245765"/>
                  <a:pt x="88752" y="70619"/>
                </a:cubicBezTo>
                <a:close/>
              </a:path>
            </a:pathLst>
          </a:custGeom>
          <a:solidFill>
            <a:srgbClr val="1D3A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Freeform: Shape 23"/>
          <p:cNvSpPr/>
          <p:nvPr userDrawn="1"/>
        </p:nvSpPr>
        <p:spPr>
          <a:xfrm>
            <a:off x="-495301" y="642767"/>
            <a:ext cx="5587365" cy="722630"/>
          </a:xfrm>
          <a:custGeom>
            <a:avLst/>
            <a:gdLst>
              <a:gd name="connsiteX0" fmla="*/ 27296 w 4189863"/>
              <a:gd name="connsiteY0" fmla="*/ 47767 h 689212"/>
              <a:gd name="connsiteX1" fmla="*/ 4060209 w 4189863"/>
              <a:gd name="connsiteY1" fmla="*/ 0 h 689212"/>
              <a:gd name="connsiteX2" fmla="*/ 4189863 w 4189863"/>
              <a:gd name="connsiteY2" fmla="*/ 689212 h 689212"/>
              <a:gd name="connsiteX3" fmla="*/ 0 w 4189863"/>
              <a:gd name="connsiteY3" fmla="*/ 627797 h 689212"/>
              <a:gd name="connsiteX4" fmla="*/ 27296 w 4189863"/>
              <a:gd name="connsiteY4" fmla="*/ 47767 h 68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9863" h="689212">
                <a:moveTo>
                  <a:pt x="27296" y="47767"/>
                </a:moveTo>
                <a:lnTo>
                  <a:pt x="4060209" y="0"/>
                </a:lnTo>
                <a:lnTo>
                  <a:pt x="4189863" y="689212"/>
                </a:lnTo>
                <a:lnTo>
                  <a:pt x="0" y="627797"/>
                </a:lnTo>
                <a:lnTo>
                  <a:pt x="27296" y="47767"/>
                </a:lnTo>
                <a:close/>
              </a:path>
            </a:pathLst>
          </a:custGeom>
          <a:solidFill>
            <a:srgbClr val="009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/>
          </p:nvPr>
        </p:nvGraphicFramePr>
        <p:xfrm>
          <a:off x="23432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 userDrawn="1"/>
        </p:nvSpPr>
        <p:spPr>
          <a:xfrm>
            <a:off x="169929" y="1311240"/>
            <a:ext cx="405463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Reasoning and Problem Solving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/>
          </p:nvPr>
        </p:nvGraphicFramePr>
        <p:xfrm>
          <a:off x="509206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5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7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8" t="20592" r="19588" b="20728"/>
          <a:stretch/>
        </p:blipFill>
        <p:spPr bwMode="auto">
          <a:xfrm>
            <a:off x="-21601" y="1"/>
            <a:ext cx="99276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028"/>
          <a:stretch/>
        </p:blipFill>
        <p:spPr>
          <a:xfrm>
            <a:off x="-21642" y="507002"/>
            <a:ext cx="9393978" cy="59197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24625"/>
          <a:stretch/>
        </p:blipFill>
        <p:spPr>
          <a:xfrm>
            <a:off x="815048" y="2516983"/>
            <a:ext cx="8105482" cy="1799955"/>
          </a:xfrm>
          <a:prstGeom prst="rect">
            <a:avLst/>
          </a:prstGeom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2723914" y="2563703"/>
            <a:ext cx="393016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 </a:t>
            </a:r>
            <a:r>
              <a:rPr lang="en-GB" altLang="en-US" sz="2400" dirty="0">
                <a:solidFill>
                  <a:srgbClr val="FFFFFF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kumimoji="0" lang="en-GB" altLang="en-US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GB" altLang="en-US" sz="2400" dirty="0">
                <a:solidFill>
                  <a:srgbClr val="FFFFFF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Spring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Block 2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723914" y="3288325"/>
            <a:ext cx="6116406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400" dirty="0">
                <a:solidFill>
                  <a:srgbClr val="FFFFFF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Fractions</a:t>
            </a:r>
            <a:endParaRPr kumimoji="0" lang="en-GB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76" y="2105876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49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Bariol" charset="0"/>
                <a:cs typeface="Bariol" charset="0"/>
              </a:rPr>
              <a:t>Play the fraction game for four players.</a:t>
            </a: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Bariol" charset="0"/>
                <a:cs typeface="Bariol" charset="0"/>
              </a:rPr>
              <a:t>Place the four fraction cards on the floor.</a:t>
            </a: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Bariol" charset="0"/>
                <a:cs typeface="Bariol" charset="0"/>
              </a:rPr>
              <a:t>Each player stands in front of a fraction. </a:t>
            </a: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Bariol" charset="0"/>
                <a:cs typeface="Bariol" charset="0"/>
              </a:rPr>
              <a:t>We are going to count up in tenths starting at 0</a:t>
            </a: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Bariol" charset="0"/>
                <a:cs typeface="Bariol" charset="0"/>
              </a:rPr>
              <a:t>When you say a fraction, place your foot on your fraction.</a:t>
            </a: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pPr lvl="0"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Bariol" charset="0"/>
                <a:cs typeface="Bariol" charset="0"/>
              </a:rPr>
              <a:t>How can we make 4 tenths?</a:t>
            </a: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Bariol" charset="0"/>
                <a:cs typeface="Bariol" charset="0"/>
              </a:rPr>
              <a:t>What is the highest fraction we can count to?</a:t>
            </a:r>
          </a:p>
          <a:p>
            <a:pPr lvl="0"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Bariol" charset="0"/>
                <a:cs typeface="Bariol" charset="0"/>
              </a:rPr>
              <a:t>How about if we used two feet?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21563" y="3155971"/>
            <a:ext cx="2142005" cy="1823605"/>
            <a:chOff x="5720364" y="2381493"/>
            <a:chExt cx="2142005" cy="1823605"/>
          </a:xfrm>
        </p:grpSpPr>
        <p:grpSp>
          <p:nvGrpSpPr>
            <p:cNvPr id="6" name="Group 5"/>
            <p:cNvGrpSpPr/>
            <p:nvPr/>
          </p:nvGrpSpPr>
          <p:grpSpPr>
            <a:xfrm>
              <a:off x="6803394" y="2381493"/>
              <a:ext cx="1039821" cy="837027"/>
              <a:chOff x="5206930" y="2616903"/>
              <a:chExt cx="651878" cy="733425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5206930" y="2616903"/>
                <a:ext cx="504825" cy="733425"/>
              </a:xfrm>
              <a:prstGeom prst="roundRect">
                <a:avLst/>
              </a:prstGeom>
              <a:solidFill>
                <a:srgbClr val="5B9BD5">
                  <a:lumMod val="20000"/>
                  <a:lumOff val="80000"/>
                  <a:alpha val="36471"/>
                </a:srgbClr>
              </a:solidFill>
              <a:ln w="25400" cap="flat" cmpd="sng" algn="ctr">
                <a:solidFill>
                  <a:srgbClr val="5B9BD5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5334934" y="2616903"/>
                    <a:ext cx="523874" cy="6929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f>
                          <m:fPr>
                            <m:ctrlP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oMath>
                    </a14:m>
                    <a:r>
                      <a:rPr kumimoji="0" lang="en-GB" sz="3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ill Sans MT" panose="020B0502020104020203" pitchFamily="34" charset="0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17" name="TextBox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34934" y="2616903"/>
                    <a:ext cx="523874" cy="69291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" name="Group 6"/>
            <p:cNvGrpSpPr/>
            <p:nvPr/>
          </p:nvGrpSpPr>
          <p:grpSpPr>
            <a:xfrm>
              <a:off x="5722312" y="2381493"/>
              <a:ext cx="983506" cy="837027"/>
              <a:chOff x="5206930" y="2616903"/>
              <a:chExt cx="616573" cy="733425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5206930" y="2616903"/>
                <a:ext cx="504825" cy="733425"/>
              </a:xfrm>
              <a:prstGeom prst="roundRect">
                <a:avLst/>
              </a:prstGeom>
              <a:solidFill>
                <a:srgbClr val="5B9BD5">
                  <a:lumMod val="20000"/>
                  <a:lumOff val="80000"/>
                  <a:alpha val="36471"/>
                </a:srgbClr>
              </a:solidFill>
              <a:ln w="25400" cap="flat" cmpd="sng" algn="ctr">
                <a:solidFill>
                  <a:srgbClr val="5B9BD5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5299629" y="2616903"/>
                    <a:ext cx="523874" cy="69021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f>
                          <m:fPr>
                            <m:ctrlP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</m:oMath>
                    </a14:m>
                    <a:r>
                      <a:rPr kumimoji="0" lang="en-GB" sz="3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ill Sans MT" panose="020B0502020104020203" pitchFamily="34" charset="0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99629" y="2616903"/>
                    <a:ext cx="523874" cy="69021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" name="Group 7"/>
            <p:cNvGrpSpPr/>
            <p:nvPr/>
          </p:nvGrpSpPr>
          <p:grpSpPr>
            <a:xfrm>
              <a:off x="5720364" y="3357436"/>
              <a:ext cx="972049" cy="837027"/>
              <a:chOff x="5206930" y="2523733"/>
              <a:chExt cx="609391" cy="733425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5206930" y="2523733"/>
                <a:ext cx="504825" cy="733425"/>
              </a:xfrm>
              <a:prstGeom prst="roundRect">
                <a:avLst/>
              </a:prstGeom>
              <a:solidFill>
                <a:srgbClr val="5B9BD5">
                  <a:lumMod val="20000"/>
                  <a:lumOff val="80000"/>
                  <a:alpha val="36471"/>
                </a:srgbClr>
              </a:solidFill>
              <a:ln w="25400" cap="flat" cmpd="sng" algn="ctr">
                <a:solidFill>
                  <a:srgbClr val="5B9BD5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5292447" y="2523733"/>
                    <a:ext cx="523874" cy="69111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f>
                          <m:fPr>
                            <m:ctrlP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10</m:t>
                            </m:r>
                          </m:den>
                        </m:f>
                      </m:oMath>
                    </a14:m>
                    <a:r>
                      <a:rPr kumimoji="0" lang="en-GB" sz="3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ill Sans MT" panose="020B0502020104020203" pitchFamily="34" charset="0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13" name="Text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92447" y="2523733"/>
                    <a:ext cx="523874" cy="69111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9" name="Group 8"/>
            <p:cNvGrpSpPr/>
            <p:nvPr/>
          </p:nvGrpSpPr>
          <p:grpSpPr>
            <a:xfrm>
              <a:off x="6805652" y="3364769"/>
              <a:ext cx="1056717" cy="840329"/>
              <a:chOff x="5206930" y="2530157"/>
              <a:chExt cx="662470" cy="736318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5206930" y="2533050"/>
                <a:ext cx="504825" cy="733425"/>
              </a:xfrm>
              <a:prstGeom prst="roundRect">
                <a:avLst/>
              </a:prstGeom>
              <a:solidFill>
                <a:srgbClr val="5B9BD5">
                  <a:lumMod val="20000"/>
                  <a:lumOff val="80000"/>
                  <a:alpha val="36471"/>
                </a:srgbClr>
              </a:solidFill>
              <a:ln w="25400" cap="flat" cmpd="sng" algn="ctr">
                <a:solidFill>
                  <a:srgbClr val="5B9BD5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5345526" y="2530157"/>
                    <a:ext cx="523874" cy="6929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f>
                          <m:fPr>
                            <m:ctrlP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kumimoji="0" lang="en-US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a14:m>
                    <a:r>
                      <a:rPr kumimoji="0" lang="en-GB" sz="3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ill Sans MT" panose="020B0502020104020203" pitchFamily="34" charset="0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11" name="TextBox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45526" y="2530157"/>
                    <a:ext cx="523874" cy="69291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4040289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688772"/>
                <a:ext cx="8056280" cy="476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Ron makes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out of cubes.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He thinks that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is equal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Do you agree?</a:t>
                </a:r>
                <a:b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</a:b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Explain your answer.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688772"/>
                <a:ext cx="8056280" cy="4763868"/>
              </a:xfrm>
              <a:prstGeom prst="rect">
                <a:avLst/>
              </a:prstGeom>
              <a:blipFill>
                <a:blip r:embed="rId3"/>
                <a:stretch>
                  <a:fillRect l="-1590" b="-26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0400">
            <a:off x="10575655" y="1549171"/>
            <a:ext cx="789958" cy="1116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56770" y="2856050"/>
            <a:ext cx="789958" cy="1116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93907" y="1466419"/>
            <a:ext cx="789958" cy="1116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80130" y="1466419"/>
            <a:ext cx="789958" cy="1116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66353" y="1466419"/>
            <a:ext cx="789958" cy="1116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81151" y="1466419"/>
            <a:ext cx="789958" cy="11160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70124" y="2385360"/>
            <a:ext cx="789958" cy="11160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56347" y="2385360"/>
            <a:ext cx="789958" cy="1116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42570" y="2385360"/>
            <a:ext cx="789958" cy="11160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57368" y="2385360"/>
            <a:ext cx="789958" cy="11160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48668" y="2385360"/>
            <a:ext cx="789958" cy="11160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31790" y="2385360"/>
            <a:ext cx="789958" cy="11160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23855" y="2385360"/>
            <a:ext cx="789958" cy="111600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13669" y="2385360"/>
            <a:ext cx="789958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666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2061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4000" b="1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Always, Sometimes, Never?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If one denominator is a multiple of the other you can simplify the fraction with the larger denominator to make the denominators the same.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Example: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Could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?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?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be simplified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?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?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Prove it.</a:t>
                </a:r>
                <a:endParaRPr lang="en-US" sz="2800" dirty="0">
                  <a:solidFill>
                    <a:prstClr val="black"/>
                  </a:solidFill>
                  <a:latin typeface="Gill Sans MT" panose="020B0502020104020203" pitchFamily="34" charset="0"/>
                  <a:ea typeface="Bariol" charset="0"/>
                  <a:cs typeface="Bariol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206169"/>
              </a:xfrm>
              <a:prstGeom prst="rect">
                <a:avLst/>
              </a:prstGeom>
              <a:blipFill>
                <a:blip r:embed="rId3"/>
                <a:stretch>
                  <a:fillRect l="-2725" t="-2108" r="-76" b="-23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3754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Eva and Alex each have two identical pizzas.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Eva says,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Alex says,</a:t>
            </a: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Who ate the most pizza?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Use a drawing to support your answer.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373" y="1535134"/>
            <a:ext cx="1225444" cy="172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609" y="3290430"/>
            <a:ext cx="1225444" cy="172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336" y="2960288"/>
            <a:ext cx="1225444" cy="172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5610" y="1181340"/>
            <a:ext cx="1225444" cy="172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10" y="1851728"/>
            <a:ext cx="1290335" cy="18109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59156" y="1465489"/>
            <a:ext cx="3563167" cy="1357381"/>
          </a:xfrm>
          <a:prstGeom prst="wedgeRoundRectCallout">
            <a:avLst>
              <a:gd name="adj1" fmla="val -64340"/>
              <a:gd name="adj2" fmla="val 49316"/>
              <a:gd name="adj3" fmla="val 16667"/>
            </a:avLst>
          </a:prstGeom>
          <a:solidFill>
            <a:schemeClr val="accent6">
              <a:alpha val="20000"/>
            </a:schemeClr>
          </a:solidFill>
          <a:ln w="25400"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I have cut each pizza into 6 equal pieces and eaten 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95123" y="3290430"/>
            <a:ext cx="3952036" cy="1370992"/>
          </a:xfrm>
          <a:prstGeom prst="wedgeRoundRectCallout">
            <a:avLst>
              <a:gd name="adj1" fmla="val 68046"/>
              <a:gd name="adj2" fmla="val 26677"/>
              <a:gd name="adj3" fmla="val 16667"/>
            </a:avLst>
          </a:prstGeom>
          <a:solidFill>
            <a:srgbClr val="7030A0">
              <a:alpha val="20000"/>
            </a:srgbClr>
          </a:solidFill>
          <a:ln w="25400">
            <a:solidFill>
              <a:srgbClr val="7030A0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I have cut each pizza into 9 equal pieces and eaten 15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43237" y="3056256"/>
            <a:ext cx="1392774" cy="188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318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22316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How many different ways can you balance the equation?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5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9</m:t>
                          </m:r>
                        </m:den>
                      </m:f>
                      <m:r>
                        <a:rPr lang="en-GB" sz="28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+ </m:t>
                      </m:r>
                      <m:f>
                        <m:fPr>
                          <m:ctrlPr>
                            <a:rPr lang="mr-IN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9</m:t>
                          </m:r>
                        </m:den>
                      </m:f>
                      <m:r>
                        <a:rPr lang="en-GB" sz="28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= </m:t>
                      </m:r>
                      <m:f>
                        <m:fPr>
                          <m:ctrlPr>
                            <a:rPr lang="mr-IN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8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9</m:t>
                          </m:r>
                        </m:den>
                      </m:f>
                      <m:r>
                        <a:rPr lang="en-GB" sz="28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+ </m:t>
                      </m:r>
                      <m:f>
                        <m:fPr>
                          <m:ctrlPr>
                            <a:rPr lang="mr-IN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2231637"/>
              </a:xfrm>
              <a:prstGeom prst="rect">
                <a:avLst/>
              </a:prstGeom>
              <a:blipFill>
                <a:blip r:embed="rId3"/>
                <a:stretch>
                  <a:fillRect l="-1590" t="-30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>
            <a:spLocks noChangeAspect="1"/>
          </p:cNvSpPr>
          <p:nvPr/>
        </p:nvSpPr>
        <p:spPr>
          <a:xfrm>
            <a:off x="4301720" y="2099853"/>
            <a:ext cx="375730" cy="36000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6" name="Rounded Rectangle 5"/>
          <p:cNvSpPr>
            <a:spLocks noChangeAspect="1"/>
          </p:cNvSpPr>
          <p:nvPr/>
        </p:nvSpPr>
        <p:spPr>
          <a:xfrm>
            <a:off x="5853414" y="2099853"/>
            <a:ext cx="375730" cy="36000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3184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41548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 chocolate bar has 12 equal pieces.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Amir eats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5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more of the bar than Whitney.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There is one twelfth of the bar remaining.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fraction of the bar does Amir eat?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fraction of the bar does Whitney eat?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4154855"/>
              </a:xfrm>
              <a:prstGeom prst="rect">
                <a:avLst/>
              </a:prstGeom>
              <a:blipFill>
                <a:blip r:embed="rId3"/>
                <a:stretch>
                  <a:fillRect l="-1590" t="-1615" b="-3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9021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25200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2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5</m:t>
                          </m:r>
                        </m:num>
                        <m:den>
                          <m:r>
                            <a:rPr lang="en-GB" sz="32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16</m:t>
                          </m:r>
                        </m:den>
                      </m:f>
                      <m:r>
                        <a:rPr lang="en-GB" sz="32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+ </m:t>
                      </m:r>
                      <m:f>
                        <m:fPr>
                          <m:ctrlPr>
                            <a:rPr lang="mr-IN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en-GB" sz="32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8</m:t>
                          </m:r>
                        </m:den>
                      </m:f>
                      <m:r>
                        <a:rPr lang="en-GB" sz="32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= </m:t>
                      </m:r>
                      <m:f>
                        <m:fPr>
                          <m:ctrlPr>
                            <a:rPr lang="mr-IN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2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15</m:t>
                          </m:r>
                        </m:num>
                        <m:den>
                          <m:r>
                            <a:rPr lang="en-GB" sz="32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16</m:t>
                          </m:r>
                        </m:den>
                      </m:f>
                    </m:oMath>
                  </m:oMathPara>
                </a14:m>
                <a:endParaRPr lang="en-GB" sz="32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32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lang="en-GB" sz="32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20</m:t>
                          </m:r>
                        </m:den>
                      </m:f>
                      <m:r>
                        <a:rPr lang="en-GB" sz="32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+ </m:t>
                      </m:r>
                      <m:f>
                        <m:fPr>
                          <m:ctrlPr>
                            <a:rPr lang="mr-IN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2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7</m:t>
                          </m:r>
                        </m:num>
                        <m:den>
                          <m:r>
                            <a:rPr lang="en-GB" sz="32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10</m:t>
                          </m:r>
                        </m:den>
                      </m:f>
                      <m:r>
                        <a:rPr lang="en-GB" sz="32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= </m:t>
                      </m:r>
                      <m:f>
                        <m:fPr>
                          <m:ctrlPr>
                            <a:rPr lang="mr-IN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2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17</m:t>
                          </m:r>
                        </m:num>
                        <m:den>
                          <m:r>
                            <a:rPr lang="en-GB" sz="32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en-GB" sz="32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252004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>
            <a:spLocks noChangeAspect="1"/>
          </p:cNvSpPr>
          <p:nvPr/>
        </p:nvSpPr>
        <p:spPr>
          <a:xfrm>
            <a:off x="3695768" y="2266790"/>
            <a:ext cx="375730" cy="36000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6" name="Rounded Rectangle 5"/>
          <p:cNvSpPr>
            <a:spLocks noChangeAspect="1"/>
          </p:cNvSpPr>
          <p:nvPr/>
        </p:nvSpPr>
        <p:spPr>
          <a:xfrm>
            <a:off x="4702530" y="838585"/>
            <a:ext cx="375730" cy="360000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3672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Annie solved this calculation.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Can you spot and explain her mistake?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691" y="1403500"/>
            <a:ext cx="3653999" cy="41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382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0122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Two children are solving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den>
                    </m:f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+ </m:t>
                    </m:r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Eva starts by drawing this model: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Alex starts by drawing this model: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Can you explain each person’s method and how they would complete the question?</a:t>
                </a:r>
                <a:b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</a:b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Which method do you prefer and why?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012270"/>
              </a:xfrm>
              <a:prstGeom prst="rect">
                <a:avLst/>
              </a:prstGeom>
              <a:blipFill>
                <a:blip r:embed="rId3"/>
                <a:stretch>
                  <a:fillRect l="-1590" b="-2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110637"/>
              </p:ext>
            </p:extLst>
          </p:nvPr>
        </p:nvGraphicFramePr>
        <p:xfrm>
          <a:off x="2444661" y="2422838"/>
          <a:ext cx="5159553" cy="6011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9851">
                  <a:extLst>
                    <a:ext uri="{9D8B030D-6E8A-4147-A177-3AD203B41FA5}">
                      <a16:colId xmlns:a16="http://schemas.microsoft.com/office/drawing/2014/main" val="1563131708"/>
                    </a:ext>
                  </a:extLst>
                </a:gridCol>
                <a:gridCol w="1719851">
                  <a:extLst>
                    <a:ext uri="{9D8B030D-6E8A-4147-A177-3AD203B41FA5}">
                      <a16:colId xmlns:a16="http://schemas.microsoft.com/office/drawing/2014/main" val="3653183496"/>
                    </a:ext>
                  </a:extLst>
                </a:gridCol>
                <a:gridCol w="1719851">
                  <a:extLst>
                    <a:ext uri="{9D8B030D-6E8A-4147-A177-3AD203B41FA5}">
                      <a16:colId xmlns:a16="http://schemas.microsoft.com/office/drawing/2014/main" val="2377609901"/>
                    </a:ext>
                  </a:extLst>
                </a:gridCol>
              </a:tblGrid>
              <a:tr h="60113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069389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054770"/>
              </p:ext>
            </p:extLst>
          </p:nvPr>
        </p:nvGraphicFramePr>
        <p:xfrm>
          <a:off x="2444661" y="3729649"/>
          <a:ext cx="5159553" cy="6011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3970">
                  <a:extLst>
                    <a:ext uri="{9D8B030D-6E8A-4147-A177-3AD203B41FA5}">
                      <a16:colId xmlns:a16="http://schemas.microsoft.com/office/drawing/2014/main" val="1563131708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2568650559"/>
                    </a:ext>
                  </a:extLst>
                </a:gridCol>
                <a:gridCol w="343971">
                  <a:extLst>
                    <a:ext uri="{9D8B030D-6E8A-4147-A177-3AD203B41FA5}">
                      <a16:colId xmlns:a16="http://schemas.microsoft.com/office/drawing/2014/main" val="1593006728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3599679773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2236815627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3099960820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1142430385"/>
                    </a:ext>
                  </a:extLst>
                </a:gridCol>
                <a:gridCol w="343971">
                  <a:extLst>
                    <a:ext uri="{9D8B030D-6E8A-4147-A177-3AD203B41FA5}">
                      <a16:colId xmlns:a16="http://schemas.microsoft.com/office/drawing/2014/main" val="2899215545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2485238158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1879372955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2174728877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3788525423"/>
                    </a:ext>
                  </a:extLst>
                </a:gridCol>
                <a:gridCol w="343971">
                  <a:extLst>
                    <a:ext uri="{9D8B030D-6E8A-4147-A177-3AD203B41FA5}">
                      <a16:colId xmlns:a16="http://schemas.microsoft.com/office/drawing/2014/main" val="346943280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598341498"/>
                    </a:ext>
                  </a:extLst>
                </a:gridCol>
                <a:gridCol w="343970">
                  <a:extLst>
                    <a:ext uri="{9D8B030D-6E8A-4147-A177-3AD203B41FA5}">
                      <a16:colId xmlns:a16="http://schemas.microsoft.com/office/drawing/2014/main" val="2660647687"/>
                    </a:ext>
                  </a:extLst>
                </a:gridCol>
              </a:tblGrid>
              <a:tr h="60113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693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3552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47797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Eva is attempting to answer: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3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5</m:t>
                          </m:r>
                        </m:den>
                      </m:f>
                      <m:r>
                        <a:rPr lang="en-GB" sz="28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+ </m:t>
                      </m:r>
                      <m:f>
                        <m:fPr>
                          <m:ctrlPr>
                            <a:rPr lang="mr-IN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10</m:t>
                          </m:r>
                        </m:den>
                      </m:f>
                      <m:r>
                        <a:rPr lang="en-GB" sz="28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mr-IN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3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Do you agree with Eva?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Explain why.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4779770"/>
              </a:xfrm>
              <a:prstGeom prst="rect">
                <a:avLst/>
              </a:prstGeom>
              <a:blipFill>
                <a:blip r:embed="rId3"/>
                <a:stretch>
                  <a:fillRect l="-1590" t="-1403" b="-26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ular Callout 3"/>
              <p:cNvSpPr>
                <a:spLocks noChangeAspect="1"/>
              </p:cNvSpPr>
              <p:nvPr/>
            </p:nvSpPr>
            <p:spPr>
              <a:xfrm>
                <a:off x="4372426" y="3010388"/>
                <a:ext cx="4573405" cy="1311718"/>
              </a:xfrm>
              <a:prstGeom prst="wedgeRoundRectCallout">
                <a:avLst>
                  <a:gd name="adj1" fmla="val -65327"/>
                  <a:gd name="adj2" fmla="val 4457"/>
                  <a:gd name="adj3" fmla="val 16667"/>
                </a:avLst>
              </a:prstGeom>
              <a:solidFill>
                <a:srgbClr val="70AD47">
                  <a:alpha val="20000"/>
                </a:srgbClr>
              </a:solidFill>
              <a:ln w="254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mr-IN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kumimoji="0" lang="en-GB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5</m:t>
                        </m:r>
                      </m:den>
                    </m:f>
                    <m:r>
                      <a:rPr kumimoji="0" lang="en-GB" sz="32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+ </m:t>
                    </m:r>
                    <m:f>
                      <m:fPr>
                        <m:ctrlPr>
                          <a:rPr kumimoji="0" lang="mr-IN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kumimoji="0" lang="en-GB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10</m:t>
                        </m:r>
                      </m:den>
                    </m:f>
                    <m:r>
                      <a:rPr kumimoji="0" lang="en-GB" sz="32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+</m:t>
                    </m:r>
                    <m:f>
                      <m:fPr>
                        <m:ctrlPr>
                          <a:rPr kumimoji="0" lang="mr-IN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kumimoji="0" lang="en-GB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20</m:t>
                        </m:r>
                      </m:den>
                    </m:f>
                    <m:r>
                      <a:rPr kumimoji="0" lang="en-GB" sz="3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= </m:t>
                    </m:r>
                    <m:f>
                      <m:fPr>
                        <m:ctrlPr>
                          <a:rPr kumimoji="0" lang="mr-IN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7</m:t>
                        </m:r>
                      </m:num>
                      <m:den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ariol" charset="0"/>
                    <a:ea typeface="Bariol" charset="0"/>
                    <a:cs typeface="Bario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Rounded Rectangular Callout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2426" y="3010388"/>
                <a:ext cx="4573405" cy="1311718"/>
              </a:xfrm>
              <a:prstGeom prst="wedgeRoundRectCallout">
                <a:avLst>
                  <a:gd name="adj1" fmla="val -65327"/>
                  <a:gd name="adj2" fmla="val 4457"/>
                  <a:gd name="adj3" fmla="val 16667"/>
                </a:avLst>
              </a:prstGeom>
              <a:blipFill>
                <a:blip r:embed="rId4"/>
                <a:stretch>
                  <a:fillRect/>
                </a:stretch>
              </a:blipFill>
              <a:ln w="25400" cap="flat" cmpd="sng" algn="ctr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C:\Users\smonaghan\Desktop\images\girl_2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0" t="20735" r="3320" b="26908"/>
          <a:stretch/>
        </p:blipFill>
        <p:spPr bwMode="auto">
          <a:xfrm>
            <a:off x="1878588" y="2785765"/>
            <a:ext cx="1504801" cy="118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62656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60807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Rosie says,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4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Using her method, here are the equivalent fractions Rosie has found 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8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r>
                  <a:rPr lang="en-GB" sz="3200" dirty="0">
                    <a:solidFill>
                      <a:prstClr val="black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num>
                      <m:den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8</m:t>
                        </m:r>
                      </m:den>
                    </m:f>
                    <m:r>
                      <a:rPr lang="en-GB" sz="3200" i="1">
                        <a:solidFill>
                          <a:prstClr val="black"/>
                        </a:solidFill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8</m:t>
                        </m:r>
                      </m:num>
                      <m:den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16</m:t>
                        </m:r>
                      </m:den>
                    </m:f>
                    <m:r>
                      <a:rPr lang="en-GB" sz="32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           </m:t>
                    </m:r>
                    <m:f>
                      <m:fPr>
                        <m:ctrlPr>
                          <a:rPr lang="mr-IN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num>
                      <m:den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8</m:t>
                        </m:r>
                      </m:den>
                    </m:f>
                    <m:r>
                      <a:rPr lang="en-GB" sz="3200" i="1">
                        <a:solidFill>
                          <a:prstClr val="black"/>
                        </a:solidFill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6</m:t>
                        </m:r>
                      </m:num>
                      <m:den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sz="32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num>
                      <m:den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8</m:t>
                        </m:r>
                      </m:den>
                    </m:f>
                    <m:r>
                      <a:rPr lang="en-GB" sz="3200" i="1">
                        <a:solidFill>
                          <a:prstClr val="black"/>
                        </a:solidFill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2</m:t>
                        </m:r>
                      </m:num>
                      <m:den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32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	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num>
                      <m:den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8</m:t>
                        </m:r>
                      </m:den>
                    </m:f>
                    <m:r>
                      <a:rPr lang="en-GB" sz="3200" i="1">
                        <a:solidFill>
                          <a:prstClr val="black"/>
                        </a:solidFill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en-GB" sz="32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5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Are all Rosie’s fractions equivalent?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Does Rosie’s method work? 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Explain your reasons.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6080767"/>
              </a:xfrm>
              <a:prstGeom prst="rect">
                <a:avLst/>
              </a:prstGeom>
              <a:blipFill>
                <a:blip r:embed="rId3"/>
                <a:stretch>
                  <a:fillRect l="-1590" t="-1103" b="-1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ular Callout 3"/>
          <p:cNvSpPr/>
          <p:nvPr/>
        </p:nvSpPr>
        <p:spPr>
          <a:xfrm>
            <a:off x="3150148" y="1041736"/>
            <a:ext cx="5795683" cy="1595399"/>
          </a:xfrm>
          <a:prstGeom prst="wedgeRoundRectCallout">
            <a:avLst>
              <a:gd name="adj1" fmla="val -64337"/>
              <a:gd name="adj2" fmla="val 23818"/>
              <a:gd name="adj3" fmla="val 16667"/>
            </a:avLst>
          </a:prstGeom>
          <a:solidFill>
            <a:srgbClr val="7030A0">
              <a:alpha val="20000"/>
            </a:srgbClr>
          </a:solidFill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 pitchFamily="34" charset="0"/>
                <a:ea typeface="Bariol" charset="0"/>
                <a:cs typeface="Bariol" charset="0"/>
              </a:rPr>
              <a:t>To find equivalent fractions, whatever you do to the numerator, you do to the denominator.</a:t>
            </a:r>
          </a:p>
        </p:txBody>
      </p:sp>
      <p:pic>
        <p:nvPicPr>
          <p:cNvPr id="6" name="Picture 5" descr="C:\Users\User\Documents\Schemes of Learning\images\girl_3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46" b="21673"/>
          <a:stretch/>
        </p:blipFill>
        <p:spPr bwMode="auto">
          <a:xfrm>
            <a:off x="1197637" y="1263435"/>
            <a:ext cx="1332000" cy="115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88253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41507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Jack has added 3 fractions together to get an answer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17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18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3 fractions could he have added?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Can you find more than one answer?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4150752"/>
              </a:xfrm>
              <a:prstGeom prst="rect">
                <a:avLst/>
              </a:prstGeom>
              <a:blipFill>
                <a:blip r:embed="rId3"/>
                <a:stretch>
                  <a:fillRect l="-1590" t="-1615" b="-30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385589"/>
              </p:ext>
            </p:extLst>
          </p:nvPr>
        </p:nvGraphicFramePr>
        <p:xfrm>
          <a:off x="930151" y="2323929"/>
          <a:ext cx="7975080" cy="719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3060">
                  <a:extLst>
                    <a:ext uri="{9D8B030D-6E8A-4147-A177-3AD203B41FA5}">
                      <a16:colId xmlns:a16="http://schemas.microsoft.com/office/drawing/2014/main" val="1563131708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526514515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3342508625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4122221417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1090210946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3851944034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879232089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3043210745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3327849557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2028842953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3544385476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4074479679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1989995649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1024491613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2465529159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3764355832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1474504684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1595425764"/>
                    </a:ext>
                  </a:extLst>
                </a:gridCol>
              </a:tblGrid>
              <a:tr h="7195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693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04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Annie is adding three fractions. 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She uses the model to help her.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could her three fractions be?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How many different combinations can you find?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Can you write a number story to represent your calculation?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218628"/>
              </p:ext>
            </p:extLst>
          </p:nvPr>
        </p:nvGraphicFramePr>
        <p:xfrm>
          <a:off x="1878641" y="1855833"/>
          <a:ext cx="2587592" cy="172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897">
                  <a:extLst>
                    <a:ext uri="{9D8B030D-6E8A-4147-A177-3AD203B41FA5}">
                      <a16:colId xmlns:a16="http://schemas.microsoft.com/office/drawing/2014/main" val="1563131708"/>
                    </a:ext>
                  </a:extLst>
                </a:gridCol>
                <a:gridCol w="646899">
                  <a:extLst>
                    <a:ext uri="{9D8B030D-6E8A-4147-A177-3AD203B41FA5}">
                      <a16:colId xmlns:a16="http://schemas.microsoft.com/office/drawing/2014/main" val="3004941132"/>
                    </a:ext>
                  </a:extLst>
                </a:gridCol>
                <a:gridCol w="646899">
                  <a:extLst>
                    <a:ext uri="{9D8B030D-6E8A-4147-A177-3AD203B41FA5}">
                      <a16:colId xmlns:a16="http://schemas.microsoft.com/office/drawing/2014/main" val="1844992633"/>
                    </a:ext>
                  </a:extLst>
                </a:gridCol>
                <a:gridCol w="646897">
                  <a:extLst>
                    <a:ext uri="{9D8B030D-6E8A-4147-A177-3AD203B41FA5}">
                      <a16:colId xmlns:a16="http://schemas.microsoft.com/office/drawing/2014/main" val="2247259040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9389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33728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6528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319835"/>
              </p:ext>
            </p:extLst>
          </p:nvPr>
        </p:nvGraphicFramePr>
        <p:xfrm>
          <a:off x="5455323" y="1855833"/>
          <a:ext cx="2587592" cy="172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897">
                  <a:extLst>
                    <a:ext uri="{9D8B030D-6E8A-4147-A177-3AD203B41FA5}">
                      <a16:colId xmlns:a16="http://schemas.microsoft.com/office/drawing/2014/main" val="1563131708"/>
                    </a:ext>
                  </a:extLst>
                </a:gridCol>
                <a:gridCol w="646899">
                  <a:extLst>
                    <a:ext uri="{9D8B030D-6E8A-4147-A177-3AD203B41FA5}">
                      <a16:colId xmlns:a16="http://schemas.microsoft.com/office/drawing/2014/main" val="3004941132"/>
                    </a:ext>
                  </a:extLst>
                </a:gridCol>
                <a:gridCol w="646899">
                  <a:extLst>
                    <a:ext uri="{9D8B030D-6E8A-4147-A177-3AD203B41FA5}">
                      <a16:colId xmlns:a16="http://schemas.microsoft.com/office/drawing/2014/main" val="1844992633"/>
                    </a:ext>
                  </a:extLst>
                </a:gridCol>
                <a:gridCol w="646897">
                  <a:extLst>
                    <a:ext uri="{9D8B030D-6E8A-4147-A177-3AD203B41FA5}">
                      <a16:colId xmlns:a16="http://schemas.microsoft.com/office/drawing/2014/main" val="2247259040"/>
                    </a:ext>
                  </a:extLst>
                </a:gridCol>
              </a:tblGrid>
              <a:tr h="57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69389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433728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2365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1399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0125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 sum of three fractions is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2</m:t>
                    </m:r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8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 fractions have different denominators.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All of the fractions are greater than or equal to a half.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None of the fractions are improper fractions.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All of the denominators are factors of 8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could the fractions be?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012526"/>
              </a:xfrm>
              <a:prstGeom prst="rect">
                <a:avLst/>
              </a:prstGeom>
              <a:blipFill>
                <a:blip r:embed="rId3"/>
                <a:stretch>
                  <a:fillRect l="-1590" b="-2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24225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41548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Jack and Whitney have some juice.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Jack drinks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2</m:t>
                    </m:r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litres and Whitney drinks </a:t>
                </a:r>
                <a14:m>
                  <m:oMath xmlns:m="http://schemas.openxmlformats.org/officeDocument/2006/math">
                    <m:r>
                      <a:rPr lang="en-GB" sz="2800">
                        <a:solidFill>
                          <a:prstClr val="black"/>
                        </a:solidFill>
                        <a:latin typeface="Cambria Math" charset="0"/>
                      </a:rPr>
                      <m:t>2</m:t>
                    </m:r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5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litres.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How much do they drink altogether?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Complete this using two different methods.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Which method do you think is more efficient? Why?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4154855"/>
              </a:xfrm>
              <a:prstGeom prst="rect">
                <a:avLst/>
              </a:prstGeom>
              <a:blipFill>
                <a:blip r:embed="rId3"/>
                <a:stretch>
                  <a:fillRect l="-1590" t="-1615" b="-3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7912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Fill in the missing numbers.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le 5"/>
              <p:cNvSpPr>
                <a:spLocks noChangeAspect="1"/>
              </p:cNvSpPr>
              <p:nvPr/>
            </p:nvSpPr>
            <p:spPr>
              <a:xfrm>
                <a:off x="1965278" y="2385412"/>
                <a:ext cx="6810233" cy="1311718"/>
              </a:xfrm>
              <a:prstGeom prst="roundRect">
                <a:avLst/>
              </a:prstGeom>
              <a:noFill/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6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4</m:t>
                    </m:r>
                    <m:f>
                      <m:fPr>
                        <m:ctrlPr>
                          <a:rPr kumimoji="0" lang="mr-IN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kumimoji="0" lang="en-GB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kumimoji="0" lang="en-GB" sz="60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+ </m:t>
                    </m:r>
                    <m:r>
                      <a:rPr kumimoji="0" lang="en-GB" sz="6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   </m:t>
                    </m:r>
                    <m:f>
                      <m:fPr>
                        <m:ctrlPr>
                          <a:rPr kumimoji="0" lang="mr-IN" sz="6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/>
                    </m:f>
                    <m:r>
                      <a:rPr kumimoji="0" lang="en-GB" sz="6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=</m:t>
                    </m:r>
                    <m:r>
                      <a:rPr kumimoji="0" lang="en-GB" sz="6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10</m:t>
                    </m:r>
                    <m:f>
                      <m:fPr>
                        <m:ctrlPr>
                          <a:rPr kumimoji="0" lang="mr-IN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0" lang="en-GB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ariol" charset="0"/>
                    <a:ea typeface="Bariol" charset="0"/>
                    <a:cs typeface="Bario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" name="Rounded 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5278" y="2385412"/>
                <a:ext cx="6810233" cy="1311718"/>
              </a:xfrm>
              <a:prstGeom prst="roundRect">
                <a:avLst/>
              </a:prstGeom>
              <a:blipFill>
                <a:blip r:embed="rId3"/>
                <a:stretch>
                  <a:fillRect b="-3256"/>
                </a:stretch>
              </a:blip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/>
          <p:cNvSpPr/>
          <p:nvPr/>
        </p:nvSpPr>
        <p:spPr>
          <a:xfrm>
            <a:off x="4421875" y="2385412"/>
            <a:ext cx="738436" cy="143887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5315802" y="2399061"/>
            <a:ext cx="443554" cy="56532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5315802" y="3258964"/>
            <a:ext cx="443554" cy="56532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4140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Which subtraction is the odd one out?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					A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					B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					C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why.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le 5"/>
              <p:cNvSpPr>
                <a:spLocks noChangeAspect="1"/>
              </p:cNvSpPr>
              <p:nvPr/>
            </p:nvSpPr>
            <p:spPr>
              <a:xfrm>
                <a:off x="4005909" y="1528161"/>
                <a:ext cx="2390690" cy="1311718"/>
              </a:xfrm>
              <a:prstGeom prst="roundRect">
                <a:avLst/>
              </a:prstGeom>
              <a:solidFill>
                <a:schemeClr val="accent1">
                  <a:alpha val="20000"/>
                </a:schemeClr>
              </a:solidFill>
              <a:ln w="2540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mr-IN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13</m:t>
                          </m:r>
                        </m:num>
                        <m:den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kumimoji="0" lang="en-GB" sz="3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kumimoji="0" lang="mr-IN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ariol" charset="0"/>
                  <a:ea typeface="Bariol" charset="0"/>
                  <a:cs typeface="Bariol" charset="0"/>
                </a:endParaRPr>
              </a:p>
            </p:txBody>
          </p:sp>
        </mc:Choice>
        <mc:Fallback xmlns="">
          <p:sp>
            <p:nvSpPr>
              <p:cNvPr id="6" name="Rounded 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5909" y="1528161"/>
                <a:ext cx="2390690" cy="1311718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540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/>
              <p:cNvSpPr>
                <a:spLocks noChangeAspect="1"/>
              </p:cNvSpPr>
              <p:nvPr/>
            </p:nvSpPr>
            <p:spPr>
              <a:xfrm>
                <a:off x="4005909" y="2921012"/>
                <a:ext cx="2390690" cy="1311718"/>
              </a:xfrm>
              <a:prstGeom prst="roundRect">
                <a:avLst/>
              </a:prstGeom>
              <a:solidFill>
                <a:schemeClr val="accent4">
                  <a:alpha val="20000"/>
                </a:schemeClr>
              </a:solidFill>
              <a:ln w="254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mr-IN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kumimoji="0" lang="en-GB" sz="3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kumimoji="0" lang="mr-IN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ariol" charset="0"/>
                  <a:ea typeface="Bariol" charset="0"/>
                  <a:cs typeface="Bariol" charset="0"/>
                </a:endParaRPr>
              </a:p>
            </p:txBody>
          </p:sp>
        </mc:Choice>
        <mc:Fallback xmlns="">
          <p:sp>
            <p:nvSpPr>
              <p:cNvPr id="8" name="Rounded 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5909" y="2921012"/>
                <a:ext cx="2390690" cy="1311718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54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8"/>
              <p:cNvSpPr>
                <a:spLocks noChangeAspect="1"/>
              </p:cNvSpPr>
              <p:nvPr/>
            </p:nvSpPr>
            <p:spPr>
              <a:xfrm>
                <a:off x="4005909" y="4313863"/>
                <a:ext cx="2390690" cy="1311718"/>
              </a:xfrm>
              <a:prstGeom prst="roundRect">
                <a:avLst/>
              </a:prstGeom>
              <a:solidFill>
                <a:srgbClr val="7030A0">
                  <a:alpha val="20000"/>
                </a:srgbClr>
              </a:solidFill>
              <a:ln w="254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mr-IN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23</m:t>
                          </m:r>
                        </m:num>
                        <m:den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kumimoji="0" lang="en-GB" sz="3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kumimoji="0" lang="mr-IN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0" lang="en-GB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kumimoji="0" 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ariol" charset="0"/>
                  <a:ea typeface="Bariol" charset="0"/>
                  <a:cs typeface="Bariol" charset="0"/>
                </a:endParaRPr>
              </a:p>
            </p:txBody>
          </p:sp>
        </mc:Choice>
        <mc:Fallback xmlns="">
          <p:sp>
            <p:nvSpPr>
              <p:cNvPr id="9" name="Rounded 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5909" y="4313863"/>
                <a:ext cx="2390690" cy="1311718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254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0820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5528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 perimeter of the rectangle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9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								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6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3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			</a:t>
                </a:r>
                <a:r>
                  <a:rPr lang="en-GB" sz="36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Work out the missing length.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552802"/>
              </a:xfrm>
              <a:prstGeom prst="rect">
                <a:avLst/>
              </a:prstGeom>
              <a:blipFill>
                <a:blip r:embed="rId3"/>
                <a:stretch>
                  <a:fillRect l="-1590" b="-9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2778417" y="3203564"/>
            <a:ext cx="4600575" cy="1511311"/>
          </a:xfrm>
          <a:prstGeom prst="rect">
            <a:avLst/>
          </a:prstGeom>
          <a:solidFill>
            <a:srgbClr val="FF0000">
              <a:alpha val="2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3009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0172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Amir is attempting to solve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2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5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14</m:t>
                        </m:r>
                      </m:den>
                    </m:f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−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2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</a:t>
                </a: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Here is his working out: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Do you agree with Amir?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Explain your answer.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017271"/>
              </a:xfrm>
              <a:prstGeom prst="rect">
                <a:avLst/>
              </a:prstGeom>
              <a:blipFill>
                <a:blip r:embed="rId3"/>
                <a:stretch>
                  <a:fillRect l="-1590" b="-2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ular Callout 3"/>
              <p:cNvSpPr/>
              <p:nvPr/>
            </p:nvSpPr>
            <p:spPr>
              <a:xfrm>
                <a:off x="4620026" y="3407100"/>
                <a:ext cx="2915016" cy="1085917"/>
              </a:xfrm>
              <a:prstGeom prst="wedgeRoundRectCallout">
                <a:avLst>
                  <a:gd name="adj1" fmla="val -74535"/>
                  <a:gd name="adj2" fmla="val 3550"/>
                  <a:gd name="adj3" fmla="val 16667"/>
                </a:avLst>
              </a:prstGeom>
              <a:solidFill>
                <a:srgbClr val="ED7D31">
                  <a:alpha val="20000"/>
                </a:srgbClr>
              </a:solidFill>
              <a:ln w="254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3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2</m:t>
                    </m:r>
                    <m:f>
                      <m:fPr>
                        <m:ctrlPr>
                          <a:rPr kumimoji="0" lang="mr-IN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5</m:t>
                        </m:r>
                      </m:num>
                      <m:den>
                        <m:r>
                          <a:rPr kumimoji="0" lang="en-GB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1</m:t>
                        </m:r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4</m:t>
                        </m:r>
                      </m:den>
                    </m:f>
                    <m:r>
                      <a:rPr kumimoji="0" lang="en-GB" sz="3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−</m:t>
                    </m:r>
                    <m:f>
                      <m:fPr>
                        <m:ctrlPr>
                          <a:rPr kumimoji="0" lang="mr-IN" sz="32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2</m:t>
                        </m:r>
                      </m:num>
                      <m:den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7</m:t>
                        </m:r>
                      </m:den>
                    </m:f>
                    <m:r>
                      <a:rPr kumimoji="0" lang="en-GB" sz="3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=2</m:t>
                    </m:r>
                    <m:f>
                      <m:fPr>
                        <m:ctrlPr>
                          <a:rPr kumimoji="0" lang="mr-IN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Bariol" charset="0"/>
                    <a:cs typeface="Bariol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4" name="Rounded Rectangular Callout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0026" y="3407100"/>
                <a:ext cx="2915016" cy="1085917"/>
              </a:xfrm>
              <a:prstGeom prst="wedgeRoundRectCallout">
                <a:avLst>
                  <a:gd name="adj1" fmla="val -74535"/>
                  <a:gd name="adj2" fmla="val 3550"/>
                  <a:gd name="adj3" fmla="val 16667"/>
                </a:avLst>
              </a:prstGeom>
              <a:blipFill>
                <a:blip r:embed="rId4"/>
                <a:stretch>
                  <a:fillRect/>
                </a:stretch>
              </a:blipFill>
              <a:ln w="254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C:\Users\smonaghan\Desktop\images\face_4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9" t="9096" r="14735" b="9603"/>
          <a:stretch/>
        </p:blipFill>
        <p:spPr bwMode="auto">
          <a:xfrm flipH="1">
            <a:off x="2519627" y="2867100"/>
            <a:ext cx="1379220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611243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Here is Rosie’s method.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is the calculation?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Can you find more than one answer?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Why is there more than one answer?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18195" y="736900"/>
            <a:ext cx="1375875" cy="19440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166847"/>
              </p:ext>
            </p:extLst>
          </p:nvPr>
        </p:nvGraphicFramePr>
        <p:xfrm>
          <a:off x="2281151" y="2426734"/>
          <a:ext cx="2792082" cy="165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692">
                  <a:extLst>
                    <a:ext uri="{9D8B030D-6E8A-4147-A177-3AD203B41FA5}">
                      <a16:colId xmlns:a16="http://schemas.microsoft.com/office/drawing/2014/main" val="1563131708"/>
                    </a:ext>
                  </a:extLst>
                </a:gridCol>
                <a:gridCol w="930695">
                  <a:extLst>
                    <a:ext uri="{9D8B030D-6E8A-4147-A177-3AD203B41FA5}">
                      <a16:colId xmlns:a16="http://schemas.microsoft.com/office/drawing/2014/main" val="3004941132"/>
                    </a:ext>
                  </a:extLst>
                </a:gridCol>
                <a:gridCol w="930695">
                  <a:extLst>
                    <a:ext uri="{9D8B030D-6E8A-4147-A177-3AD203B41FA5}">
                      <a16:colId xmlns:a16="http://schemas.microsoft.com/office/drawing/2014/main" val="1844992633"/>
                    </a:ext>
                  </a:extLst>
                </a:gridCol>
              </a:tblGrid>
              <a:tr h="8283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93891"/>
                  </a:ext>
                </a:extLst>
              </a:tr>
              <a:tr h="8283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33728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729417"/>
              </p:ext>
            </p:extLst>
          </p:nvPr>
        </p:nvGraphicFramePr>
        <p:xfrm>
          <a:off x="5443180" y="2415574"/>
          <a:ext cx="2792084" cy="165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5346">
                  <a:extLst>
                    <a:ext uri="{9D8B030D-6E8A-4147-A177-3AD203B41FA5}">
                      <a16:colId xmlns:a16="http://schemas.microsoft.com/office/drawing/2014/main" val="1563131708"/>
                    </a:ext>
                  </a:extLst>
                </a:gridCol>
                <a:gridCol w="465346">
                  <a:extLst>
                    <a:ext uri="{9D8B030D-6E8A-4147-A177-3AD203B41FA5}">
                      <a16:colId xmlns:a16="http://schemas.microsoft.com/office/drawing/2014/main" val="3557280505"/>
                    </a:ext>
                  </a:extLst>
                </a:gridCol>
                <a:gridCol w="465348">
                  <a:extLst>
                    <a:ext uri="{9D8B030D-6E8A-4147-A177-3AD203B41FA5}">
                      <a16:colId xmlns:a16="http://schemas.microsoft.com/office/drawing/2014/main" val="3004941132"/>
                    </a:ext>
                  </a:extLst>
                </a:gridCol>
                <a:gridCol w="465348">
                  <a:extLst>
                    <a:ext uri="{9D8B030D-6E8A-4147-A177-3AD203B41FA5}">
                      <a16:colId xmlns:a16="http://schemas.microsoft.com/office/drawing/2014/main" val="2665122423"/>
                    </a:ext>
                  </a:extLst>
                </a:gridCol>
                <a:gridCol w="465348">
                  <a:extLst>
                    <a:ext uri="{9D8B030D-6E8A-4147-A177-3AD203B41FA5}">
                      <a16:colId xmlns:a16="http://schemas.microsoft.com/office/drawing/2014/main" val="1844992633"/>
                    </a:ext>
                  </a:extLst>
                </a:gridCol>
                <a:gridCol w="465348">
                  <a:extLst>
                    <a:ext uri="{9D8B030D-6E8A-4147-A177-3AD203B41FA5}">
                      <a16:colId xmlns:a16="http://schemas.microsoft.com/office/drawing/2014/main" val="1001264197"/>
                    </a:ext>
                  </a:extLst>
                </a:gridCol>
              </a:tblGrid>
              <a:tr h="8283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93891"/>
                  </a:ext>
                </a:extLst>
              </a:tr>
              <a:tr h="8283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4337286"/>
                  </a:ext>
                </a:extLst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839222" y="3248167"/>
            <a:ext cx="475978" cy="824007"/>
            <a:chOff x="6839222" y="3248167"/>
            <a:chExt cx="475978" cy="824007"/>
          </a:xfrm>
        </p:grpSpPr>
        <p:cxnSp>
          <p:nvCxnSpPr>
            <p:cNvPr id="9" name="Straight Connector 8"/>
            <p:cNvCxnSpPr/>
            <p:nvPr/>
          </p:nvCxnSpPr>
          <p:spPr>
            <a:xfrm flipH="1" flipV="1">
              <a:off x="6864824" y="3248167"/>
              <a:ext cx="450376" cy="8240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8" idx="2"/>
            </p:cNvCxnSpPr>
            <p:nvPr/>
          </p:nvCxnSpPr>
          <p:spPr>
            <a:xfrm flipV="1">
              <a:off x="6839222" y="3255034"/>
              <a:ext cx="475978" cy="8171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376045" y="3243874"/>
            <a:ext cx="475978" cy="824007"/>
            <a:chOff x="6839222" y="3248167"/>
            <a:chExt cx="475978" cy="824007"/>
          </a:xfrm>
        </p:grpSpPr>
        <p:cxnSp>
          <p:nvCxnSpPr>
            <p:cNvPr id="16" name="Straight Connector 15"/>
            <p:cNvCxnSpPr/>
            <p:nvPr/>
          </p:nvCxnSpPr>
          <p:spPr>
            <a:xfrm flipH="1" flipV="1">
              <a:off x="6864824" y="3248167"/>
              <a:ext cx="450376" cy="8240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839222" y="3255034"/>
              <a:ext cx="475978" cy="8171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5910560" y="3221174"/>
            <a:ext cx="475978" cy="824007"/>
            <a:chOff x="6839222" y="3248167"/>
            <a:chExt cx="475978" cy="824007"/>
          </a:xfrm>
        </p:grpSpPr>
        <p:cxnSp>
          <p:nvCxnSpPr>
            <p:cNvPr id="19" name="Straight Connector 18"/>
            <p:cNvCxnSpPr/>
            <p:nvPr/>
          </p:nvCxnSpPr>
          <p:spPr>
            <a:xfrm flipH="1" flipV="1">
              <a:off x="6864824" y="3248167"/>
              <a:ext cx="450376" cy="8240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839222" y="3255034"/>
              <a:ext cx="475978" cy="8171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5427234" y="3243874"/>
            <a:ext cx="475978" cy="824007"/>
            <a:chOff x="6839222" y="3248167"/>
            <a:chExt cx="475978" cy="824007"/>
          </a:xfrm>
        </p:grpSpPr>
        <p:cxnSp>
          <p:nvCxnSpPr>
            <p:cNvPr id="22" name="Straight Connector 21"/>
            <p:cNvCxnSpPr/>
            <p:nvPr/>
          </p:nvCxnSpPr>
          <p:spPr>
            <a:xfrm flipH="1" flipV="1">
              <a:off x="6864824" y="3248167"/>
              <a:ext cx="450376" cy="8240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839222" y="3255034"/>
              <a:ext cx="475978" cy="8171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7759286" y="2389776"/>
            <a:ext cx="475978" cy="824007"/>
            <a:chOff x="6839222" y="3248167"/>
            <a:chExt cx="475978" cy="824007"/>
          </a:xfrm>
        </p:grpSpPr>
        <p:cxnSp>
          <p:nvCxnSpPr>
            <p:cNvPr id="25" name="Straight Connector 24"/>
            <p:cNvCxnSpPr/>
            <p:nvPr/>
          </p:nvCxnSpPr>
          <p:spPr>
            <a:xfrm flipH="1" flipV="1">
              <a:off x="6864824" y="3248167"/>
              <a:ext cx="450376" cy="8240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6839222" y="3255034"/>
              <a:ext cx="475978" cy="8171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7305654" y="2414694"/>
            <a:ext cx="475978" cy="824007"/>
            <a:chOff x="6839222" y="3248167"/>
            <a:chExt cx="475978" cy="824007"/>
          </a:xfrm>
        </p:grpSpPr>
        <p:cxnSp>
          <p:nvCxnSpPr>
            <p:cNvPr id="28" name="Straight Connector 27"/>
            <p:cNvCxnSpPr/>
            <p:nvPr/>
          </p:nvCxnSpPr>
          <p:spPr>
            <a:xfrm flipH="1" flipV="1">
              <a:off x="6864824" y="3248167"/>
              <a:ext cx="450376" cy="8240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6839222" y="3255034"/>
              <a:ext cx="475978" cy="8171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6834923" y="2389776"/>
            <a:ext cx="475978" cy="824007"/>
            <a:chOff x="6839222" y="3248167"/>
            <a:chExt cx="475978" cy="824007"/>
          </a:xfrm>
        </p:grpSpPr>
        <p:cxnSp>
          <p:nvCxnSpPr>
            <p:cNvPr id="31" name="Straight Connector 30"/>
            <p:cNvCxnSpPr/>
            <p:nvPr/>
          </p:nvCxnSpPr>
          <p:spPr>
            <a:xfrm flipH="1" flipV="1">
              <a:off x="6864824" y="3248167"/>
              <a:ext cx="450376" cy="8240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839222" y="3255034"/>
              <a:ext cx="475978" cy="81714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28679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Place 2, 3 and 4 in the boxes to make the calculation correct.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ounded Rectangle 14"/>
              <p:cNvSpPr>
                <a:spLocks noChangeAspect="1"/>
              </p:cNvSpPr>
              <p:nvPr/>
            </p:nvSpPr>
            <p:spPr>
              <a:xfrm>
                <a:off x="1904421" y="3058339"/>
                <a:ext cx="6810233" cy="1311718"/>
              </a:xfrm>
              <a:prstGeom prst="roundRect">
                <a:avLst/>
              </a:prstGeom>
              <a:noFill/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lang="en-GB" sz="600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6000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7</m:t>
                    </m:r>
                    <m:f>
                      <m:fPr>
                        <m:ctrlPr>
                          <a:rPr kumimoji="0" lang="mr-IN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/>
                    </m:f>
                    <m:r>
                      <a:rPr kumimoji="0" lang="en-GB" sz="6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kumimoji="0" lang="mr-IN" sz="60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kumimoji="0" lang="en-GB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kumimoji="0" lang="en-GB" sz="6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=</m:t>
                    </m:r>
                    <m:r>
                      <a:rPr kumimoji="0" lang="en-GB" sz="6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26</m:t>
                    </m:r>
                    <m:f>
                      <m:fPr>
                        <m:ctrlPr>
                          <a:rPr kumimoji="0" lang="mr-IN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/>
                      <m:den>
                        <m:r>
                          <a:rPr kumimoji="0" lang="en-GB" sz="6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Bariol" charset="0"/>
                    <a:ea typeface="Bariol" charset="0"/>
                    <a:cs typeface="Bariol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5" name="Rounded 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4421" y="3058339"/>
                <a:ext cx="6810233" cy="1311718"/>
              </a:xfrm>
              <a:prstGeom prst="roundRect">
                <a:avLst/>
              </a:prstGeom>
              <a:blipFill>
                <a:blip r:embed="rId3"/>
                <a:stretch>
                  <a:fillRect b="-3256"/>
                </a:stretch>
              </a:blipFill>
              <a:ln w="25400" cap="flat" cmpd="sng" algn="ctr">
                <a:noFill/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ounded Rectangle 15"/>
          <p:cNvSpPr/>
          <p:nvPr/>
        </p:nvSpPr>
        <p:spPr>
          <a:xfrm>
            <a:off x="5038371" y="3071988"/>
            <a:ext cx="443554" cy="56532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3605772" y="3917207"/>
            <a:ext cx="443554" cy="56532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7505655" y="3078544"/>
            <a:ext cx="443554" cy="56532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569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Ron thinks you can only simplify even numbered fractions because you keep on halving the numerator and denominator until you get an odd number.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Do you agree?</a:t>
            </a:r>
            <a:b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</a:b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your answer.</a:t>
            </a:r>
          </a:p>
        </p:txBody>
      </p:sp>
    </p:spTree>
    <p:extLst>
      <p:ext uri="{BB962C8B-B14F-4D97-AF65-F5344CB8AC3E}">
        <p14:creationId xmlns:p14="http://schemas.microsoft.com/office/powerpoint/2010/main" val="7940053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8810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3 children are working out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6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2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den>
                    </m:f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−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5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6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They partition the mixed number in the following ways to help them.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Are they all correct? 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Which method do you prefer? Explain why.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881097"/>
              </a:xfrm>
              <a:prstGeom prst="rect">
                <a:avLst/>
              </a:prstGeom>
              <a:blipFill>
                <a:blip r:embed="rId3"/>
                <a:stretch>
                  <a:fillRect l="-1590" b="-19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le 5"/>
              <p:cNvSpPr>
                <a:spLocks noChangeAspect="1"/>
              </p:cNvSpPr>
              <p:nvPr/>
            </p:nvSpPr>
            <p:spPr>
              <a:xfrm>
                <a:off x="4361788" y="2495332"/>
                <a:ext cx="2900060" cy="1027738"/>
              </a:xfrm>
              <a:prstGeom prst="roundRect">
                <a:avLst/>
              </a:prstGeom>
              <a:solidFill>
                <a:schemeClr val="accent6">
                  <a:alpha val="20000"/>
                </a:schemeClr>
              </a:solidFill>
              <a:ln w="25400" cap="flat" cmpd="sng" algn="ctr">
                <a:solidFill>
                  <a:schemeClr val="accent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GB" sz="3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5+1</m:t>
                      </m:r>
                      <m:f>
                        <m:fPr>
                          <m:ctrlPr>
                            <a:rPr kumimoji="0" lang="mr-IN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kumimoji="0" lang="en-GB" sz="3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kumimoji="0" lang="mr-IN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ariol" charset="0"/>
                  <a:ea typeface="Bariol" charset="0"/>
                  <a:cs typeface="Bariol" charset="0"/>
                </a:endParaRPr>
              </a:p>
            </p:txBody>
          </p:sp>
        </mc:Choice>
        <mc:Fallback xmlns="">
          <p:sp>
            <p:nvSpPr>
              <p:cNvPr id="6" name="Rounded 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1788" y="2495332"/>
                <a:ext cx="2900060" cy="1027738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5400" cap="flat" cmpd="sng" algn="ctr">
                <a:solidFill>
                  <a:schemeClr val="accent6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ounded Rectangle 6"/>
              <p:cNvSpPr>
                <a:spLocks noChangeAspect="1"/>
              </p:cNvSpPr>
              <p:nvPr/>
            </p:nvSpPr>
            <p:spPr>
              <a:xfrm>
                <a:off x="4361788" y="3583463"/>
                <a:ext cx="2900060" cy="1027738"/>
              </a:xfrm>
              <a:prstGeom prst="roundRect">
                <a:avLst/>
              </a:prstGeom>
              <a:solidFill>
                <a:schemeClr val="accent2">
                  <a:alpha val="20000"/>
                </a:schemeClr>
              </a:solidFill>
              <a:ln w="2540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GB" sz="3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5+1</m:t>
                      </m:r>
                      <m:f>
                        <m:fPr>
                          <m:ctrlPr>
                            <a:rPr kumimoji="0" lang="mr-IN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kumimoji="0" lang="en-GB" sz="3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kumimoji="0" lang="mr-IN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ariol" charset="0"/>
                  <a:ea typeface="Bariol" charset="0"/>
                  <a:cs typeface="Bariol" charset="0"/>
                </a:endParaRPr>
              </a:p>
            </p:txBody>
          </p:sp>
        </mc:Choice>
        <mc:Fallback xmlns="">
          <p:sp>
            <p:nvSpPr>
              <p:cNvPr id="7" name="Rounded 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1788" y="3583463"/>
                <a:ext cx="2900060" cy="1027738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2540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/>
              <p:cNvSpPr>
                <a:spLocks noChangeAspect="1"/>
              </p:cNvSpPr>
              <p:nvPr/>
            </p:nvSpPr>
            <p:spPr>
              <a:xfrm>
                <a:off x="4361788" y="4671594"/>
                <a:ext cx="2900060" cy="1027738"/>
              </a:xfrm>
              <a:prstGeom prst="roundRect">
                <a:avLst/>
              </a:prstGeom>
              <a:solidFill>
                <a:schemeClr val="accent4">
                  <a:alpha val="20000"/>
                </a:schemeClr>
              </a:solidFill>
              <a:ln w="254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GB" sz="3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5+</m:t>
                      </m:r>
                      <m:f>
                        <m:fPr>
                          <m:ctrlPr>
                            <a:rPr kumimoji="0" lang="mr-IN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kumimoji="0" lang="en-GB" sz="3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kumimoji="0" lang="mr-IN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kumimoji="0" lang="en-GB" sz="3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ariol" charset="0"/>
                  <a:ea typeface="Bariol" charset="0"/>
                  <a:cs typeface="Bariol" charset="0"/>
                </a:endParaRPr>
              </a:p>
            </p:txBody>
          </p:sp>
        </mc:Choice>
        <mc:Fallback xmlns="">
          <p:sp>
            <p:nvSpPr>
              <p:cNvPr id="8" name="Rounded 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1788" y="4671594"/>
                <a:ext cx="2900060" cy="1027738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254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147905" y="2747591"/>
            <a:ext cx="1491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Gill Sans MT" panose="020B0502020104020203" pitchFamily="34" charset="0"/>
              </a:rPr>
              <a:t>Dora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47905" y="3857154"/>
            <a:ext cx="1491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Gill Sans MT" panose="020B0502020104020203" pitchFamily="34" charset="0"/>
              </a:rPr>
              <a:t>Alex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47905" y="4966718"/>
            <a:ext cx="1491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Gill Sans MT" panose="020B0502020104020203" pitchFamily="34" charset="0"/>
              </a:rPr>
              <a:t>Jack</a:t>
            </a:r>
          </a:p>
        </p:txBody>
      </p:sp>
    </p:spTree>
    <p:extLst>
      <p:ext uri="{BB962C8B-B14F-4D97-AF65-F5344CB8AC3E}">
        <p14:creationId xmlns:p14="http://schemas.microsoft.com/office/powerpoint/2010/main" val="27815720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43273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There are three colours of dog biscuits in a bag of dog food: red, brown and orange.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 total mass of the dog food is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7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kg. 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 mass of red biscuits is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3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kg and the mass of the brown biscuits is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1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7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kg.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is the mass of orange biscuits?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4327338"/>
              </a:xfrm>
              <a:prstGeom prst="rect">
                <a:avLst/>
              </a:prstGeom>
              <a:blipFill>
                <a:blip r:embed="rId3"/>
                <a:stretch>
                  <a:fillRect l="-1590" t="-1549" r="-2347" b="-2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02074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34658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Rosie has </a:t>
                </a:r>
                <a14:m>
                  <m:oMath xmlns:m="http://schemas.openxmlformats.org/officeDocument/2006/math">
                    <m:r>
                      <a:rPr lang="en-GB" sz="28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20 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cm of ribbon.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Annie has </a:t>
                </a:r>
                <a14:m>
                  <m:oMath xmlns:m="http://schemas.openxmlformats.org/officeDocument/2006/math">
                    <m:r>
                      <a:rPr lang="en-GB" sz="28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6 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cm less ribbon than Rosie.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How much ribbon does Annie have?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How much ribbon do they have altogether?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3465821"/>
              </a:xfrm>
              <a:prstGeom prst="rect">
                <a:avLst/>
              </a:prstGeom>
              <a:blipFill>
                <a:blip r:embed="rId3"/>
                <a:stretch>
                  <a:fillRect l="-1590" b="-40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98161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Amir is multiplying fractions by a whole number.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Can you explain his mistake?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ular Callout 5"/>
              <p:cNvSpPr/>
              <p:nvPr/>
            </p:nvSpPr>
            <p:spPr>
              <a:xfrm>
                <a:off x="4620026" y="1963310"/>
                <a:ext cx="2915016" cy="1085917"/>
              </a:xfrm>
              <a:prstGeom prst="wedgeRoundRectCallout">
                <a:avLst>
                  <a:gd name="adj1" fmla="val -74535"/>
                  <a:gd name="adj2" fmla="val 3550"/>
                  <a:gd name="adj3" fmla="val 16667"/>
                </a:avLst>
              </a:prstGeom>
              <a:solidFill>
                <a:schemeClr val="accent4">
                  <a:alpha val="20000"/>
                </a:schemeClr>
              </a:solidFill>
              <a:ln w="254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mr-IN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kumimoji="0" lang="en-GB" sz="3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×5</m:t>
                    </m:r>
                    <m:r>
                      <a:rPr kumimoji="0" lang="en-GB" sz="3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kumimoji="0" lang="mr-IN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</m:oMath>
                </a14:m>
                <a:r>
                  <a:rPr kumimoji="0" lang="en-US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Bariol" charset="0"/>
                    <a:cs typeface="Bariol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6" name="Rounded Rectangular Callout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0026" y="1963310"/>
                <a:ext cx="2915016" cy="1085917"/>
              </a:xfrm>
              <a:prstGeom prst="wedgeRoundRectCallout">
                <a:avLst>
                  <a:gd name="adj1" fmla="val -74535"/>
                  <a:gd name="adj2" fmla="val 3550"/>
                  <a:gd name="adj3" fmla="val 16667"/>
                </a:avLst>
              </a:prstGeom>
              <a:blipFill>
                <a:blip r:embed="rId3"/>
                <a:stretch>
                  <a:fillRect/>
                </a:stretch>
              </a:blipFill>
              <a:ln w="254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:\Users\smonaghan\Desktop\images\face_4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9" t="9096" r="14735" b="9603"/>
          <a:stretch/>
        </p:blipFill>
        <p:spPr bwMode="auto">
          <a:xfrm flipH="1">
            <a:off x="2423375" y="1760194"/>
            <a:ext cx="1379220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950269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4000" b="1" dirty="0">
                <a:solidFill>
                  <a:prstClr val="black"/>
                </a:solidFill>
                <a:latin typeface="Gill Sans MT" panose="020B0502020104020203" pitchFamily="34" charset="0"/>
              </a:rPr>
              <a:t>Always, Sometimes, Never?</a:t>
            </a:r>
            <a:endParaRPr lang="en-GB" sz="40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b="1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When you multiply a unit fraction by the same number as it’s denominator the answer will be one whole.</a:t>
            </a:r>
          </a:p>
        </p:txBody>
      </p:sp>
    </p:spTree>
    <p:extLst>
      <p:ext uri="{BB962C8B-B14F-4D97-AF65-F5344CB8AC3E}">
        <p14:creationId xmlns:p14="http://schemas.microsoft.com/office/powerpoint/2010/main" val="11103315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796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I am thinking of a unit fraction.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When I multiply it by 4 it will be equivalent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2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When I multiply it by 2 it will be equivalent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is my fraction?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do I need to multiply my fraction by so that my answer is equivalent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Can you create your own version of this problem?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796330"/>
              </a:xfrm>
              <a:prstGeom prst="rect">
                <a:avLst/>
              </a:prstGeom>
              <a:blipFill>
                <a:blip r:embed="rId3"/>
                <a:stretch>
                  <a:fillRect l="-1590" t="-1157" r="-530" b="-19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53971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Use the digit cards only once to complete these multiplications.</a:t>
            </a: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5322463" y="2910528"/>
            <a:ext cx="3143664" cy="1909821"/>
            <a:chOff x="3519194" y="2452065"/>
            <a:chExt cx="2736167" cy="16849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3859140" y="3032469"/>
                  <a:ext cx="2396221" cy="10567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kumimoji="0" lang="en-GB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/>
                          <m:den/>
                        </m:f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kumimoji="0" lang="en-GB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/>
                          <m:den/>
                        </m:f>
                      </m:oMath>
                    </m:oMathPara>
                  </a14:m>
                  <a:endParaRPr kumimoji="0" lang="en-GB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9140" y="3032469"/>
                  <a:ext cx="2396221" cy="105676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" name="Group 3"/>
            <p:cNvGrpSpPr/>
            <p:nvPr/>
          </p:nvGrpSpPr>
          <p:grpSpPr>
            <a:xfrm>
              <a:off x="3519194" y="2452065"/>
              <a:ext cx="2425696" cy="1684925"/>
              <a:chOff x="560065" y="4666305"/>
              <a:chExt cx="2425696" cy="168492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980061" y="4666305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70AD47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2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394572" y="4666305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70AD47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3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809083" y="4666305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70AD47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4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223594" y="4666305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70AD47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5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638105" y="4666305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70AD47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6</a:t>
                </a: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1676578" y="5281477"/>
                <a:ext cx="334985" cy="432237"/>
              </a:xfrm>
              <a:prstGeom prst="round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70AD47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744549" y="5312701"/>
                <a:ext cx="543745" cy="1038529"/>
              </a:xfrm>
              <a:prstGeom prst="roundRect">
                <a:avLst/>
              </a:prstGeom>
              <a:noFill/>
              <a:ln w="38100" cap="flat" cmpd="sng" algn="ctr">
                <a:solidFill>
                  <a:srgbClr val="70AD47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2486404" y="5274831"/>
                <a:ext cx="334985" cy="432237"/>
              </a:xfrm>
              <a:prstGeom prst="round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70AD47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1676578" y="5850099"/>
                <a:ext cx="334985" cy="432237"/>
              </a:xfrm>
              <a:prstGeom prst="round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70AD47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2486404" y="5850099"/>
                <a:ext cx="334985" cy="432237"/>
              </a:xfrm>
              <a:prstGeom prst="round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70AD47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60065" y="4666305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70AD47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1</a:t>
                </a:r>
              </a:p>
            </p:txBody>
          </p:sp>
        </p:grp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1463769" y="2900594"/>
            <a:ext cx="2928928" cy="1903110"/>
            <a:chOff x="3693022" y="2443256"/>
            <a:chExt cx="2562339" cy="16876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3859140" y="3032469"/>
                  <a:ext cx="2396221" cy="10567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kumimoji="0" lang="en-GB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/>
                          <m:den/>
                        </m:f>
                        <m:r>
                          <a:rPr kumimoji="0" lang="en-GB" sz="32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kumimoji="0" lang="en-GB" sz="32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/>
                          <m:den/>
                        </m:f>
                      </m:oMath>
                    </m:oMathPara>
                  </a14:m>
                  <a:endParaRPr kumimoji="0" lang="en-GB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9140" y="3032469"/>
                  <a:ext cx="2396221" cy="105676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8" name="Group 47"/>
            <p:cNvGrpSpPr/>
            <p:nvPr/>
          </p:nvGrpSpPr>
          <p:grpSpPr>
            <a:xfrm>
              <a:off x="3693022" y="2443256"/>
              <a:ext cx="2251868" cy="1687628"/>
              <a:chOff x="733893" y="4657496"/>
              <a:chExt cx="2251868" cy="1687628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733893" y="4657496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0070C0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9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209946" y="4666305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0070C0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2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685999" y="4666305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0070C0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4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162052" y="4666305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0070C0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6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638105" y="4666305"/>
                <a:ext cx="347656" cy="530351"/>
              </a:xfrm>
              <a:prstGeom prst="roundRect">
                <a:avLst/>
              </a:prstGeom>
              <a:solidFill>
                <a:srgbClr val="70AD47">
                  <a:alpha val="20000"/>
                </a:srgbClr>
              </a:solidFill>
              <a:ln w="25400">
                <a:solidFill>
                  <a:srgbClr val="0070C0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</a:rPr>
                  <a:t>3</a:t>
                </a:r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1702880" y="5273387"/>
                <a:ext cx="334985" cy="432237"/>
              </a:xfrm>
              <a:prstGeom prst="round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0070C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741890" y="5306595"/>
                <a:ext cx="543745" cy="1038529"/>
              </a:xfrm>
              <a:prstGeom prst="roundRect">
                <a:avLst/>
              </a:prstGeom>
              <a:noFill/>
              <a:ln w="38100" cap="flat" cmpd="sng" algn="ctr">
                <a:solidFill>
                  <a:srgbClr val="0070C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2491413" y="5266436"/>
                <a:ext cx="334985" cy="432237"/>
              </a:xfrm>
              <a:prstGeom prst="round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0070C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>
                <a:off x="1692333" y="5858399"/>
                <a:ext cx="334985" cy="432237"/>
              </a:xfrm>
              <a:prstGeom prst="roundRect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rgbClr val="0070C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Rounded Rectangle 57"/>
              <p:cNvSpPr/>
              <p:nvPr/>
            </p:nvSpPr>
            <p:spPr>
              <a:xfrm>
                <a:off x="2491413" y="5858400"/>
                <a:ext cx="334985" cy="432237"/>
              </a:xfrm>
              <a:prstGeom prst="roundRect">
                <a:avLst>
                  <a:gd name="adj" fmla="val 6823"/>
                </a:avLst>
              </a:prstGeom>
              <a:solidFill>
                <a:sysClr val="window" lastClr="FFFFFF"/>
              </a:solidFill>
              <a:ln w="38100" cap="flat" cmpd="sng" algn="ctr">
                <a:solidFill>
                  <a:srgbClr val="0070C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07429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34674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Jack runs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2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2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miles three times per week.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Dexter runs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3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miles twice a week.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Who runs the furthest during the week?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Explain your answer.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3467488"/>
              </a:xfrm>
              <a:prstGeom prst="rect">
                <a:avLst/>
              </a:prstGeom>
              <a:blipFill>
                <a:blip r:embed="rId3"/>
                <a:stretch>
                  <a:fillRect l="-1590" b="-38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56901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Work out the missing numbers.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how you worked it out.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42698" y="1562448"/>
                <a:ext cx="5466544" cy="190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GB" sz="6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/>
                        <m:den/>
                      </m:f>
                      <m:r>
                        <a:rPr kumimoji="0" lang="en-GB" sz="6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      =     </m:t>
                      </m:r>
                      <m:f>
                        <m:fPr>
                          <m:ctrlPr>
                            <a:rPr kumimoji="0" lang="en-GB" sz="6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/>
                        <m:den/>
                      </m:f>
                    </m:oMath>
                  </m:oMathPara>
                </a14:m>
                <a:endParaRPr kumimoji="0" lang="en-GB" sz="4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2698" y="1562448"/>
                <a:ext cx="5466544" cy="19005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/>
          <p:cNvSpPr/>
          <p:nvPr/>
        </p:nvSpPr>
        <p:spPr>
          <a:xfrm>
            <a:off x="3173761" y="1729454"/>
            <a:ext cx="577700" cy="735390"/>
          </a:xfrm>
          <a:prstGeom prst="roundRect">
            <a:avLst/>
          </a:prstGeom>
          <a:solidFill>
            <a:sysClr val="window" lastClr="FFFFFF"/>
          </a:solidFill>
          <a:ln w="38100" cap="flat" cmpd="sng" algn="ctr">
            <a:solidFill>
              <a:srgbClr val="7030A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81253" y="1754499"/>
            <a:ext cx="937719" cy="1766910"/>
          </a:xfrm>
          <a:prstGeom prst="roundRect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800" kern="0" dirty="0">
                <a:latin typeface="Gill Sans MT" panose="020B0502020104020203" pitchFamily="34" charset="0"/>
              </a:rPr>
              <a:t>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383556" y="1700163"/>
            <a:ext cx="577700" cy="735390"/>
          </a:xfrm>
          <a:prstGeom prst="roundRect">
            <a:avLst/>
          </a:prstGeom>
          <a:solidFill>
            <a:sysClr val="window" lastClr="FFFFFF"/>
          </a:solidFill>
          <a:ln w="38100" cap="flat" cmpd="sng" algn="ctr">
            <a:solidFill>
              <a:srgbClr val="7030A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en-GB" sz="4000" kern="0" dirty="0">
                <a:latin typeface="Gill Sans MT" panose="020B0502020104020203" pitchFamily="34" charset="0"/>
              </a:rPr>
              <a:t>7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162716" y="2779550"/>
            <a:ext cx="577700" cy="735390"/>
          </a:xfrm>
          <a:prstGeom prst="roundRect">
            <a:avLst/>
          </a:prstGeom>
          <a:solidFill>
            <a:sysClr val="window" lastClr="FFFFFF"/>
          </a:solidFill>
          <a:ln w="38100" cap="flat" cmpd="sng" algn="ctr">
            <a:solidFill>
              <a:srgbClr val="7030A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 panose="020B0502020104020203" pitchFamily="34" charset="0"/>
              </a:rPr>
              <a:t>8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383556" y="2786019"/>
            <a:ext cx="577700" cy="735390"/>
          </a:xfrm>
          <a:prstGeom prst="roundRect">
            <a:avLst/>
          </a:prstGeom>
          <a:solidFill>
            <a:sysClr val="window" lastClr="FFFFFF"/>
          </a:solidFill>
          <a:ln w="38100" cap="flat" cmpd="sng" algn="ctr">
            <a:solidFill>
              <a:srgbClr val="7030A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en-GB" sz="4000" kern="0" dirty="0">
                <a:latin typeface="Gill Sans MT" panose="020B0502020104020203" pitchFamily="34" charset="0"/>
              </a:rPr>
              <a:t>8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0188" y="1748030"/>
            <a:ext cx="937719" cy="1766910"/>
          </a:xfrm>
          <a:prstGeom prst="roundRect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297784" y="1764137"/>
            <a:ext cx="937719" cy="1766910"/>
          </a:xfrm>
          <a:prstGeom prst="roundRect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en-GB" sz="8800" kern="0" noProof="0" dirty="0">
                <a:latin typeface="Gill Sans MT" panose="020B0502020104020203" pitchFamily="34" charset="0"/>
              </a:rPr>
              <a:t>7</a:t>
            </a:r>
            <a:endParaRPr kumimoji="0" lang="en-GB" sz="8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89748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Write a problem that matches the bar model.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other questions could you ask from this model?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580250"/>
              </p:ext>
            </p:extLst>
          </p:nvPr>
        </p:nvGraphicFramePr>
        <p:xfrm>
          <a:off x="2231839" y="2170869"/>
          <a:ext cx="5636400" cy="65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4550">
                  <a:extLst>
                    <a:ext uri="{9D8B030D-6E8A-4147-A177-3AD203B41FA5}">
                      <a16:colId xmlns:a16="http://schemas.microsoft.com/office/drawing/2014/main" val="1000148792"/>
                    </a:ext>
                  </a:extLst>
                </a:gridCol>
                <a:gridCol w="704550">
                  <a:extLst>
                    <a:ext uri="{9D8B030D-6E8A-4147-A177-3AD203B41FA5}">
                      <a16:colId xmlns:a16="http://schemas.microsoft.com/office/drawing/2014/main" val="2604382571"/>
                    </a:ext>
                  </a:extLst>
                </a:gridCol>
                <a:gridCol w="704550">
                  <a:extLst>
                    <a:ext uri="{9D8B030D-6E8A-4147-A177-3AD203B41FA5}">
                      <a16:colId xmlns:a16="http://schemas.microsoft.com/office/drawing/2014/main" val="1231666266"/>
                    </a:ext>
                  </a:extLst>
                </a:gridCol>
                <a:gridCol w="704550">
                  <a:extLst>
                    <a:ext uri="{9D8B030D-6E8A-4147-A177-3AD203B41FA5}">
                      <a16:colId xmlns:a16="http://schemas.microsoft.com/office/drawing/2014/main" val="1359215877"/>
                    </a:ext>
                  </a:extLst>
                </a:gridCol>
                <a:gridCol w="704550">
                  <a:extLst>
                    <a:ext uri="{9D8B030D-6E8A-4147-A177-3AD203B41FA5}">
                      <a16:colId xmlns:a16="http://schemas.microsoft.com/office/drawing/2014/main" val="2597280610"/>
                    </a:ext>
                  </a:extLst>
                </a:gridCol>
                <a:gridCol w="704550">
                  <a:extLst>
                    <a:ext uri="{9D8B030D-6E8A-4147-A177-3AD203B41FA5}">
                      <a16:colId xmlns:a16="http://schemas.microsoft.com/office/drawing/2014/main" val="732544178"/>
                    </a:ext>
                  </a:extLst>
                </a:gridCol>
                <a:gridCol w="704550">
                  <a:extLst>
                    <a:ext uri="{9D8B030D-6E8A-4147-A177-3AD203B41FA5}">
                      <a16:colId xmlns:a16="http://schemas.microsoft.com/office/drawing/2014/main" val="2341544030"/>
                    </a:ext>
                  </a:extLst>
                </a:gridCol>
                <a:gridCol w="704550">
                  <a:extLst>
                    <a:ext uri="{9D8B030D-6E8A-4147-A177-3AD203B41FA5}">
                      <a16:colId xmlns:a16="http://schemas.microsoft.com/office/drawing/2014/main" val="239482897"/>
                    </a:ext>
                  </a:extLst>
                </a:gridCol>
              </a:tblGrid>
              <a:tr h="6560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121756"/>
                  </a:ext>
                </a:extLst>
              </a:tr>
            </a:tbl>
          </a:graphicData>
        </a:graphic>
      </p:graphicFrame>
      <p:sp>
        <p:nvSpPr>
          <p:cNvPr id="6" name="Left Brace 5"/>
          <p:cNvSpPr/>
          <p:nvPr/>
        </p:nvSpPr>
        <p:spPr>
          <a:xfrm rot="5400000">
            <a:off x="4905659" y="-864438"/>
            <a:ext cx="288758" cy="5636404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ft Brace 6"/>
          <p:cNvSpPr/>
          <p:nvPr/>
        </p:nvSpPr>
        <p:spPr>
          <a:xfrm rot="16200000" flipV="1">
            <a:off x="3143239" y="2005545"/>
            <a:ext cx="288758" cy="2111565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140244" y="3217798"/>
            <a:ext cx="1491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Gill Sans MT" panose="020B0502020104020203" pitchFamily="34" charset="0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72168" y="1213438"/>
            <a:ext cx="1491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Gill Sans MT" panose="020B0502020104020203" pitchFamily="34" charset="0"/>
              </a:rPr>
              <a:t>96</a:t>
            </a:r>
          </a:p>
        </p:txBody>
      </p:sp>
    </p:spTree>
    <p:extLst>
      <p:ext uri="{BB962C8B-B14F-4D97-AF65-F5344CB8AC3E}">
        <p14:creationId xmlns:p14="http://schemas.microsoft.com/office/powerpoint/2010/main" val="3118519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48320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Here are some fraction cards. 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All of the fractions are equivalent.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charset="0"/>
                      </a:rPr>
                      <m:t>+ 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B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charset="0"/>
                      </a:rPr>
                      <m:t>= 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16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Calculate the value of C.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4832092"/>
              </a:xfrm>
              <a:prstGeom prst="rect">
                <a:avLst/>
              </a:prstGeom>
              <a:blipFill>
                <a:blip r:embed="rId3"/>
                <a:stretch>
                  <a:fillRect l="-1590" t="-1387" b="-2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36951" y="2013004"/>
                <a:ext cx="1370569" cy="2016000"/>
              </a:xfrm>
              <a:prstGeom prst="roundRect">
                <a:avLst/>
              </a:prstGeom>
              <a:solidFill>
                <a:srgbClr val="FF0000">
                  <a:alpha val="2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wrap="square" rtlCol="0" anchor="ctr" anchorCtr="1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6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6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6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GB" sz="6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GB" sz="6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951" y="2013004"/>
                <a:ext cx="1370569" cy="201600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35470" y="2013004"/>
                <a:ext cx="1370569" cy="2016000"/>
              </a:xfrm>
              <a:prstGeom prst="roundRect">
                <a:avLst/>
              </a:prstGeom>
              <a:solidFill>
                <a:srgbClr val="FF0000">
                  <a:alpha val="2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wrap="square" rtlCol="0" anchor="ctr" anchorCtr="1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6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6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6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GB" sz="6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GB" sz="6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5470" y="2013004"/>
                <a:ext cx="1370569" cy="2016000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33989" y="2013004"/>
                <a:ext cx="1370569" cy="2016000"/>
              </a:xfrm>
              <a:prstGeom prst="roundRect">
                <a:avLst/>
              </a:prstGeom>
              <a:solidFill>
                <a:srgbClr val="FF0000">
                  <a:alpha val="2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wrap="square" rtlCol="0" anchor="ctr" anchorCtr="1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6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6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60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GB" sz="6000" b="0" i="1" smtClean="0">
                              <a:latin typeface="Cambria Math" panose="02040503050406030204" pitchFamily="18" charset="0"/>
                            </a:rPr>
                            <m:t>50</m:t>
                          </m:r>
                        </m:den>
                      </m:f>
                    </m:oMath>
                  </m:oMathPara>
                </a14:m>
                <a:endParaRPr lang="en-GB" sz="6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3989" y="2013004"/>
                <a:ext cx="1370569" cy="2016000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53687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24254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7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of a class are boys.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There are 18 girls in the class.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How many children are in the class?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2425408"/>
              </a:xfrm>
              <a:prstGeom prst="rect">
                <a:avLst/>
              </a:prstGeom>
              <a:blipFill>
                <a:blip r:embed="rId3"/>
                <a:stretch>
                  <a:fillRect l="-1590" b="-6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06216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Find the area of each colour in the rectangle.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would happen if one of the red or green rectangles was changed to a blue?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898150"/>
              </p:ext>
            </p:extLst>
          </p:nvPr>
        </p:nvGraphicFramePr>
        <p:xfrm>
          <a:off x="3336001" y="1680380"/>
          <a:ext cx="2792082" cy="30530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8019">
                  <a:extLst>
                    <a:ext uri="{9D8B030D-6E8A-4147-A177-3AD203B41FA5}">
                      <a16:colId xmlns:a16="http://schemas.microsoft.com/office/drawing/2014/main" val="1563131708"/>
                    </a:ext>
                  </a:extLst>
                </a:gridCol>
                <a:gridCol w="698021">
                  <a:extLst>
                    <a:ext uri="{9D8B030D-6E8A-4147-A177-3AD203B41FA5}">
                      <a16:colId xmlns:a16="http://schemas.microsoft.com/office/drawing/2014/main" val="3004941132"/>
                    </a:ext>
                  </a:extLst>
                </a:gridCol>
                <a:gridCol w="698021">
                  <a:extLst>
                    <a:ext uri="{9D8B030D-6E8A-4147-A177-3AD203B41FA5}">
                      <a16:colId xmlns:a16="http://schemas.microsoft.com/office/drawing/2014/main" val="1844992633"/>
                    </a:ext>
                  </a:extLst>
                </a:gridCol>
                <a:gridCol w="698021">
                  <a:extLst>
                    <a:ext uri="{9D8B030D-6E8A-4147-A177-3AD203B41FA5}">
                      <a16:colId xmlns:a16="http://schemas.microsoft.com/office/drawing/2014/main" val="2226389450"/>
                    </a:ext>
                  </a:extLst>
                </a:gridCol>
              </a:tblGrid>
              <a:tr h="10176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93891"/>
                  </a:ext>
                </a:extLst>
              </a:tr>
              <a:tr h="10176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337286"/>
                  </a:ext>
                </a:extLst>
              </a:tr>
              <a:tr h="10176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90614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05695" y="2845169"/>
            <a:ext cx="1491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Gill Sans MT" panose="020B0502020104020203" pitchFamily="34" charset="0"/>
              </a:rPr>
              <a:t>8 cm</a:t>
            </a:r>
          </a:p>
        </p:txBody>
      </p:sp>
    </p:spTree>
    <p:extLst>
      <p:ext uri="{BB962C8B-B14F-4D97-AF65-F5344CB8AC3E}">
        <p14:creationId xmlns:p14="http://schemas.microsoft.com/office/powerpoint/2010/main" val="14116296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8059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Which method would you use to complete these calculations: multiply the fractions or find the fraction of an amount?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Explain your choice for each one.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Compare your method to your partner.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25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of 25</a:t>
                </a: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6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2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of 6</a:t>
                </a:r>
              </a:p>
              <a:p>
                <a:pPr lvl="0" algn="ctr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of 5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805948"/>
              </a:xfrm>
              <a:prstGeom prst="rect">
                <a:avLst/>
              </a:prstGeom>
              <a:blipFill>
                <a:blip r:embed="rId3"/>
                <a:stretch>
                  <a:fillRect l="-1590" t="-1155" r="-303" b="-3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63430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8744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Dexter and Jack are thinking of a two-digit number between 20 and 30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Dexter finds two thirds of the number.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Jack multiplies the number by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2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Their new two-digit number has a digit total that is one more than that of their original number.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number did they start with?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Show each step of their calculation.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874429"/>
              </a:xfrm>
              <a:prstGeom prst="rect">
                <a:avLst/>
              </a:prstGeom>
              <a:blipFill>
                <a:blip r:embed="rId3"/>
                <a:stretch>
                  <a:fillRect l="-1590" t="-1141" b="-18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945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Amir says,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Do you agree?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why.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ular Callout 3"/>
              <p:cNvSpPr/>
              <p:nvPr/>
            </p:nvSpPr>
            <p:spPr>
              <a:xfrm>
                <a:off x="1271688" y="1742333"/>
                <a:ext cx="4626488" cy="2301042"/>
              </a:xfrm>
              <a:prstGeom prst="wedgeRoundRectCallout">
                <a:avLst>
                  <a:gd name="adj1" fmla="val 77034"/>
                  <a:gd name="adj2" fmla="val 5417"/>
                  <a:gd name="adj3" fmla="val 16667"/>
                </a:avLst>
              </a:prstGeom>
              <a:solidFill>
                <a:srgbClr val="4472C4">
                  <a:alpha val="20000"/>
                </a:srgbClr>
              </a:solidFill>
              <a:ln w="254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mr-IN" sz="2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Bariol" charset="0"/>
                            <a:cs typeface="Bariol" charset="0"/>
                          </a:rPr>
                        </m:ctrlPr>
                      </m:fPr>
                      <m:num>
                        <m:r>
                          <a:rPr kumimoji="0" lang="en-GB" sz="2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ariol" charset="0"/>
                            <a:cs typeface="Bariol" charset="0"/>
                          </a:rPr>
                          <m:t>28</m:t>
                        </m:r>
                      </m:num>
                      <m:den>
                        <m:r>
                          <a:rPr kumimoji="0" lang="en-GB" sz="2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ariol" charset="0"/>
                            <a:cs typeface="Bariol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kumimoji="0" lang="en-US" sz="2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Bariol" charset="0"/>
                    <a:cs typeface="Bariol" charset="0"/>
                  </a:rPr>
                  <a:t> is less than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mr-IN" sz="2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Bariol" charset="0"/>
                            <a:cs typeface="Bariol" charset="0"/>
                          </a:rPr>
                        </m:ctrlPr>
                      </m:fPr>
                      <m:num>
                        <m:r>
                          <a:rPr kumimoji="0" lang="en-GB" sz="2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ariol" charset="0"/>
                            <a:cs typeface="Bariol" charset="0"/>
                          </a:rPr>
                          <m:t>37</m:t>
                        </m:r>
                      </m:num>
                      <m:den>
                        <m:r>
                          <a:rPr kumimoji="0" lang="en-GB" sz="2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ysClr val="windowText" lastClr="000000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Bariol" charset="0"/>
                            <a:cs typeface="Bariol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kumimoji="0" lang="en-US" sz="2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Bariol" charset="0"/>
                    <a:cs typeface="Bariol" charset="0"/>
                  </a:rPr>
                  <a:t> because 28 is less than 37</a:t>
                </a:r>
              </a:p>
            </p:txBody>
          </p:sp>
        </mc:Choice>
        <mc:Fallback xmlns="">
          <p:sp>
            <p:nvSpPr>
              <p:cNvPr id="4" name="Rounded Rectangular Callout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688" y="1742333"/>
                <a:ext cx="4626488" cy="2301042"/>
              </a:xfrm>
              <a:prstGeom prst="wedgeRoundRectCallout">
                <a:avLst>
                  <a:gd name="adj1" fmla="val 77034"/>
                  <a:gd name="adj2" fmla="val 5417"/>
                  <a:gd name="adj3" fmla="val 16667"/>
                </a:avLst>
              </a:prstGeom>
              <a:blipFill>
                <a:blip r:embed="rId3"/>
                <a:stretch>
                  <a:fillRect/>
                </a:stretch>
              </a:blipFill>
              <a:ln w="254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439" y="1892458"/>
            <a:ext cx="1922392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97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1455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4000" b="1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Spot the mistake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27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5</m:t>
                          </m:r>
                        </m:den>
                      </m:f>
                      <m:r>
                        <a:rPr lang="en-GB" sz="28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=5</m:t>
                      </m:r>
                      <m:f>
                        <m:fPr>
                          <m:ctrlPr>
                            <a:rPr lang="mr-IN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5</m:t>
                          </m:r>
                        </m:den>
                      </m:f>
                      <m:r>
                        <a:rPr lang="en-GB" sz="2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                         </m:t>
                      </m:r>
                      <m:f>
                        <m:fPr>
                          <m:ctrlPr>
                            <a:rPr lang="mr-IN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27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prstClr val="black"/>
                              </a:solidFill>
                              <a:latin typeface="Cambria Math" charset="0"/>
                            </a:rPr>
                            <m:t>3</m:t>
                          </m:r>
                        </m:den>
                      </m:f>
                      <m:r>
                        <a:rPr lang="en-GB" sz="28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=8</m:t>
                      </m:r>
                    </m:oMath>
                  </m:oMathPara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               </m:t>
                    </m:r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27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=5</m:t>
                    </m:r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7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27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10</m:t>
                        </m:r>
                      </m:den>
                    </m:f>
                    <m:r>
                      <a:rPr lang="en-GB" sz="2800" i="1">
                        <a:solidFill>
                          <a:prstClr val="black"/>
                        </a:solidFill>
                        <a:latin typeface="Cambria Math" charset="0"/>
                      </a:rPr>
                      <m:t>=20</m:t>
                    </m:r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7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10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mistakes have been made?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Can you find the correct answers?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145511"/>
              </a:xfrm>
              <a:prstGeom prst="rect">
                <a:avLst/>
              </a:prstGeom>
              <a:blipFill>
                <a:blip r:embed="rId3"/>
                <a:stretch>
                  <a:fillRect l="-2725" t="-2133" b="-2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9929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874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Three children have incorrectly converted </a:t>
                </a:r>
                <a14:m>
                  <m:oMath xmlns:m="http://schemas.openxmlformats.org/officeDocument/2006/math">
                    <m:r>
                      <a:rPr lang="en-GB" sz="2800">
                        <a:solidFill>
                          <a:prstClr val="black"/>
                        </a:solidFill>
                        <a:latin typeface="Cambria Math" charset="0"/>
                      </a:rPr>
                      <m:t>3</m:t>
                    </m:r>
                    <m:f>
                      <m:fPr>
                        <m:ctrlPr>
                          <a:rPr lang="mr-IN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2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into an improper fraction.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Annie														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																Mo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   </a:t>
                </a:r>
              </a:p>
              <a:p>
                <a:pPr lvl="0" algn="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</a:t>
                </a: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Dexter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What mistake has each child made?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874942"/>
              </a:xfrm>
              <a:prstGeom prst="rect">
                <a:avLst/>
              </a:prstGeom>
              <a:blipFill>
                <a:blip r:embed="rId3"/>
                <a:stretch>
                  <a:fillRect l="-1590" r="-454" b="-19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67659" y="2080731"/>
                <a:ext cx="2628719" cy="997720"/>
              </a:xfrm>
              <a:prstGeom prst="wedgeRoundRectCallout">
                <a:avLst>
                  <a:gd name="adj1" fmla="val -81897"/>
                  <a:gd name="adj2" fmla="val 24402"/>
                  <a:gd name="adj3" fmla="val 16667"/>
                </a:avLst>
              </a:prstGeom>
              <a:solidFill>
                <a:schemeClr val="accent6">
                  <a:alpha val="20000"/>
                </a:schemeClr>
              </a:solidFill>
              <a:ln w="254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3</m:t>
                      </m:r>
                      <m:f>
                        <m:f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num>
                        <m:den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den>
                      </m:f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num>
                        <m:den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659" y="2080731"/>
                <a:ext cx="2628719" cy="997720"/>
              </a:xfrm>
              <a:prstGeom prst="wedgeRoundRectCallout">
                <a:avLst>
                  <a:gd name="adj1" fmla="val -81897"/>
                  <a:gd name="adj2" fmla="val 24402"/>
                  <a:gd name="adj3" fmla="val 16667"/>
                </a:avLst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37314" y="3377911"/>
                <a:ext cx="2826692" cy="1007439"/>
              </a:xfrm>
              <a:prstGeom prst="wedgeRoundRectCallout">
                <a:avLst>
                  <a:gd name="adj1" fmla="val 71342"/>
                  <a:gd name="adj2" fmla="val -63584"/>
                  <a:gd name="adj3" fmla="val 16667"/>
                </a:avLst>
              </a:prstGeom>
              <a:solidFill>
                <a:schemeClr val="accent5">
                  <a:alpha val="20000"/>
                </a:schemeClr>
              </a:solidFill>
              <a:ln w="25400">
                <a:solidFill>
                  <a:schemeClr val="accent5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3</m:t>
                      </m:r>
                      <m:f>
                        <m:f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num>
                        <m:den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den>
                      </m:f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15</m:t>
                          </m:r>
                        </m:num>
                        <m:den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7314" y="3377911"/>
                <a:ext cx="2826692" cy="1007439"/>
              </a:xfrm>
              <a:prstGeom prst="wedgeRoundRectCallout">
                <a:avLst>
                  <a:gd name="adj1" fmla="val 71342"/>
                  <a:gd name="adj2" fmla="val -63584"/>
                  <a:gd name="adj3" fmla="val 16667"/>
                </a:avLst>
              </a:prstGeom>
              <a:blipFill>
                <a:blip r:embed="rId5"/>
                <a:stretch>
                  <a:fillRect/>
                </a:stretch>
              </a:blipFill>
              <a:ln w="25400"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67659" y="4613976"/>
                <a:ext cx="2592956" cy="997720"/>
              </a:xfrm>
              <a:prstGeom prst="wedgeRoundRectCallout">
                <a:avLst>
                  <a:gd name="adj1" fmla="val -79562"/>
                  <a:gd name="adj2" fmla="val 619"/>
                  <a:gd name="adj3" fmla="val 16667"/>
                </a:avLst>
              </a:prstGeom>
              <a:solidFill>
                <a:schemeClr val="accent2">
                  <a:alpha val="20000"/>
                </a:schemeClr>
              </a:solidFill>
              <a:ln w="25400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3</m:t>
                      </m:r>
                      <m:f>
                        <m:f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num>
                        <m:den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den>
                      </m:f>
                      <m:r>
                        <a:rPr kumimoji="0" lang="en-GB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32</m:t>
                          </m:r>
                        </m:num>
                        <m:den>
                          <m: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659" y="4613976"/>
                <a:ext cx="2592956" cy="997720"/>
              </a:xfrm>
              <a:prstGeom prst="wedgeRoundRectCallout">
                <a:avLst>
                  <a:gd name="adj1" fmla="val -79562"/>
                  <a:gd name="adj2" fmla="val 619"/>
                  <a:gd name="adj3" fmla="val 16667"/>
                </a:avLst>
              </a:prstGeom>
              <a:blipFill>
                <a:blip r:embed="rId6"/>
                <a:stretch>
                  <a:fillRect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3748" y="2080731"/>
            <a:ext cx="1575000" cy="10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53608" y="2538451"/>
            <a:ext cx="1469700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99" y="4124849"/>
            <a:ext cx="15639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099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Fill in the missing numbers.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How many different possibilities can you find for each equation?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ct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Compare the number of possibilities you found.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24753" y="3041124"/>
                <a:ext cx="2169994" cy="1059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GB" sz="32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2</m:t>
                      </m:r>
                      <m:f>
                        <m:fPr>
                          <m:ctrlPr>
                            <a:rPr kumimoji="0" lang="en-GB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kumimoji="0" lang="en-GB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kumimoji="0" lang="en-GB" sz="32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GB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kumimoji="0" lang="en-GB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kumimoji="0" lang="en-GB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753" y="3041124"/>
                <a:ext cx="2169994" cy="10599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751298" y="3041124"/>
                <a:ext cx="2169994" cy="1059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kumimoji="0" lang="en-GB" sz="32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2</m:t>
                      </m:r>
                      <m:f>
                        <m:fPr>
                          <m:ctrlPr>
                            <a:rPr kumimoji="0" lang="en-GB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kumimoji="0" lang="en-GB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kumimoji="0" lang="en-GB" sz="32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GB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>
                          <m:r>
                            <a:rPr kumimoji="0" lang="en-GB" sz="32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kumimoji="0" lang="en-GB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1298" y="3041124"/>
                <a:ext cx="2169994" cy="10599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/>
          <p:cNvSpPr/>
          <p:nvPr/>
        </p:nvSpPr>
        <p:spPr>
          <a:xfrm>
            <a:off x="6333414" y="3143690"/>
            <a:ext cx="410084" cy="3807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253891" y="3143689"/>
            <a:ext cx="410084" cy="3807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799791" y="3143688"/>
            <a:ext cx="410084" cy="38076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917153" y="3143688"/>
            <a:ext cx="410084" cy="38076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5968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Three children are counting in quarters.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Whitney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Teddy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Eva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Who is counting correctly?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your reasons.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55" y="1129164"/>
            <a:ext cx="1403524" cy="19807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812" y="3864855"/>
            <a:ext cx="1290335" cy="1810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55" y="2862749"/>
            <a:ext cx="1267698" cy="9168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17862" y="1575764"/>
                <a:ext cx="3916407" cy="879560"/>
              </a:xfrm>
              <a:prstGeom prst="wedgeRoundRectCallout">
                <a:avLst>
                  <a:gd name="adj1" fmla="val -70953"/>
                  <a:gd name="adj2" fmla="val 24402"/>
                  <a:gd name="adj3" fmla="val 16667"/>
                </a:avLst>
              </a:prstGeom>
              <a:solidFill>
                <a:schemeClr val="accent6">
                  <a:alpha val="20000"/>
                </a:schemeClr>
              </a:solidFill>
              <a:ln w="25400">
                <a:solidFill>
                  <a:schemeClr val="accent6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num>
                      <m:den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</m:num>
                      <m:den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5</m:t>
                        </m:r>
                      </m:num>
                      <m:den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6</m:t>
                        </m:r>
                      </m:num>
                      <m:den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7</m:t>
                        </m:r>
                      </m:num>
                      <m:den>
                        <m:r>
                          <a:rPr kumimoji="0" lang="en-GB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4</m:t>
                        </m:r>
                      </m:den>
                    </m:f>
                  </m:oMath>
                </a14:m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7862" y="1575764"/>
                <a:ext cx="3916407" cy="879560"/>
              </a:xfrm>
              <a:prstGeom prst="wedgeRoundRectCallout">
                <a:avLst>
                  <a:gd name="adj1" fmla="val -70953"/>
                  <a:gd name="adj2" fmla="val 24402"/>
                  <a:gd name="adj3" fmla="val 16667"/>
                </a:avLst>
              </a:prstGeom>
              <a:blipFill>
                <a:blip r:embed="rId6"/>
                <a:stretch>
                  <a:fillRect/>
                </a:stretch>
              </a:blipFill>
              <a:ln w="254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717861" y="2925961"/>
                <a:ext cx="3952037" cy="871911"/>
              </a:xfrm>
              <a:prstGeom prst="wedgeRoundRectCallout">
                <a:avLst>
                  <a:gd name="adj1" fmla="val -72767"/>
                  <a:gd name="adj2" fmla="val 22169"/>
                  <a:gd name="adj3" fmla="val 16667"/>
                </a:avLst>
              </a:prstGeom>
              <a:solidFill>
                <a:schemeClr val="accent5">
                  <a:alpha val="20000"/>
                </a:schemeClr>
              </a:solidFill>
              <a:ln w="25400">
                <a:solidFill>
                  <a:schemeClr val="accent5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GB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7861" y="2925961"/>
                <a:ext cx="3952037" cy="871911"/>
              </a:xfrm>
              <a:prstGeom prst="wedgeRoundRectCallout">
                <a:avLst>
                  <a:gd name="adj1" fmla="val -72767"/>
                  <a:gd name="adj2" fmla="val 22169"/>
                  <a:gd name="adj3" fmla="val 16667"/>
                </a:avLst>
              </a:prstGeom>
              <a:blipFill>
                <a:blip r:embed="rId7"/>
                <a:stretch>
                  <a:fillRect/>
                </a:stretch>
              </a:blipFill>
              <a:ln w="25400"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717862" y="4285877"/>
                <a:ext cx="3952036" cy="871911"/>
              </a:xfrm>
              <a:prstGeom prst="wedgeRoundRectCallout">
                <a:avLst>
                  <a:gd name="adj1" fmla="val -71815"/>
                  <a:gd name="adj2" fmla="val 28668"/>
                  <a:gd name="adj3" fmla="val 16667"/>
                </a:avLst>
              </a:prstGeom>
              <a:solidFill>
                <a:schemeClr val="accent2">
                  <a:alpha val="20000"/>
                </a:schemeClr>
              </a:solidFill>
              <a:ln w="25400">
                <a:solidFill>
                  <a:schemeClr val="accent2"/>
                </a:solidFill>
              </a:ln>
            </p:spPr>
            <p:txBody>
              <a:bodyPr wrap="square" rtlCol="0" anchor="ctr">
                <a:noAutofit/>
              </a:bodyPr>
              <a:lstStyle/>
              <a:p>
                <a:pPr algn="ctr"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,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7862" y="4285877"/>
                <a:ext cx="3952036" cy="871911"/>
              </a:xfrm>
              <a:prstGeom prst="wedgeRoundRectCallout">
                <a:avLst>
                  <a:gd name="adj1" fmla="val -71815"/>
                  <a:gd name="adj2" fmla="val 28668"/>
                  <a:gd name="adj3" fmla="val 16667"/>
                </a:avLst>
              </a:prstGeom>
              <a:blipFill>
                <a:blip r:embed="rId8"/>
                <a:stretch>
                  <a:fillRect/>
                </a:stretch>
              </a:blipFill>
              <a:ln w="254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14270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BA110A-F0D6-4815-A530-12842E058620}" vid="{DBCC5AE0-762A-486A-A91B-EF3AE4503DE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6" ma:contentTypeDescription="Create a new document." ma:contentTypeScope="" ma:versionID="2245d72f9f22c961ac9c11b4021a29a4">
  <xsd:schema xmlns:xsd="http://www.w3.org/2001/XMLSchema" xmlns:xs="http://www.w3.org/2001/XMLSchema" xmlns:p="http://schemas.microsoft.com/office/2006/metadata/properties" xmlns:ns3="522d4c35-b548-4432-90ae-af4376e1c4b4" targetNamespace="http://schemas.microsoft.com/office/2006/metadata/properties" ma:root="true" ma:fieldsID="c713bd9f538da43dbf4536b41f920277" ns3:_="">
    <xsd:import namespace="522d4c35-b548-4432-90ae-af4376e1c4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9A85AF-D0F0-4964-95F2-C3766E3548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33C0BC-C241-46AF-963C-CBDED36083B0}">
  <ds:schemaRefs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522d4c35-b548-4432-90ae-af4376e1c4b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C4A12B6-53FC-4652-B09C-9D089BA126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2092</TotalTime>
  <Words>1528</Words>
  <Application>Microsoft Office PowerPoint</Application>
  <PresentationFormat>A4 Paper (210x297 mm)</PresentationFormat>
  <Paragraphs>513</Paragraphs>
  <Slides>43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Arial</vt:lpstr>
      <vt:lpstr>Bariol</vt:lpstr>
      <vt:lpstr>Calibri</vt:lpstr>
      <vt:lpstr>Calibri Light</vt:lpstr>
      <vt:lpstr>Cambria Math</vt:lpstr>
      <vt:lpstr>Gill Sans MT</vt:lpstr>
      <vt:lpstr>Mangal</vt:lpstr>
      <vt:lpstr>Times New Roman</vt:lpstr>
      <vt:lpstr>Custom Design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Trinity Academy Halifax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Brown</dc:creator>
  <cp:lastModifiedBy>Jason Bonner</cp:lastModifiedBy>
  <cp:revision>86</cp:revision>
  <dcterms:created xsi:type="dcterms:W3CDTF">2019-02-04T08:17:32Z</dcterms:created>
  <dcterms:modified xsi:type="dcterms:W3CDTF">2021-01-10T12:26:52Z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