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71" r:id="rId4"/>
    <p:sldId id="259" r:id="rId5"/>
    <p:sldId id="261" r:id="rId6"/>
    <p:sldId id="278" r:id="rId7"/>
    <p:sldId id="265" r:id="rId8"/>
    <p:sldId id="279" r:id="rId9"/>
    <p:sldId id="292" r:id="rId10"/>
    <p:sldId id="293" r:id="rId11"/>
    <p:sldId id="289" r:id="rId12"/>
    <p:sldId id="262" r:id="rId13"/>
    <p:sldId id="288" r:id="rId14"/>
    <p:sldId id="290" r:id="rId15"/>
    <p:sldId id="277" r:id="rId16"/>
    <p:sldId id="272" r:id="rId1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62"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DC312DC-E1A2-44D5-A1F0-555E9CF93888}" type="datetimeFigureOut">
              <a:rPr lang="en-GB" smtClean="0"/>
              <a:t>14/09/2026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196EE55-E0B7-4363-B0B1-02931958B889}" type="slidenum">
              <a:rPr lang="en-GB" smtClean="0"/>
              <a:t>‹#›</a:t>
            </a:fld>
            <a:endParaRPr lang="en-GB"/>
          </a:p>
        </p:txBody>
      </p:sp>
    </p:spTree>
    <p:extLst>
      <p:ext uri="{BB962C8B-B14F-4D97-AF65-F5344CB8AC3E}">
        <p14:creationId xmlns:p14="http://schemas.microsoft.com/office/powerpoint/2010/main" val="4084114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96EE55-E0B7-4363-B0B1-02931958B889}" type="slidenum">
              <a:rPr lang="en-GB" smtClean="0"/>
              <a:t>1</a:t>
            </a:fld>
            <a:endParaRPr lang="en-GB"/>
          </a:p>
        </p:txBody>
      </p:sp>
    </p:spTree>
    <p:extLst>
      <p:ext uri="{BB962C8B-B14F-4D97-AF65-F5344CB8AC3E}">
        <p14:creationId xmlns:p14="http://schemas.microsoft.com/office/powerpoint/2010/main" val="3906893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196EE55-E0B7-4363-B0B1-02931958B889}" type="slidenum">
              <a:rPr lang="en-GB" smtClean="0"/>
              <a:t>9</a:t>
            </a:fld>
            <a:endParaRPr lang="en-GB"/>
          </a:p>
        </p:txBody>
      </p:sp>
    </p:spTree>
    <p:extLst>
      <p:ext uri="{BB962C8B-B14F-4D97-AF65-F5344CB8AC3E}">
        <p14:creationId xmlns:p14="http://schemas.microsoft.com/office/powerpoint/2010/main" val="2894330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B23A9A8-4224-4932-8233-8FC6213F899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C3E9ACA-94EF-464D-B17C-533FB14A3ECB}"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23A9A8-4224-4932-8233-8FC6213F899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3B23A9A8-4224-4932-8233-8FC6213F8992}" type="datetimeFigureOut">
              <a:rPr lang="en-GB" smtClean="0"/>
              <a:t>14/09/2026</a:t>
            </a:fld>
            <a:endParaRPr lang="en-GB"/>
          </a:p>
        </p:txBody>
      </p:sp>
      <p:sp>
        <p:nvSpPr>
          <p:cNvPr id="8" name="Slide Number Placeholder 7"/>
          <p:cNvSpPr>
            <a:spLocks noGrp="1"/>
          </p:cNvSpPr>
          <p:nvPr>
            <p:ph type="sldNum" sz="quarter" idx="11"/>
          </p:nvPr>
        </p:nvSpPr>
        <p:spPr/>
        <p:txBody>
          <a:bodyPr/>
          <a:lstStyle/>
          <a:p>
            <a:fld id="{7C3E9ACA-94EF-464D-B17C-533FB14A3ECB}"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23A9A8-4224-4932-8233-8FC6213F8992}"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23A9A8-4224-4932-8233-8FC6213F8992}"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23A9A8-4224-4932-8233-8FC6213F8992}"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23A9A8-4224-4932-8233-8FC6213F8992}"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23A9A8-4224-4932-8233-8FC6213F8992}"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3E9ACA-94EF-464D-B17C-533FB14A3ECB}" type="slidenum">
              <a:rPr lang="en-GB" smtClean="0"/>
              <a:t>‹#›</a:t>
            </a:fld>
            <a:endParaRPr lang="en-GB"/>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23A9A8-4224-4932-8233-8FC6213F8992}"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7C3E9ACA-94EF-464D-B17C-533FB14A3ECB}" type="slidenum">
              <a:rPr lang="en-GB" smtClean="0"/>
              <a:t>‹#›</a:t>
            </a:fld>
            <a:endParaRPr lang="en-GB"/>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23A9A8-4224-4932-8233-8FC6213F899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23A9A8-4224-4932-8233-8FC6213F8992}"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3E9ACA-94EF-464D-B17C-533FB14A3ECB}"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3B23A9A8-4224-4932-8233-8FC6213F8992}" type="datetimeFigureOut">
              <a:rPr lang="en-GB" smtClean="0"/>
              <a:t>14/09/2026</a:t>
            </a:fld>
            <a:endParaRPr lang="en-GB"/>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GB"/>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7C3E9ACA-94EF-464D-B17C-533FB14A3ECB}" type="slidenum">
              <a:rPr lang="en-GB" smtClean="0"/>
              <a:t>‹#›</a:t>
            </a:fld>
            <a:endParaRPr lang="en-GB"/>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5085184"/>
            <a:ext cx="7772400" cy="1296144"/>
          </a:xfrm>
        </p:spPr>
        <p:txBody>
          <a:bodyPr>
            <a:noAutofit/>
          </a:bodyPr>
          <a:lstStyle/>
          <a:p>
            <a:r>
              <a:rPr lang="en-GB" sz="1800" dirty="0">
                <a:solidFill>
                  <a:schemeClr val="accent1"/>
                </a:solidFill>
                <a:latin typeface="Kinetic Letters" panose="00000500000000000000" pitchFamily="50" charset="0"/>
              </a:rPr>
              <a:t>Year 2 - Otters</a:t>
            </a:r>
          </a:p>
          <a:p>
            <a:r>
              <a:rPr lang="en-GB" sz="1600" dirty="0">
                <a:solidFill>
                  <a:schemeClr val="accent1"/>
                </a:solidFill>
                <a:latin typeface="Kinetic Letters" panose="00000500000000000000" pitchFamily="50" charset="0"/>
              </a:rPr>
              <a:t>Teacher: Mrs Massey</a:t>
            </a:r>
          </a:p>
          <a:p>
            <a:r>
              <a:rPr lang="en-GB" sz="1600" dirty="0">
                <a:solidFill>
                  <a:schemeClr val="accent1"/>
                </a:solidFill>
                <a:latin typeface="Kinetic Letters" panose="00000500000000000000" pitchFamily="50" charset="0"/>
              </a:rPr>
              <a:t>TA: Mrs Dillon (Monday and Tuesday)</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476672"/>
            <a:ext cx="6778420"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Otter clipart transparent background 24029765 PNG">
            <a:extLst>
              <a:ext uri="{FF2B5EF4-FFF2-40B4-BE49-F238E27FC236}">
                <a16:creationId xmlns:a16="http://schemas.microsoft.com/office/drawing/2014/main" id="{C3227D6F-B181-4D07-8CCD-376E60E3630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499" t="20601" r="2352" b="20601"/>
          <a:stretch/>
        </p:blipFill>
        <p:spPr bwMode="auto">
          <a:xfrm>
            <a:off x="323528" y="3264782"/>
            <a:ext cx="2745432" cy="1696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736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u="sng" dirty="0">
                <a:latin typeface="Kinetic Letters" panose="00000500000000000000" pitchFamily="50" charset="0"/>
              </a:rPr>
              <a:t>Welcome</a:t>
            </a:r>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GB" sz="3200" dirty="0">
                <a:latin typeface="Kinetic Letters" panose="00000500000000000000" pitchFamily="50" charset="0"/>
              </a:rPr>
              <a:t>Thank you for joining us!</a:t>
            </a:r>
          </a:p>
          <a:p>
            <a:pPr marL="342900" indent="-342900">
              <a:buFont typeface="Arial" panose="020B0604020202020204" pitchFamily="34" charset="0"/>
              <a:buChar char="•"/>
            </a:pPr>
            <a:r>
              <a:rPr lang="en-GB" sz="3200" dirty="0">
                <a:latin typeface="Kinetic Letters" panose="00000500000000000000" pitchFamily="50" charset="0"/>
              </a:rPr>
              <a:t>For anyone not able to attend this evening, this PPT will be shared on our class page</a:t>
            </a:r>
          </a:p>
          <a:p>
            <a:endParaRPr lang="en-GB" dirty="0"/>
          </a:p>
          <a:p>
            <a:endParaRPr lang="en-GB" dirty="0"/>
          </a:p>
        </p:txBody>
      </p:sp>
    </p:spTree>
    <p:extLst>
      <p:ext uri="{BB962C8B-B14F-4D97-AF65-F5344CB8AC3E}">
        <p14:creationId xmlns:p14="http://schemas.microsoft.com/office/powerpoint/2010/main" val="2717613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u="sng" dirty="0">
                <a:latin typeface="Kinetic Letters" panose="00000500000000000000" pitchFamily="50" charset="0"/>
              </a:rPr>
              <a:t>Today’s agenda</a:t>
            </a:r>
          </a:p>
        </p:txBody>
      </p:sp>
      <p:sp>
        <p:nvSpPr>
          <p:cNvPr id="3" name="Content Placeholder 2"/>
          <p:cNvSpPr>
            <a:spLocks noGrp="1"/>
          </p:cNvSpPr>
          <p:nvPr>
            <p:ph idx="1"/>
          </p:nvPr>
        </p:nvSpPr>
        <p:spPr>
          <a:xfrm>
            <a:off x="457200" y="1412776"/>
            <a:ext cx="7620000" cy="4968552"/>
          </a:xfrm>
        </p:spPr>
        <p:txBody>
          <a:bodyPr>
            <a:normAutofit lnSpcReduction="10000"/>
          </a:bodyPr>
          <a:lstStyle/>
          <a:p>
            <a:pPr marL="342900" indent="-342900">
              <a:buFont typeface="Arial" panose="020B0604020202020204" pitchFamily="34" charset="0"/>
              <a:buChar char="•"/>
            </a:pPr>
            <a:r>
              <a:rPr lang="en-GB" sz="2400" dirty="0">
                <a:latin typeface="Kinetic Letters" panose="00000500000000000000" pitchFamily="50" charset="0"/>
              </a:rPr>
              <a:t>Our week</a:t>
            </a:r>
          </a:p>
          <a:p>
            <a:pPr marL="342900" indent="-342900">
              <a:buFont typeface="Arial" panose="020B0604020202020204" pitchFamily="34" charset="0"/>
              <a:buChar char="•"/>
            </a:pPr>
            <a:r>
              <a:rPr lang="en-GB" sz="2400" dirty="0">
                <a:latin typeface="Kinetic Letters" panose="00000500000000000000" pitchFamily="50" charset="0"/>
              </a:rPr>
              <a:t>Attendance</a:t>
            </a:r>
          </a:p>
          <a:p>
            <a:pPr marL="342900" indent="-342900">
              <a:buFont typeface="Arial" panose="020B0604020202020204" pitchFamily="34" charset="0"/>
              <a:buChar char="•"/>
            </a:pPr>
            <a:r>
              <a:rPr lang="en-GB" sz="2400" dirty="0">
                <a:latin typeface="Kinetic Letters" panose="00000500000000000000" pitchFamily="50" charset="0"/>
              </a:rPr>
              <a:t>Food and Lunchtimes</a:t>
            </a:r>
          </a:p>
          <a:p>
            <a:pPr marL="342900" indent="-342900">
              <a:buFont typeface="Arial" panose="020B0604020202020204" pitchFamily="34" charset="0"/>
              <a:buChar char="•"/>
            </a:pPr>
            <a:r>
              <a:rPr lang="en-GB" sz="2400" dirty="0">
                <a:latin typeface="Kinetic Letters" panose="00000500000000000000" pitchFamily="50" charset="0"/>
              </a:rPr>
              <a:t>How you can support us</a:t>
            </a:r>
          </a:p>
          <a:p>
            <a:pPr marL="342900" indent="-342900">
              <a:buFont typeface="Arial" panose="020B0604020202020204" pitchFamily="34" charset="0"/>
              <a:buChar char="•"/>
            </a:pPr>
            <a:r>
              <a:rPr lang="en-GB" sz="2400" dirty="0">
                <a:latin typeface="Kinetic Letters" panose="00000500000000000000" pitchFamily="50" charset="0"/>
              </a:rPr>
              <a:t>Curriculum</a:t>
            </a:r>
          </a:p>
          <a:p>
            <a:pPr marL="342900" indent="-342900">
              <a:buFont typeface="Arial" panose="020B0604020202020204" pitchFamily="34" charset="0"/>
              <a:buChar char="•"/>
            </a:pPr>
            <a:r>
              <a:rPr lang="en-GB" sz="2400" dirty="0">
                <a:latin typeface="Kinetic Letters" panose="00000500000000000000" pitchFamily="50" charset="0"/>
              </a:rPr>
              <a:t>Mental Health and Wellbeing</a:t>
            </a:r>
          </a:p>
          <a:p>
            <a:pPr marL="342900" indent="-342900">
              <a:buFont typeface="Arial" panose="020B0604020202020204" pitchFamily="34" charset="0"/>
              <a:buChar char="•"/>
            </a:pPr>
            <a:r>
              <a:rPr lang="en-GB" sz="2400" dirty="0">
                <a:latin typeface="Kinetic Letters" panose="00000500000000000000" pitchFamily="50" charset="0"/>
              </a:rPr>
              <a:t>Trips and </a:t>
            </a:r>
            <a:r>
              <a:rPr lang="en-GB" sz="2400" dirty="0" err="1">
                <a:latin typeface="Kinetic Letters" panose="00000500000000000000" pitchFamily="50" charset="0"/>
              </a:rPr>
              <a:t>Residentials</a:t>
            </a:r>
            <a:endParaRPr lang="en-GB" sz="2400" dirty="0">
              <a:latin typeface="Kinetic Letters" panose="00000500000000000000" pitchFamily="50" charset="0"/>
            </a:endParaRPr>
          </a:p>
          <a:p>
            <a:pPr marL="342900" indent="-342900">
              <a:buFont typeface="Arial" panose="020B0604020202020204" pitchFamily="34" charset="0"/>
              <a:buChar char="•"/>
            </a:pPr>
            <a:r>
              <a:rPr lang="en-GB" sz="2400" dirty="0">
                <a:latin typeface="Kinetic Letters" panose="00000500000000000000" pitchFamily="50" charset="0"/>
              </a:rPr>
              <a:t>Homework including reading</a:t>
            </a:r>
          </a:p>
          <a:p>
            <a:pPr marL="342900" indent="-342900">
              <a:buFont typeface="Arial" panose="020B0604020202020204" pitchFamily="34" charset="0"/>
              <a:buChar char="•"/>
            </a:pPr>
            <a:r>
              <a:rPr lang="en-GB" sz="2400" dirty="0">
                <a:latin typeface="Kinetic Letters" panose="00000500000000000000" pitchFamily="50" charset="0"/>
              </a:rPr>
              <a:t>Who do I talk to?</a:t>
            </a:r>
          </a:p>
          <a:p>
            <a:pPr marL="342900" indent="-342900">
              <a:buFont typeface="Arial" panose="020B0604020202020204" pitchFamily="34" charset="0"/>
              <a:buChar char="•"/>
            </a:pPr>
            <a:r>
              <a:rPr lang="en-GB" sz="2400" dirty="0">
                <a:latin typeface="Kinetic Letters" panose="00000500000000000000" pitchFamily="50" charset="0"/>
              </a:rPr>
              <a:t>Any questions</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385329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8075240" cy="1371600"/>
          </a:xfrm>
        </p:spPr>
        <p:txBody>
          <a:bodyPr>
            <a:normAutofit/>
          </a:bodyPr>
          <a:lstStyle/>
          <a:p>
            <a:r>
              <a:rPr lang="en-GB" sz="4800" b="1" u="sng" dirty="0">
                <a:latin typeface="Kinetic Letters" panose="00000500000000000000" pitchFamily="50" charset="0"/>
              </a:rPr>
              <a:t>General info &amp; Reminders</a:t>
            </a:r>
          </a:p>
        </p:txBody>
      </p:sp>
      <p:sp>
        <p:nvSpPr>
          <p:cNvPr id="3" name="Content Placeholder 2"/>
          <p:cNvSpPr>
            <a:spLocks noGrp="1"/>
          </p:cNvSpPr>
          <p:nvPr>
            <p:ph idx="1"/>
          </p:nvPr>
        </p:nvSpPr>
        <p:spPr>
          <a:xfrm>
            <a:off x="457200" y="1524318"/>
            <a:ext cx="7620000" cy="5073034"/>
          </a:xfrm>
        </p:spPr>
        <p:txBody>
          <a:bodyPr>
            <a:noAutofit/>
          </a:bodyPr>
          <a:lstStyle/>
          <a:p>
            <a:pPr marL="342900" indent="-342900">
              <a:buFont typeface="Arial" panose="020B0604020202020204" pitchFamily="34" charset="0"/>
              <a:buChar char="•"/>
            </a:pPr>
            <a:r>
              <a:rPr lang="en-GB" sz="2800" dirty="0">
                <a:latin typeface="Kinetic Letters" panose="00000500000000000000" pitchFamily="50" charset="0"/>
              </a:rPr>
              <a:t>Book bags only, please – we have limited space</a:t>
            </a:r>
          </a:p>
          <a:p>
            <a:pPr marL="342900" indent="-342900">
              <a:buFont typeface="Arial" panose="020B0604020202020204" pitchFamily="34" charset="0"/>
              <a:buChar char="•"/>
            </a:pPr>
            <a:r>
              <a:rPr lang="en-GB" sz="2800" dirty="0">
                <a:latin typeface="Kinetic Letters" panose="00000500000000000000" pitchFamily="50" charset="0"/>
              </a:rPr>
              <a:t>Water bottles needed everyday</a:t>
            </a:r>
          </a:p>
          <a:p>
            <a:pPr marL="342900" indent="-342900">
              <a:buFont typeface="Arial" panose="020B0604020202020204" pitchFamily="34" charset="0"/>
              <a:buChar char="•"/>
            </a:pPr>
            <a:r>
              <a:rPr lang="en-GB" sz="2800" dirty="0">
                <a:latin typeface="Kinetic Letters" panose="00000500000000000000" pitchFamily="50" charset="0"/>
              </a:rPr>
              <a:t>Please label EVERYTHING with their name!</a:t>
            </a:r>
          </a:p>
          <a:p>
            <a:pPr marL="342900" indent="-342900">
              <a:buFont typeface="Arial" panose="020B0604020202020204" pitchFamily="34" charset="0"/>
              <a:buChar char="•"/>
            </a:pPr>
            <a:r>
              <a:rPr lang="en-GB" sz="2800" dirty="0">
                <a:latin typeface="Kinetic Letters" panose="00000500000000000000" pitchFamily="50" charset="0"/>
              </a:rPr>
              <a:t>Class pages/ website/ Compass</a:t>
            </a:r>
          </a:p>
          <a:p>
            <a:pPr marL="342900" indent="-342900">
              <a:buFont typeface="Arial" panose="020B0604020202020204" pitchFamily="34" charset="0"/>
              <a:buChar char="•"/>
            </a:pPr>
            <a:r>
              <a:rPr lang="en-GB" sz="2800" dirty="0">
                <a:latin typeface="Kinetic Letters" panose="00000500000000000000" pitchFamily="50" charset="0"/>
              </a:rPr>
              <a:t>Change of circumstances/contact</a:t>
            </a:r>
          </a:p>
          <a:p>
            <a:pPr marL="342900" indent="-342900">
              <a:buFont typeface="Arial" panose="020B0604020202020204" pitchFamily="34" charset="0"/>
              <a:buChar char="•"/>
            </a:pPr>
            <a:r>
              <a:rPr lang="en-GB" sz="2800" dirty="0">
                <a:latin typeface="Kinetic Letters" panose="00000500000000000000" pitchFamily="50" charset="0"/>
              </a:rPr>
              <a:t>Catching up/discussions</a:t>
            </a:r>
          </a:p>
          <a:p>
            <a:pPr marL="342900" indent="-342900">
              <a:buFont typeface="Arial" panose="020B0604020202020204" pitchFamily="34" charset="0"/>
              <a:buChar char="•"/>
            </a:pPr>
            <a:r>
              <a:rPr lang="en-GB" sz="2800" dirty="0">
                <a:latin typeface="Kinetic Letters" panose="00000500000000000000" pitchFamily="50" charset="0"/>
              </a:rPr>
              <a:t>Parents’ evening – one virtual, one face-to-face</a:t>
            </a:r>
          </a:p>
          <a:p>
            <a:pPr marL="342900" indent="-342900">
              <a:buFont typeface="Arial" panose="020B0604020202020204" pitchFamily="34" charset="0"/>
              <a:buChar char="•"/>
            </a:pPr>
            <a:r>
              <a:rPr lang="en-GB" sz="2800" dirty="0">
                <a:latin typeface="Kinetic Letters" panose="00000500000000000000" pitchFamily="50" charset="0"/>
              </a:rPr>
              <a:t>Going home with a friend? Please let us know!</a:t>
            </a:r>
          </a:p>
        </p:txBody>
      </p:sp>
    </p:spTree>
    <p:extLst>
      <p:ext uri="{BB962C8B-B14F-4D97-AF65-F5344CB8AC3E}">
        <p14:creationId xmlns:p14="http://schemas.microsoft.com/office/powerpoint/2010/main" val="2145911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u="sng" dirty="0">
                <a:latin typeface="Kinetic Letters" panose="00000500000000000000" pitchFamily="50" charset="0"/>
              </a:rPr>
              <a:t>Our Week</a:t>
            </a:r>
          </a:p>
        </p:txBody>
      </p:sp>
      <p:sp>
        <p:nvSpPr>
          <p:cNvPr id="3" name="Content Placeholder 2"/>
          <p:cNvSpPr>
            <a:spLocks noGrp="1"/>
          </p:cNvSpPr>
          <p:nvPr>
            <p:ph idx="1"/>
          </p:nvPr>
        </p:nvSpPr>
        <p:spPr>
          <a:xfrm>
            <a:off x="457200" y="1931020"/>
            <a:ext cx="7620000" cy="4373563"/>
          </a:xfrm>
        </p:spPr>
        <p:txBody>
          <a:bodyPr>
            <a:normAutofit/>
          </a:bodyPr>
          <a:lstStyle/>
          <a:p>
            <a:pPr marL="342900" indent="-342900">
              <a:buFont typeface="Arial" panose="020B0604020202020204" pitchFamily="34" charset="0"/>
              <a:buChar char="•"/>
            </a:pPr>
            <a:r>
              <a:rPr lang="en-GB" sz="2800" b="0" dirty="0">
                <a:latin typeface="Kinetic Letters" panose="00000500000000000000" pitchFamily="50" charset="0"/>
              </a:rPr>
              <a:t>Mrs Massey is in class Monday to Friday while Mrs Dillon or Mrs Line will cover time out of class</a:t>
            </a:r>
          </a:p>
          <a:p>
            <a:pPr marL="342900" indent="-342900">
              <a:buFont typeface="Arial" panose="020B0604020202020204" pitchFamily="34" charset="0"/>
              <a:buChar char="•"/>
            </a:pPr>
            <a:r>
              <a:rPr lang="en-GB" sz="2800" b="0" dirty="0">
                <a:latin typeface="Kinetic Letters" panose="00000500000000000000" pitchFamily="50" charset="0"/>
              </a:rPr>
              <a:t>PE will be on Tuesday and Thursday (children should come to school in their outdoor PE kits)	</a:t>
            </a:r>
          </a:p>
          <a:p>
            <a:pPr marL="342900" indent="-342900">
              <a:buFont typeface="Arial" panose="020B0604020202020204" pitchFamily="34" charset="0"/>
              <a:buChar char="•"/>
            </a:pPr>
            <a:r>
              <a:rPr lang="en-GB" sz="2800" b="0" dirty="0">
                <a:latin typeface="Kinetic Letters" panose="00000500000000000000" pitchFamily="50" charset="0"/>
              </a:rPr>
              <a:t>Uniform should be worn all other days and children should be smartly dressed</a:t>
            </a:r>
          </a:p>
          <a:p>
            <a:pPr marL="342900" indent="-342900">
              <a:buFont typeface="Arial" panose="020B0604020202020204" pitchFamily="34" charset="0"/>
              <a:buChar char="•"/>
            </a:pPr>
            <a:r>
              <a:rPr lang="en-GB" sz="2800" b="0" dirty="0">
                <a:latin typeface="Kinetic Letters" panose="00000500000000000000" pitchFamily="50" charset="0"/>
              </a:rPr>
              <a:t>Reading records and water bottles to be brought into school daily</a:t>
            </a:r>
          </a:p>
          <a:p>
            <a:endParaRPr lang="en-GB" dirty="0"/>
          </a:p>
          <a:p>
            <a:endParaRPr lang="en-GB" dirty="0"/>
          </a:p>
        </p:txBody>
      </p:sp>
    </p:spTree>
    <p:extLst>
      <p:ext uri="{BB962C8B-B14F-4D97-AF65-F5344CB8AC3E}">
        <p14:creationId xmlns:p14="http://schemas.microsoft.com/office/powerpoint/2010/main" val="2848478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b="1" u="sng" dirty="0">
                <a:latin typeface="Kinetic Letters" panose="00000500000000000000" pitchFamily="50" charset="0"/>
              </a:rPr>
              <a:t>Attendance and Punctuality </a:t>
            </a:r>
          </a:p>
        </p:txBody>
      </p:sp>
      <p:sp>
        <p:nvSpPr>
          <p:cNvPr id="3" name="Content Placeholder 2"/>
          <p:cNvSpPr>
            <a:spLocks noGrp="1"/>
          </p:cNvSpPr>
          <p:nvPr>
            <p:ph idx="1"/>
          </p:nvPr>
        </p:nvSpPr>
        <p:spPr>
          <a:xfrm>
            <a:off x="457200" y="1524318"/>
            <a:ext cx="7620000" cy="4601845"/>
          </a:xfrm>
        </p:spPr>
        <p:txBody>
          <a:bodyPr>
            <a:normAutofit lnSpcReduction="10000"/>
          </a:bodyPr>
          <a:lstStyle/>
          <a:p>
            <a:pPr marL="342900" indent="-342900">
              <a:buFont typeface="Arial" panose="020B0604020202020204" pitchFamily="34" charset="0"/>
              <a:buChar char="•"/>
            </a:pPr>
            <a:r>
              <a:rPr lang="en-GB" b="0" dirty="0">
                <a:latin typeface="Kinetic Letters" panose="00000500000000000000" pitchFamily="50" charset="0"/>
              </a:rPr>
              <a:t>The school day begins promptly at 8:45 with our first lesson beginning straight away</a:t>
            </a:r>
          </a:p>
          <a:p>
            <a:pPr marL="342900" indent="-342900">
              <a:buFont typeface="Arial" panose="020B0604020202020204" pitchFamily="34" charset="0"/>
              <a:buChar char="•"/>
            </a:pPr>
            <a:r>
              <a:rPr lang="en-GB" b="0" dirty="0">
                <a:latin typeface="Kinetic Letters" panose="00000500000000000000" pitchFamily="50" charset="0"/>
              </a:rPr>
              <a:t>The Government regards 95% as the minimum satisfactory attendance for pupils in primary school</a:t>
            </a:r>
          </a:p>
          <a:p>
            <a:pPr marL="342900" indent="-342900">
              <a:buFont typeface="Arial" panose="020B0604020202020204" pitchFamily="34" charset="0"/>
              <a:buChar char="•"/>
            </a:pPr>
            <a:r>
              <a:rPr lang="en-GB" b="0" dirty="0">
                <a:latin typeface="Kinetic Letters" panose="00000500000000000000" pitchFamily="50" charset="0"/>
              </a:rPr>
              <a:t>95% is the equivalent of two weeks absence. Two weeks every year is 14 weeks of teaching time missed which will have an impact on their progress and attainment</a:t>
            </a:r>
          </a:p>
          <a:p>
            <a:pPr marL="342900" indent="-342900">
              <a:buFont typeface="Arial" panose="020B0604020202020204" pitchFamily="34" charset="0"/>
              <a:buChar char="•"/>
            </a:pPr>
            <a:r>
              <a:rPr lang="en-GB" b="0" dirty="0">
                <a:latin typeface="Kinetic Letters" panose="00000500000000000000" pitchFamily="50" charset="0"/>
              </a:rPr>
              <a:t>90% attendance is equivalent to having 1 day off every 2 weeks or 4 whole weeks</a:t>
            </a:r>
          </a:p>
          <a:p>
            <a:pPr marL="342900" indent="-342900">
              <a:buFont typeface="Arial" panose="020B0604020202020204" pitchFamily="34" charset="0"/>
              <a:buChar char="•"/>
            </a:pPr>
            <a:r>
              <a:rPr lang="en-GB" b="0" dirty="0">
                <a:latin typeface="Kinetic Letters" panose="00000500000000000000" pitchFamily="50" charset="0"/>
              </a:rPr>
              <a:t>80% attendance is equivalent to having a day off every week</a:t>
            </a:r>
          </a:p>
          <a:p>
            <a:pPr marL="342900" indent="-342900">
              <a:buFont typeface="Arial" panose="020B0604020202020204" pitchFamily="34" charset="0"/>
              <a:buChar char="•"/>
            </a:pPr>
            <a:r>
              <a:rPr lang="en-GB" b="0" dirty="0">
                <a:latin typeface="Kinetic Letters" panose="00000500000000000000" pitchFamily="50" charset="0"/>
              </a:rPr>
              <a:t>Most children should routinely have attendance rates of 97% or more which is 6 days absence in a year. Pupils often have 100% attendance during their primary years </a:t>
            </a:r>
          </a:p>
          <a:p>
            <a:pPr marL="342900" indent="-342900">
              <a:buFont typeface="Arial" panose="020B0604020202020204" pitchFamily="34" charset="0"/>
              <a:buChar char="•"/>
            </a:pPr>
            <a:r>
              <a:rPr lang="en-GB" b="0" dirty="0">
                <a:latin typeface="Kinetic Letters" panose="00000500000000000000" pitchFamily="50" charset="0"/>
              </a:rPr>
              <a:t>Holidays during term time will not be approved by Mrs Forrester </a:t>
            </a:r>
          </a:p>
          <a:p>
            <a:pPr marL="342900" indent="-342900">
              <a:buFont typeface="Arial" panose="020B0604020202020204" pitchFamily="34" charset="0"/>
              <a:buChar char="•"/>
            </a:pPr>
            <a:r>
              <a:rPr lang="en-GB" b="0" dirty="0">
                <a:latin typeface="Kinetic Letters" panose="00000500000000000000" pitchFamily="50" charset="0"/>
              </a:rPr>
              <a:t>Being 5 minutes late every day is the equivalent of missing 3 days of learning</a:t>
            </a:r>
          </a:p>
          <a:p>
            <a:pPr marL="342900" indent="-342900">
              <a:buFont typeface="Arial" panose="020B0604020202020204" pitchFamily="34" charset="0"/>
              <a:buChar char="•"/>
            </a:pPr>
            <a:r>
              <a:rPr lang="en-GB" b="0" dirty="0">
                <a:latin typeface="Kinetic Letters" panose="00000500000000000000" pitchFamily="50" charset="0"/>
              </a:rPr>
              <a:t>Report all absences on COMPASS</a:t>
            </a:r>
          </a:p>
        </p:txBody>
      </p:sp>
    </p:spTree>
    <p:extLst>
      <p:ext uri="{BB962C8B-B14F-4D97-AF65-F5344CB8AC3E}">
        <p14:creationId xmlns:p14="http://schemas.microsoft.com/office/powerpoint/2010/main" val="5194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371600"/>
          </a:xfrm>
        </p:spPr>
        <p:txBody>
          <a:bodyPr>
            <a:normAutofit fontScale="90000"/>
          </a:bodyPr>
          <a:lstStyle/>
          <a:p>
            <a:r>
              <a:rPr lang="en-GB" sz="6000" b="1" u="sng" dirty="0">
                <a:latin typeface="Kinetic Letters" panose="00000500000000000000" pitchFamily="50" charset="0"/>
              </a:rPr>
              <a:t>Food and Lunchtimes</a:t>
            </a:r>
          </a:p>
        </p:txBody>
      </p:sp>
      <p:sp>
        <p:nvSpPr>
          <p:cNvPr id="3" name="Content Placeholder 2"/>
          <p:cNvSpPr>
            <a:spLocks noGrp="1"/>
          </p:cNvSpPr>
          <p:nvPr>
            <p:ph idx="1"/>
          </p:nvPr>
        </p:nvSpPr>
        <p:spPr/>
        <p:txBody>
          <a:bodyPr>
            <a:normAutofit lnSpcReduction="10000"/>
          </a:bodyPr>
          <a:lstStyle/>
          <a:p>
            <a:pPr marL="342900" indent="-342900">
              <a:buFont typeface="Arial" panose="020B0604020202020204" pitchFamily="34" charset="0"/>
              <a:buChar char="•"/>
            </a:pPr>
            <a:r>
              <a:rPr lang="en-GB" sz="2800" b="0" dirty="0">
                <a:latin typeface="Kinetic Letters" panose="00000500000000000000" pitchFamily="50" charset="0"/>
              </a:rPr>
              <a:t>Children order dinners using the online system - Compass</a:t>
            </a:r>
          </a:p>
          <a:p>
            <a:pPr marL="342900" indent="-342900">
              <a:buFont typeface="Arial" panose="020B0604020202020204" pitchFamily="34" charset="0"/>
              <a:buChar char="•"/>
            </a:pPr>
            <a:r>
              <a:rPr lang="en-GB" sz="2800" b="0" dirty="0">
                <a:latin typeface="Kinetic Letters" panose="00000500000000000000" pitchFamily="50" charset="0"/>
              </a:rPr>
              <a:t>No sweets, fizzy drinks or glass bottles</a:t>
            </a:r>
          </a:p>
          <a:p>
            <a:pPr marL="342900" indent="-342900">
              <a:buFont typeface="Arial" panose="020B0604020202020204" pitchFamily="34" charset="0"/>
              <a:buChar char="•"/>
            </a:pPr>
            <a:r>
              <a:rPr lang="en-GB" sz="2800" b="0" dirty="0">
                <a:latin typeface="Kinetic Letters" panose="00000500000000000000" pitchFamily="50" charset="0"/>
              </a:rPr>
              <a:t>We will provide free fruit for breaktimes</a:t>
            </a:r>
          </a:p>
          <a:p>
            <a:pPr marL="342900" indent="-342900">
              <a:buFont typeface="Arial" panose="020B0604020202020204" pitchFamily="34" charset="0"/>
              <a:buChar char="•"/>
            </a:pPr>
            <a:r>
              <a:rPr lang="en-GB" sz="2800" b="0" dirty="0">
                <a:latin typeface="Kinetic Letters" panose="00000500000000000000" pitchFamily="50" charset="0"/>
              </a:rPr>
              <a:t>NO NUTS, PLEASE – we have members of the school with serious allergies </a:t>
            </a:r>
          </a:p>
          <a:p>
            <a:pPr marL="342900" indent="-342900">
              <a:buFont typeface="Arial" panose="020B0604020202020204" pitchFamily="34" charset="0"/>
              <a:buChar char="•"/>
            </a:pPr>
            <a:r>
              <a:rPr lang="en-GB" sz="2800" b="0" dirty="0">
                <a:latin typeface="Kinetic Letters" panose="00000500000000000000" pitchFamily="50" charset="0"/>
              </a:rPr>
              <a:t>Some pupils will be eligible for Pupil Premium (free school meals and additional funding) which provides a range of additional support to parents. Please call CWAC on 0300 123 7039 to see if your child is eligible</a:t>
            </a:r>
          </a:p>
        </p:txBody>
      </p:sp>
    </p:spTree>
    <p:extLst>
      <p:ext uri="{BB962C8B-B14F-4D97-AF65-F5344CB8AC3E}">
        <p14:creationId xmlns:p14="http://schemas.microsoft.com/office/powerpoint/2010/main" val="629338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b="1" u="sng" dirty="0">
                <a:latin typeface="Kinetic Letters" panose="00000500000000000000" pitchFamily="50" charset="0"/>
              </a:rPr>
              <a:t>How you can support us</a:t>
            </a:r>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GB" sz="2800" b="0" dirty="0">
                <a:latin typeface="Kinetic Letters" panose="00000500000000000000" pitchFamily="50" charset="0"/>
              </a:rPr>
              <a:t>Please, please read to and hear your child read as often as you are able – the impact it has on their fluency, vocabulary, communication skills, empathy, knowledge of the world and their writing skills is HUGE! </a:t>
            </a:r>
          </a:p>
          <a:p>
            <a:pPr marL="342900" indent="-342900">
              <a:buFont typeface="Arial" panose="020B0604020202020204" pitchFamily="34" charset="0"/>
              <a:buChar char="•"/>
            </a:pPr>
            <a:r>
              <a:rPr lang="en-GB" sz="2800" b="0" dirty="0">
                <a:latin typeface="Kinetic Letters" panose="00000500000000000000" pitchFamily="50" charset="0"/>
              </a:rPr>
              <a:t>Volunteer to join us on trips</a:t>
            </a:r>
          </a:p>
          <a:p>
            <a:pPr marL="342900" indent="-342900">
              <a:buFont typeface="Arial" panose="020B0604020202020204" pitchFamily="34" charset="0"/>
              <a:buChar char="•"/>
            </a:pPr>
            <a:r>
              <a:rPr lang="en-GB" sz="2800" b="0" dirty="0">
                <a:latin typeface="Kinetic Letters" panose="00000500000000000000" pitchFamily="50" charset="0"/>
              </a:rPr>
              <a:t>Little </a:t>
            </a:r>
            <a:r>
              <a:rPr lang="en-GB" sz="2800" b="0" dirty="0" err="1">
                <a:latin typeface="Kinetic Letters" panose="00000500000000000000" pitchFamily="50" charset="0"/>
              </a:rPr>
              <a:t>Wandle</a:t>
            </a:r>
            <a:r>
              <a:rPr lang="en-GB" sz="2800" b="0" dirty="0">
                <a:latin typeface="Kinetic Letters" panose="00000500000000000000" pitchFamily="50" charset="0"/>
              </a:rPr>
              <a:t> books returned on a Wednesday, Reading for Pleasure books on a Monday </a:t>
            </a:r>
          </a:p>
          <a:p>
            <a:pPr marL="342900" indent="-342900">
              <a:buFont typeface="Arial" panose="020B0604020202020204" pitchFamily="34" charset="0"/>
              <a:buChar char="•"/>
            </a:pPr>
            <a:r>
              <a:rPr lang="en-GB" sz="2800" b="0" dirty="0">
                <a:latin typeface="Kinetic Letters" panose="00000500000000000000" pitchFamily="50" charset="0"/>
              </a:rPr>
              <a:t>Show and Tell….. TUESDAY</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267573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u="sng" dirty="0">
                <a:latin typeface="Kinetic Letters" panose="00000500000000000000" pitchFamily="50" charset="0"/>
              </a:rPr>
              <a:t>Our curriculum</a:t>
            </a:r>
          </a:p>
        </p:txBody>
      </p:sp>
      <p:sp>
        <p:nvSpPr>
          <p:cNvPr id="3" name="Content Placeholder 2"/>
          <p:cNvSpPr>
            <a:spLocks noGrp="1"/>
          </p:cNvSpPr>
          <p:nvPr>
            <p:ph idx="1"/>
          </p:nvPr>
        </p:nvSpPr>
        <p:spPr>
          <a:xfrm>
            <a:off x="457200" y="1700808"/>
            <a:ext cx="7620000" cy="4373563"/>
          </a:xfrm>
        </p:spPr>
        <p:txBody>
          <a:bodyPr>
            <a:normAutofit/>
          </a:bodyPr>
          <a:lstStyle/>
          <a:p>
            <a:endParaRPr lang="en-GB" dirty="0"/>
          </a:p>
          <a:p>
            <a:pPr marL="342900" indent="-342900">
              <a:buFont typeface="Arial" panose="020B0604020202020204" pitchFamily="34" charset="0"/>
              <a:buChar char="•"/>
            </a:pPr>
            <a:endParaRPr lang="en-GB" dirty="0"/>
          </a:p>
        </p:txBody>
      </p:sp>
      <p:graphicFrame>
        <p:nvGraphicFramePr>
          <p:cNvPr id="5" name="Table 4">
            <a:extLst>
              <a:ext uri="{FF2B5EF4-FFF2-40B4-BE49-F238E27FC236}">
                <a16:creationId xmlns:a16="http://schemas.microsoft.com/office/drawing/2014/main" id="{BECF78B4-CABC-4B68-8CC3-659A652996B0}"/>
              </a:ext>
            </a:extLst>
          </p:cNvPr>
          <p:cNvGraphicFramePr>
            <a:graphicFrameLocks noGrp="1"/>
          </p:cNvGraphicFramePr>
          <p:nvPr>
            <p:extLst>
              <p:ext uri="{D42A27DB-BD31-4B8C-83A1-F6EECF244321}">
                <p14:modId xmlns:p14="http://schemas.microsoft.com/office/powerpoint/2010/main" val="1877546578"/>
              </p:ext>
            </p:extLst>
          </p:nvPr>
        </p:nvGraphicFramePr>
        <p:xfrm>
          <a:off x="323528" y="1412776"/>
          <a:ext cx="8363272" cy="5505082"/>
        </p:xfrm>
        <a:graphic>
          <a:graphicData uri="http://schemas.openxmlformats.org/drawingml/2006/table">
            <a:tbl>
              <a:tblPr/>
              <a:tblGrid>
                <a:gridCol w="8363272">
                  <a:extLst>
                    <a:ext uri="{9D8B030D-6E8A-4147-A177-3AD203B41FA5}">
                      <a16:colId xmlns:a16="http://schemas.microsoft.com/office/drawing/2014/main" val="2817297258"/>
                    </a:ext>
                  </a:extLst>
                </a:gridCol>
              </a:tblGrid>
              <a:tr h="5299138">
                <a:tc>
                  <a:txBody>
                    <a:bodyPr/>
                    <a:lstStyle/>
                    <a:p>
                      <a:pPr fontAlgn="t"/>
                      <a:r>
                        <a:rPr lang="en-GB" sz="1700" b="1" i="0" dirty="0">
                          <a:effectLst/>
                          <a:latin typeface="Kinetic Letters" panose="00000500000000000000" pitchFamily="50" charset="0"/>
                        </a:rPr>
                        <a:t>Reading</a:t>
                      </a:r>
                      <a:endParaRPr lang="en-GB" sz="1700" b="0" i="0" dirty="0">
                        <a:effectLst/>
                        <a:latin typeface="Kinetic Letters" panose="00000500000000000000" pitchFamily="50" charset="0"/>
                      </a:endParaRPr>
                    </a:p>
                    <a:p>
                      <a:pPr fontAlgn="t">
                        <a:buFont typeface="Arial" panose="020B0604020202020204" pitchFamily="34" charset="0"/>
                        <a:buChar char="•"/>
                      </a:pPr>
                      <a:r>
                        <a:rPr lang="en-GB" sz="1700" b="0" i="0" dirty="0">
                          <a:effectLst/>
                          <a:latin typeface="Kinetic Letters" panose="00000500000000000000" pitchFamily="50" charset="0"/>
                        </a:rPr>
                        <a:t>In Year 1, the focus is on learning phonics and developing basic reading fluency.</a:t>
                      </a:r>
                    </a:p>
                    <a:p>
                      <a:pPr fontAlgn="t">
                        <a:buFont typeface="Arial" panose="020B0604020202020204" pitchFamily="34" charset="0"/>
                        <a:buChar char="•"/>
                      </a:pPr>
                      <a:r>
                        <a:rPr lang="en-GB" sz="1700" b="0" i="0" dirty="0">
                          <a:effectLst/>
                          <a:latin typeface="Kinetic Letters" panose="00000500000000000000" pitchFamily="50" charset="0"/>
                        </a:rPr>
                        <a:t>In Year 2, children are expected to read more fluently, understand a wider range of vocabulary and answer questions about what they have read using evidence from the text.</a:t>
                      </a:r>
                    </a:p>
                    <a:p>
                      <a:pPr fontAlgn="t"/>
                      <a:r>
                        <a:rPr lang="en-GB" sz="1700" b="1" i="0" dirty="0">
                          <a:effectLst/>
                          <a:latin typeface="Kinetic Letters" panose="00000500000000000000" pitchFamily="50" charset="0"/>
                        </a:rPr>
                        <a:t>Writing</a:t>
                      </a:r>
                      <a:endParaRPr lang="en-GB" sz="1700" b="0" i="0" dirty="0">
                        <a:effectLst/>
                        <a:latin typeface="Kinetic Letters" panose="00000500000000000000" pitchFamily="50" charset="0"/>
                      </a:endParaRPr>
                    </a:p>
                    <a:p>
                      <a:pPr fontAlgn="t">
                        <a:buFont typeface="Arial" panose="020B0604020202020204" pitchFamily="34" charset="0"/>
                        <a:buChar char="•"/>
                      </a:pPr>
                      <a:r>
                        <a:rPr lang="en-GB" sz="1700" b="0" i="0" dirty="0">
                          <a:effectLst/>
                          <a:latin typeface="Kinetic Letters" panose="00000500000000000000" pitchFamily="50" charset="0"/>
                        </a:rPr>
                        <a:t>Year 1 children learn to write simple sentences using basic punctuation and phonics knowledge.</a:t>
                      </a:r>
                    </a:p>
                    <a:p>
                      <a:pPr fontAlgn="t">
                        <a:buFont typeface="Arial" panose="020B0604020202020204" pitchFamily="34" charset="0"/>
                        <a:buChar char="•"/>
                      </a:pPr>
                      <a:r>
                        <a:rPr lang="en-GB" sz="1700" b="0" i="0" dirty="0">
                          <a:effectLst/>
                          <a:latin typeface="Kinetic Letters" panose="00000500000000000000" pitchFamily="50" charset="0"/>
                        </a:rPr>
                        <a:t>In Year 2, pupils write longer pieces for different purposes, use a wider range of punctuation, improve spelling accuracy and begin to edit their own work.</a:t>
                      </a:r>
                    </a:p>
                    <a:p>
                      <a:pPr fontAlgn="t"/>
                      <a:r>
                        <a:rPr lang="en-GB" sz="1700" b="1" i="0" dirty="0">
                          <a:effectLst/>
                          <a:latin typeface="Kinetic Letters" panose="00000500000000000000" pitchFamily="50" charset="0"/>
                        </a:rPr>
                        <a:t>Mathematics</a:t>
                      </a:r>
                      <a:endParaRPr lang="en-GB" sz="1700" b="0" i="0" dirty="0">
                        <a:effectLst/>
                        <a:latin typeface="Kinetic Letters" panose="00000500000000000000" pitchFamily="50" charset="0"/>
                      </a:endParaRPr>
                    </a:p>
                    <a:p>
                      <a:pPr fontAlgn="t">
                        <a:buFont typeface="Arial" panose="020B0604020202020204" pitchFamily="34" charset="0"/>
                        <a:buChar char="•"/>
                      </a:pPr>
                      <a:r>
                        <a:rPr lang="en-GB" sz="1700" b="0" i="0" dirty="0">
                          <a:effectLst/>
                          <a:latin typeface="Kinetic Letters" panose="00000500000000000000" pitchFamily="50" charset="0"/>
                        </a:rPr>
                        <a:t>Year 1 focuses on developing number sense, counting and basic addition and subtraction.</a:t>
                      </a:r>
                    </a:p>
                    <a:p>
                      <a:pPr fontAlgn="t">
                        <a:buFont typeface="Arial" panose="020B0604020202020204" pitchFamily="34" charset="0"/>
                        <a:buChar char="•"/>
                      </a:pPr>
                      <a:r>
                        <a:rPr lang="en-GB" sz="1700" b="0" i="0" dirty="0">
                          <a:effectLst/>
                          <a:latin typeface="Kinetic Letters" panose="00000500000000000000" pitchFamily="50" charset="0"/>
                        </a:rPr>
                        <a:t>In Year 2, children build on these foundations by working with larger numbers, learning multiplication and division facts, solving more complex problems and applying their mathematical knowledge in different contexts.</a:t>
                      </a:r>
                    </a:p>
                    <a:p>
                      <a:pPr fontAlgn="t"/>
                      <a:r>
                        <a:rPr lang="en-GB" sz="1700" b="1" i="0" dirty="0">
                          <a:effectLst/>
                          <a:latin typeface="Kinetic Letters" panose="00000500000000000000" pitchFamily="50" charset="0"/>
                        </a:rPr>
                        <a:t>Science and the Wider Curriculum</a:t>
                      </a:r>
                      <a:endParaRPr lang="en-GB" sz="1700" b="0" i="0" dirty="0">
                        <a:effectLst/>
                        <a:latin typeface="Kinetic Letters" panose="00000500000000000000" pitchFamily="50" charset="0"/>
                      </a:endParaRPr>
                    </a:p>
                    <a:p>
                      <a:pPr fontAlgn="t">
                        <a:buFont typeface="Arial" panose="020B0604020202020204" pitchFamily="34" charset="0"/>
                        <a:buChar char="•"/>
                      </a:pPr>
                      <a:r>
                        <a:rPr lang="en-GB" sz="1700" b="0" i="0" dirty="0">
                          <a:effectLst/>
                          <a:latin typeface="Kinetic Letters" panose="00000500000000000000" pitchFamily="50" charset="0"/>
                        </a:rPr>
                        <a:t>Year 1 introduces children to scientific enquiry and basic concepts about animals, plants and materials.</a:t>
                      </a:r>
                    </a:p>
                    <a:p>
                      <a:pPr fontAlgn="t">
                        <a:buFont typeface="Arial" panose="020B0604020202020204" pitchFamily="34" charset="0"/>
                        <a:buChar char="•"/>
                      </a:pPr>
                      <a:r>
                        <a:rPr lang="en-GB" sz="1700" b="0" i="0" dirty="0">
                          <a:effectLst/>
                          <a:latin typeface="Kinetic Letters" panose="00000500000000000000" pitchFamily="50" charset="0"/>
                        </a:rPr>
                        <a:t>In Year 2, pupils investigate ideas in greater depth, ask more scientific questions and record their findings in a variety of ways. Learning across history, geography, computing and the arts also becomes more detailed and independent.</a:t>
                      </a:r>
                    </a:p>
                    <a:p>
                      <a:pPr fontAlgn="t"/>
                      <a:r>
                        <a:rPr lang="en-GB" sz="1700" b="1" i="0" dirty="0">
                          <a:effectLst/>
                          <a:latin typeface="Kinetic Letters" panose="00000500000000000000" pitchFamily="50" charset="0"/>
                        </a:rPr>
                        <a:t>Independence and Responsibility</a:t>
                      </a:r>
                      <a:endParaRPr lang="en-GB" sz="1700" b="0" i="0" dirty="0">
                        <a:effectLst/>
                        <a:latin typeface="Kinetic Letters" panose="00000500000000000000" pitchFamily="50" charset="0"/>
                      </a:endParaRPr>
                    </a:p>
                    <a:p>
                      <a:pPr fontAlgn="t">
                        <a:buFont typeface="Arial" panose="020B0604020202020204" pitchFamily="34" charset="0"/>
                        <a:buChar char="•"/>
                      </a:pPr>
                      <a:r>
                        <a:rPr lang="en-GB" sz="1700" b="0" i="0" dirty="0">
                          <a:effectLst/>
                          <a:latin typeface="Kinetic Letters" panose="00000500000000000000" pitchFamily="50" charset="0"/>
                        </a:rPr>
                        <a:t>One of the biggest differences in Year 2 is the expectation that children take greater responsibility for their learning. They are encouraged to work independently, explain their thinking, persevere with challenges and develop good learning habits in preparation for Key Stage 2.</a:t>
                      </a:r>
                    </a:p>
                  </a:txBody>
                  <a:tcPr marL="44628" marR="44628" marT="22314" marB="22314">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chemeClr val="bg1"/>
                    </a:solidFill>
                  </a:tcPr>
                </a:tc>
                <a:extLst>
                  <a:ext uri="{0D108BD9-81ED-4DB2-BD59-A6C34878D82A}">
                    <a16:rowId xmlns:a16="http://schemas.microsoft.com/office/drawing/2014/main" val="3217650887"/>
                  </a:ext>
                </a:extLst>
              </a:tr>
              <a:tr h="205944">
                <a:tc>
                  <a:txBody>
                    <a:bodyPr/>
                    <a:lstStyle/>
                    <a:p>
                      <a:endParaRPr lang="en-GB" sz="900" dirty="0"/>
                    </a:p>
                  </a:txBody>
                  <a:tcPr marL="44628" marR="44628" marT="22314" marB="22314">
                    <a:lnT w="7620" cap="flat" cmpd="sng" algn="ctr">
                      <a:solidFill>
                        <a:srgbClr val="E6E6E6"/>
                      </a:solidFill>
                      <a:prstDash val="solid"/>
                      <a:round/>
                      <a:headEnd type="none" w="med" len="med"/>
                      <a:tailEnd type="none" w="med" len="med"/>
                    </a:lnT>
                    <a:solidFill>
                      <a:schemeClr val="bg1"/>
                    </a:solidFill>
                  </a:tcPr>
                </a:tc>
                <a:extLst>
                  <a:ext uri="{0D108BD9-81ED-4DB2-BD59-A6C34878D82A}">
                    <a16:rowId xmlns:a16="http://schemas.microsoft.com/office/drawing/2014/main" val="3261038389"/>
                  </a:ext>
                </a:extLst>
              </a:tr>
            </a:tbl>
          </a:graphicData>
        </a:graphic>
      </p:graphicFrame>
    </p:spTree>
    <p:extLst>
      <p:ext uri="{BB962C8B-B14F-4D97-AF65-F5344CB8AC3E}">
        <p14:creationId xmlns:p14="http://schemas.microsoft.com/office/powerpoint/2010/main" val="4265650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BDBBD-A8EC-4CCA-8EBB-4F70F9C3BA20}"/>
              </a:ext>
            </a:extLst>
          </p:cNvPr>
          <p:cNvSpPr>
            <a:spLocks noGrp="1"/>
          </p:cNvSpPr>
          <p:nvPr>
            <p:ph type="title"/>
          </p:nvPr>
        </p:nvSpPr>
        <p:spPr>
          <a:xfrm>
            <a:off x="457200" y="-25702"/>
            <a:ext cx="5791200" cy="1371600"/>
          </a:xfrm>
        </p:spPr>
        <p:txBody>
          <a:bodyPr>
            <a:normAutofit/>
          </a:bodyPr>
          <a:lstStyle/>
          <a:p>
            <a:r>
              <a:rPr lang="en-GB" sz="4800" b="1" u="sng" dirty="0">
                <a:latin typeface="Kinetic Letters" panose="00000500000000000000" pitchFamily="50" charset="0"/>
              </a:rPr>
              <a:t>Dates for your diary</a:t>
            </a:r>
          </a:p>
        </p:txBody>
      </p:sp>
      <p:sp>
        <p:nvSpPr>
          <p:cNvPr id="3" name="Content Placeholder 2">
            <a:extLst>
              <a:ext uri="{FF2B5EF4-FFF2-40B4-BE49-F238E27FC236}">
                <a16:creationId xmlns:a16="http://schemas.microsoft.com/office/drawing/2014/main" id="{36DB01D6-4453-4153-BF4D-0F77072331CF}"/>
              </a:ext>
            </a:extLst>
          </p:cNvPr>
          <p:cNvSpPr>
            <a:spLocks noGrp="1"/>
          </p:cNvSpPr>
          <p:nvPr>
            <p:ph idx="1"/>
          </p:nvPr>
        </p:nvSpPr>
        <p:spPr/>
        <p:txBody>
          <a:bodyPr/>
          <a:lstStyle/>
          <a:p>
            <a:pPr marL="342900" indent="-342900">
              <a:buFont typeface="Arial" panose="020B0604020202020204" pitchFamily="34" charset="0"/>
              <a:buChar char="•"/>
            </a:pPr>
            <a:r>
              <a:rPr lang="en-GB" sz="2800" b="0" dirty="0">
                <a:latin typeface="Kinetic Letters" panose="00000500000000000000" pitchFamily="50" charset="0"/>
              </a:rPr>
              <a:t>Harvest- 8</a:t>
            </a:r>
            <a:r>
              <a:rPr lang="en-GB" sz="2800" b="0" baseline="30000" dirty="0">
                <a:latin typeface="Kinetic Letters" panose="00000500000000000000" pitchFamily="50" charset="0"/>
              </a:rPr>
              <a:t>th</a:t>
            </a:r>
            <a:r>
              <a:rPr lang="en-GB" sz="2800" b="0" dirty="0">
                <a:latin typeface="Kinetic Letters" panose="00000500000000000000" pitchFamily="50" charset="0"/>
              </a:rPr>
              <a:t> October 2026 2:30pm AT SCHOOL</a:t>
            </a:r>
          </a:p>
          <a:p>
            <a:pPr marL="342900" indent="-342900">
              <a:buFont typeface="Arial" panose="020B0604020202020204" pitchFamily="34" charset="0"/>
              <a:buChar char="•"/>
            </a:pPr>
            <a:r>
              <a:rPr lang="en-GB" sz="2800" b="0" dirty="0">
                <a:latin typeface="Kinetic Letters" panose="00000500000000000000" pitchFamily="50" charset="0"/>
              </a:rPr>
              <a:t>Nantwich Museum- Thursday 19</a:t>
            </a:r>
            <a:r>
              <a:rPr lang="en-GB" sz="2800" b="0" baseline="30000" dirty="0">
                <a:latin typeface="Kinetic Letters" panose="00000500000000000000" pitchFamily="50" charset="0"/>
              </a:rPr>
              <a:t>th</a:t>
            </a:r>
            <a:r>
              <a:rPr lang="en-GB" sz="2800" b="0" dirty="0">
                <a:latin typeface="Kinetic Letters" panose="00000500000000000000" pitchFamily="50" charset="0"/>
              </a:rPr>
              <a:t> November </a:t>
            </a:r>
          </a:p>
          <a:p>
            <a:pPr marL="342900" indent="-342900">
              <a:buFont typeface="Arial" panose="020B0604020202020204" pitchFamily="34" charset="0"/>
              <a:buChar char="•"/>
            </a:pPr>
            <a:r>
              <a:rPr lang="en-GB" sz="2800" b="0" dirty="0">
                <a:latin typeface="Kinetic Letters" panose="00000500000000000000" pitchFamily="50" charset="0"/>
              </a:rPr>
              <a:t>Nativity- Wednesday 9</a:t>
            </a:r>
            <a:r>
              <a:rPr lang="en-GB" sz="2800" b="0" baseline="30000" dirty="0">
                <a:latin typeface="Kinetic Letters" panose="00000500000000000000" pitchFamily="50" charset="0"/>
              </a:rPr>
              <a:t>th</a:t>
            </a:r>
            <a:r>
              <a:rPr lang="en-GB" sz="2800" b="0" dirty="0">
                <a:latin typeface="Kinetic Letters" panose="00000500000000000000" pitchFamily="50" charset="0"/>
              </a:rPr>
              <a:t> December 6pm at St Helens </a:t>
            </a:r>
          </a:p>
          <a:p>
            <a:pPr marL="342900" indent="-342900">
              <a:buFont typeface="Arial" panose="020B0604020202020204" pitchFamily="34" charset="0"/>
              <a:buChar char="•"/>
            </a:pPr>
            <a:r>
              <a:rPr lang="en-GB" sz="2800" b="0" dirty="0">
                <a:latin typeface="Kinetic Letters" panose="00000500000000000000" pitchFamily="50" charset="0"/>
              </a:rPr>
              <a:t>Manchester Airport- Tuesday 9</a:t>
            </a:r>
            <a:r>
              <a:rPr lang="en-GB" sz="2800" b="0" baseline="30000" dirty="0">
                <a:latin typeface="Kinetic Letters" panose="00000500000000000000" pitchFamily="50" charset="0"/>
              </a:rPr>
              <a:t>th</a:t>
            </a:r>
            <a:r>
              <a:rPr lang="en-GB" sz="2800" b="0" dirty="0">
                <a:latin typeface="Kinetic Letters" panose="00000500000000000000" pitchFamily="50" charset="0"/>
              </a:rPr>
              <a:t> February 2027</a:t>
            </a:r>
          </a:p>
          <a:p>
            <a:pPr marL="342900" indent="-342900">
              <a:buFont typeface="Arial" panose="020B0604020202020204" pitchFamily="34" charset="0"/>
              <a:buChar char="•"/>
            </a:pPr>
            <a:r>
              <a:rPr lang="en-GB" sz="2800" b="0" dirty="0">
                <a:latin typeface="Kinetic Letters" panose="00000500000000000000" pitchFamily="50" charset="0"/>
              </a:rPr>
              <a:t>Class Assembly- 29</a:t>
            </a:r>
            <a:r>
              <a:rPr lang="en-GB" sz="2800" b="0" baseline="30000" dirty="0">
                <a:latin typeface="Kinetic Letters" panose="00000500000000000000" pitchFamily="50" charset="0"/>
              </a:rPr>
              <a:t>th</a:t>
            </a:r>
            <a:r>
              <a:rPr lang="en-GB" sz="2800" b="0" dirty="0">
                <a:latin typeface="Kinetic Letters" panose="00000500000000000000" pitchFamily="50" charset="0"/>
              </a:rPr>
              <a:t> April 9am </a:t>
            </a:r>
          </a:p>
          <a:p>
            <a:pPr marL="342900" indent="-342900">
              <a:buFont typeface="Arial" panose="020B0604020202020204" pitchFamily="34" charset="0"/>
              <a:buChar char="•"/>
            </a:pPr>
            <a:r>
              <a:rPr lang="en-GB" sz="2800" b="0" dirty="0">
                <a:latin typeface="Kinetic Letters" panose="00000500000000000000" pitchFamily="50" charset="0"/>
              </a:rPr>
              <a:t>School Sleepover – July TBC</a:t>
            </a:r>
          </a:p>
          <a:p>
            <a:endParaRPr lang="en-GB" dirty="0"/>
          </a:p>
        </p:txBody>
      </p:sp>
    </p:spTree>
    <p:extLst>
      <p:ext uri="{BB962C8B-B14F-4D97-AF65-F5344CB8AC3E}">
        <p14:creationId xmlns:p14="http://schemas.microsoft.com/office/powerpoint/2010/main" val="4056457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000" b="1" u="sng" dirty="0">
                <a:latin typeface="Kinetic Letters" panose="00000500000000000000" pitchFamily="50" charset="0"/>
              </a:rPr>
              <a:t>Our Reading spine</a:t>
            </a:r>
          </a:p>
        </p:txBody>
      </p:sp>
      <p:pic>
        <p:nvPicPr>
          <p:cNvPr id="4" name="Picture 2" descr="Free Office Books Cliparts, Download Free Office Books Cliparts png images, Free  ClipArts on Clipart Library">
            <a:extLst>
              <a:ext uri="{FF2B5EF4-FFF2-40B4-BE49-F238E27FC236}">
                <a16:creationId xmlns:a16="http://schemas.microsoft.com/office/drawing/2014/main" id="{1960E832-B7D4-4CC9-8968-0686B71EE1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4725144"/>
            <a:ext cx="2362200" cy="19335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7200" y="1548726"/>
            <a:ext cx="7139136" cy="4616578"/>
          </a:xfrm>
        </p:spPr>
        <p:txBody>
          <a:bodyPr>
            <a:normAutofit/>
          </a:bodyPr>
          <a:lstStyle/>
          <a:p>
            <a:r>
              <a:rPr lang="en-GB" sz="3000" dirty="0">
                <a:latin typeface="Kinetic Letters" panose="00000500000000000000" pitchFamily="50" charset="0"/>
              </a:rPr>
              <a:t>We encourage pupils to read, and be read to, as often as possible.</a:t>
            </a:r>
          </a:p>
          <a:p>
            <a:r>
              <a:rPr lang="en-GB" sz="3000" dirty="0">
                <a:latin typeface="Kinetic Letters" panose="00000500000000000000" pitchFamily="50" charset="0"/>
              </a:rPr>
              <a:t>Reading spine </a:t>
            </a:r>
            <a:r>
              <a:rPr lang="en-GB" sz="3000" b="0" dirty="0">
                <a:latin typeface="Kinetic Letters" panose="00000500000000000000" pitchFamily="50" charset="0"/>
              </a:rPr>
              <a:t>– a list of these age-appropriate books can be found on our school website. These are books we’d like every child to have read, or had read to them, before July. We’ve provided the sorts of questions we ask in school to support</a:t>
            </a:r>
            <a:endParaRPr lang="en-GB" dirty="0"/>
          </a:p>
          <a:p>
            <a:endParaRPr lang="en-GB"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3334465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000" b="1" u="sng" dirty="0">
                <a:latin typeface="Kinetic Letters" panose="00000500000000000000" pitchFamily="50" charset="0"/>
              </a:rPr>
              <a:t>Homework</a:t>
            </a:r>
            <a:endParaRPr lang="en-GB" b="1" u="sng" dirty="0">
              <a:latin typeface="Kinetic Letters" panose="00000500000000000000" pitchFamily="50" charset="0"/>
            </a:endParaRPr>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GB" sz="3600" b="0" dirty="0">
                <a:latin typeface="Kinetic Letters" panose="00000500000000000000" pitchFamily="50" charset="0"/>
              </a:rPr>
              <a:t>Reading</a:t>
            </a:r>
          </a:p>
          <a:p>
            <a:pPr marL="342900" indent="-342900">
              <a:buFont typeface="Arial" panose="020B0604020202020204" pitchFamily="34" charset="0"/>
              <a:buChar char="•"/>
            </a:pPr>
            <a:r>
              <a:rPr lang="en-GB" sz="3600" b="0" dirty="0">
                <a:latin typeface="Kinetic Letters" panose="00000500000000000000" pitchFamily="50" charset="0"/>
              </a:rPr>
              <a:t>Optional menu of activities</a:t>
            </a:r>
          </a:p>
        </p:txBody>
      </p:sp>
      <p:pic>
        <p:nvPicPr>
          <p:cNvPr id="5" name="Picture 4">
            <a:extLst>
              <a:ext uri="{FF2B5EF4-FFF2-40B4-BE49-F238E27FC236}">
                <a16:creationId xmlns:a16="http://schemas.microsoft.com/office/drawing/2014/main" id="{20745E8E-9C30-4D5B-BA2B-A015884CB808}"/>
              </a:ext>
            </a:extLst>
          </p:cNvPr>
          <p:cNvPicPr>
            <a:picLocks noChangeAspect="1"/>
          </p:cNvPicPr>
          <p:nvPr/>
        </p:nvPicPr>
        <p:blipFill>
          <a:blip r:embed="rId2"/>
          <a:stretch>
            <a:fillRect/>
          </a:stretch>
        </p:blipFill>
        <p:spPr>
          <a:xfrm rot="440220">
            <a:off x="4209636" y="2874557"/>
            <a:ext cx="4268800" cy="3220500"/>
          </a:xfrm>
          <a:prstGeom prst="rect">
            <a:avLst/>
          </a:prstGeom>
        </p:spPr>
      </p:pic>
    </p:spTree>
    <p:extLst>
      <p:ext uri="{BB962C8B-B14F-4D97-AF65-F5344CB8AC3E}">
        <p14:creationId xmlns:p14="http://schemas.microsoft.com/office/powerpoint/2010/main" val="1406225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6600" b="1" u="sng" dirty="0">
                <a:latin typeface="Kinetic Letters" panose="00000500000000000000" pitchFamily="50" charset="0"/>
              </a:rPr>
              <a:t>Who do I talk to? </a:t>
            </a:r>
          </a:p>
        </p:txBody>
      </p:sp>
      <p:pic>
        <p:nvPicPr>
          <p:cNvPr id="6" name="Picture 5">
            <a:extLst>
              <a:ext uri="{FF2B5EF4-FFF2-40B4-BE49-F238E27FC236}">
                <a16:creationId xmlns:a16="http://schemas.microsoft.com/office/drawing/2014/main" id="{1797C199-A716-4988-A23F-FD99025B1B02}"/>
              </a:ext>
            </a:extLst>
          </p:cNvPr>
          <p:cNvPicPr>
            <a:picLocks noChangeAspect="1"/>
          </p:cNvPicPr>
          <p:nvPr/>
        </p:nvPicPr>
        <p:blipFill>
          <a:blip r:embed="rId2"/>
          <a:stretch>
            <a:fillRect/>
          </a:stretch>
        </p:blipFill>
        <p:spPr>
          <a:xfrm>
            <a:off x="305780" y="1840300"/>
            <a:ext cx="8532440" cy="4198161"/>
          </a:xfrm>
          <a:prstGeom prst="rect">
            <a:avLst/>
          </a:prstGeom>
        </p:spPr>
      </p:pic>
    </p:spTree>
    <p:extLst>
      <p:ext uri="{BB962C8B-B14F-4D97-AF65-F5344CB8AC3E}">
        <p14:creationId xmlns:p14="http://schemas.microsoft.com/office/powerpoint/2010/main" val="146627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C95A59-03C2-47E9-AED0-232514C72E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500" y="1058333"/>
            <a:ext cx="4953000" cy="4741333"/>
          </a:xfrm>
          <a:prstGeom prst="rect">
            <a:avLst/>
          </a:prstGeom>
        </p:spPr>
      </p:pic>
    </p:spTree>
    <p:extLst>
      <p:ext uri="{BB962C8B-B14F-4D97-AF65-F5344CB8AC3E}">
        <p14:creationId xmlns:p14="http://schemas.microsoft.com/office/powerpoint/2010/main" val="1886031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u="sng" dirty="0">
                <a:latin typeface="Kinetic Letters" panose="00000500000000000000" pitchFamily="50" charset="0"/>
              </a:rPr>
              <a:t>Thank you!</a:t>
            </a:r>
          </a:p>
        </p:txBody>
      </p:sp>
      <p:sp>
        <p:nvSpPr>
          <p:cNvPr id="3" name="Content Placeholder 2"/>
          <p:cNvSpPr>
            <a:spLocks noGrp="1"/>
          </p:cNvSpPr>
          <p:nvPr>
            <p:ph idx="1"/>
          </p:nvPr>
        </p:nvSpPr>
        <p:spPr/>
        <p:txBody>
          <a:bodyPr>
            <a:normAutofit fontScale="92500" lnSpcReduction="10000"/>
          </a:bodyPr>
          <a:lstStyle/>
          <a:p>
            <a:r>
              <a:rPr lang="en-GB" sz="3200" b="0" dirty="0">
                <a:latin typeface="Kinetic Letters" panose="00000500000000000000" pitchFamily="50" charset="0"/>
              </a:rPr>
              <a:t>We’re looking forward to working with you to achieve the best for your children. </a:t>
            </a:r>
          </a:p>
          <a:p>
            <a:endParaRPr lang="en-GB" sz="3200" b="0" dirty="0">
              <a:latin typeface="Kinetic Letters" panose="00000500000000000000" pitchFamily="50" charset="0"/>
            </a:endParaRPr>
          </a:p>
          <a:p>
            <a:r>
              <a:rPr lang="en-GB" sz="3200" b="0" dirty="0">
                <a:latin typeface="Kinetic Letters" panose="00000500000000000000" pitchFamily="50" charset="0"/>
              </a:rPr>
              <a:t>Please get in touch either by phone or via email (admin@tarporleyce.cheshire.sch.uk) if we can help with anything.</a:t>
            </a:r>
          </a:p>
          <a:p>
            <a:endParaRPr lang="en-GB" sz="3200" b="0" dirty="0">
              <a:latin typeface="Kinetic Letters" panose="00000500000000000000" pitchFamily="50" charset="0"/>
            </a:endParaRPr>
          </a:p>
          <a:p>
            <a:r>
              <a:rPr lang="en-GB" sz="3200" b="0" dirty="0">
                <a:latin typeface="Kinetic Letters" panose="00000500000000000000" pitchFamily="50" charset="0"/>
              </a:rPr>
              <a:t>We will share this presentation and anything else we discuss via Compass and our webpages.</a:t>
            </a:r>
          </a:p>
        </p:txBody>
      </p:sp>
    </p:spTree>
    <p:extLst>
      <p:ext uri="{BB962C8B-B14F-4D97-AF65-F5344CB8AC3E}">
        <p14:creationId xmlns:p14="http://schemas.microsoft.com/office/powerpoint/2010/main" val="3299789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702"/>
            <a:ext cx="5791200" cy="1371600"/>
          </a:xfrm>
        </p:spPr>
        <p:txBody>
          <a:bodyPr>
            <a:normAutofit/>
          </a:bodyPr>
          <a:lstStyle/>
          <a:p>
            <a:r>
              <a:rPr lang="en-GB" sz="5400" b="1" u="sng" dirty="0">
                <a:latin typeface="Kinetic Letters" panose="00000500000000000000" pitchFamily="50" charset="0"/>
              </a:rPr>
              <a:t>Any questions?</a:t>
            </a:r>
          </a:p>
        </p:txBody>
      </p:sp>
    </p:spTree>
    <p:extLst>
      <p:ext uri="{BB962C8B-B14F-4D97-AF65-F5344CB8AC3E}">
        <p14:creationId xmlns:p14="http://schemas.microsoft.com/office/powerpoint/2010/main" val="35158045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Essential</Template>
  <TotalTime>1733</TotalTime>
  <Words>956</Words>
  <Application>Microsoft Office PowerPoint</Application>
  <PresentationFormat>On-screen Show (4:3)</PresentationFormat>
  <Paragraphs>92</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Black</vt:lpstr>
      <vt:lpstr>Calibri</vt:lpstr>
      <vt:lpstr>Kinetic Letters</vt:lpstr>
      <vt:lpstr>Essential</vt:lpstr>
      <vt:lpstr>PowerPoint Presentation</vt:lpstr>
      <vt:lpstr>Welcome</vt:lpstr>
      <vt:lpstr>Today’s agenda</vt:lpstr>
      <vt:lpstr>General info &amp; Reminders</vt:lpstr>
      <vt:lpstr>Our Week</vt:lpstr>
      <vt:lpstr>Attendance and Punctuality </vt:lpstr>
      <vt:lpstr>Food and Lunchtimes</vt:lpstr>
      <vt:lpstr>How you can support us</vt:lpstr>
      <vt:lpstr>Our curriculum</vt:lpstr>
      <vt:lpstr>Dates for your diary</vt:lpstr>
      <vt:lpstr>Our Reading spine</vt:lpstr>
      <vt:lpstr>Homework</vt:lpstr>
      <vt:lpstr>Who do I talk to? </vt:lpstr>
      <vt:lpstr>PowerPoint Presentation</vt:lpstr>
      <vt:lpstr>Thank you!</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Helen Maddocks</dc:creator>
  <cp:lastModifiedBy>Senco</cp:lastModifiedBy>
  <cp:revision>71</cp:revision>
  <cp:lastPrinted>2020-09-10T15:20:48Z</cp:lastPrinted>
  <dcterms:created xsi:type="dcterms:W3CDTF">2018-09-06T20:34:09Z</dcterms:created>
  <dcterms:modified xsi:type="dcterms:W3CDTF">2026-09-14T20:06:04Z</dcterms:modified>
</cp:coreProperties>
</file>