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19"/>
  </p:notesMasterIdLst>
  <p:sldIdLst>
    <p:sldId id="27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p4lzOyfW3pNjge42b0UijBCHt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f1a3556adb_0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9" name="Google Shape;109;g1f1a3556ad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bb6d5159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5bb6d5159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g35bb6d5159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f39f9951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bf39f99515_0_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“You will receive emails from LwP with reminders to complete your weekly reading. This slide outlines how the reminders work and when you can expect to receive them”</a:t>
            </a:r>
            <a:endParaRPr dirty="0"/>
          </a:p>
        </p:txBody>
      </p:sp>
      <p:sp>
        <p:nvSpPr>
          <p:cNvPr id="213" name="Google Shape;213;g2bf39f99515_0_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69670aebd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69670aebd_1_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marR="0" lvl="0" indent="-228600" algn="l" rtl="0">
              <a:lnSpc>
                <a:spcPct val="100000"/>
              </a:lnSpc>
              <a:spcBef>
                <a:spcPts val="0"/>
              </a:spcBef>
              <a:spcAft>
                <a:spcPts val="0"/>
              </a:spcAft>
              <a:buClr>
                <a:srgbClr val="000000"/>
              </a:buClr>
              <a:buSzPts val="1400"/>
              <a:buFont typeface="Arial"/>
              <a:buChar char="•"/>
            </a:pPr>
            <a:r>
              <a:rPr lang="en-GB" dirty="0"/>
              <a:t>At this stage you may want to launch a reading challenge to help motivate families to use the log such as ‘read to your sibling, pet or cuddly toy, read 3 new words when you are ‘out and about’ or read a new book and share a new fact! </a:t>
            </a:r>
            <a:endParaRPr dirty="0"/>
          </a:p>
          <a:p>
            <a:pPr marL="457200" marR="0" lvl="0" indent="-228600" algn="l" rtl="0">
              <a:lnSpc>
                <a:spcPct val="100000"/>
              </a:lnSpc>
              <a:spcBef>
                <a:spcPts val="0"/>
              </a:spcBef>
              <a:spcAft>
                <a:spcPts val="0"/>
              </a:spcAft>
              <a:buClr>
                <a:srgbClr val="000000"/>
              </a:buClr>
              <a:buSzPts val="1400"/>
              <a:buFont typeface="Arial"/>
              <a:buChar char="•"/>
            </a:pPr>
            <a:r>
              <a:rPr lang="en-GB" dirty="0"/>
              <a:t>The main thing to consider when setting a reading challenge is to make sure it is inclusive and something all families &amp; children can enjoy.</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8" name="Google Shape;238;g2b69670aebd_1_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131e4e8a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7131e4e8a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0" name="Google Shape;250;g37131e4e8aa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75e570e0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b75e570e09_0_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*Have a print-out of our FAQs to help you if needed</a:t>
            </a:r>
            <a:endParaRPr dirty="0"/>
          </a:p>
        </p:txBody>
      </p:sp>
      <p:sp>
        <p:nvSpPr>
          <p:cNvPr id="263" name="Google Shape;263;g2b75e570e09_0_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f1a3556adb_0_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g1f1a3556adb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Notes for teachers: </a:t>
            </a:r>
            <a:endParaRPr dirty="0"/>
          </a:p>
          <a:p>
            <a:pPr marL="457200" marR="0" lvl="0" indent="-228600" algn="l" rtl="0">
              <a:lnSpc>
                <a:spcPct val="100000"/>
              </a:lnSpc>
              <a:spcBef>
                <a:spcPts val="0"/>
              </a:spcBef>
              <a:spcAft>
                <a:spcPts val="0"/>
              </a:spcAft>
              <a:buClr>
                <a:srgbClr val="000000"/>
              </a:buClr>
              <a:buSzPts val="1400"/>
              <a:buFont typeface="Arial"/>
              <a:buNone/>
            </a:pPr>
            <a:r>
              <a:rPr lang="en-GB" i="1" dirty="0"/>
              <a:t>Highlight to parents how important their role is and that you want to work in partnership with them to make reading easier and more fun</a:t>
            </a:r>
            <a:endParaRPr dirty="0"/>
          </a:p>
          <a:p>
            <a:pPr marL="457200" marR="0" lvl="0" indent="-228600" algn="l" rtl="0">
              <a:lnSpc>
                <a:spcPct val="100000"/>
              </a:lnSpc>
              <a:spcBef>
                <a:spcPts val="0"/>
              </a:spcBef>
              <a:spcAft>
                <a:spcPts val="0"/>
              </a:spcAft>
              <a:buClr>
                <a:srgbClr val="000000"/>
              </a:buClr>
              <a:buSzPts val="1400"/>
              <a:buFont typeface="Arial"/>
              <a:buNone/>
            </a:pPr>
            <a:r>
              <a:rPr lang="en-GB" i="1" dirty="0"/>
              <a:t>Perhaps you could ask them to think about what they want their child to achieve this year?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GB" i="1" dirty="0"/>
              <a:t>Here highlight why you have decided to start using the digital reading log-</a:t>
            </a:r>
            <a:endParaRPr dirty="0"/>
          </a:p>
          <a:p>
            <a:pPr marL="457200" lvl="0" indent="-228600" algn="l" rtl="0">
              <a:lnSpc>
                <a:spcPct val="100000"/>
              </a:lnSpc>
              <a:spcBef>
                <a:spcPts val="0"/>
              </a:spcBef>
              <a:spcAft>
                <a:spcPts val="0"/>
              </a:spcAft>
              <a:buSzPts val="1400"/>
              <a:buFont typeface="Arial"/>
              <a:buChar char="•"/>
            </a:pPr>
            <a:r>
              <a:rPr lang="en-GB" i="1" dirty="0"/>
              <a:t>Easier for parents to use compared to paper logs</a:t>
            </a:r>
            <a:endParaRPr dirty="0"/>
          </a:p>
          <a:p>
            <a:pPr marL="457200" lvl="0" indent="-228600" algn="l" rtl="0">
              <a:lnSpc>
                <a:spcPct val="100000"/>
              </a:lnSpc>
              <a:spcBef>
                <a:spcPts val="0"/>
              </a:spcBef>
              <a:spcAft>
                <a:spcPts val="0"/>
              </a:spcAft>
              <a:buSzPts val="1400"/>
              <a:buFont typeface="Arial"/>
              <a:buChar char="•"/>
            </a:pPr>
            <a:r>
              <a:rPr lang="en-GB" i="1" dirty="0"/>
              <a:t>No risk of reading logs being lost, everything is stored digitally</a:t>
            </a:r>
            <a:endParaRPr dirty="0"/>
          </a:p>
          <a:p>
            <a:pPr marL="457200" lvl="0" indent="-228600" algn="l" rtl="0">
              <a:lnSpc>
                <a:spcPct val="100000"/>
              </a:lnSpc>
              <a:spcBef>
                <a:spcPts val="0"/>
              </a:spcBef>
              <a:spcAft>
                <a:spcPts val="0"/>
              </a:spcAft>
              <a:buSzPts val="1400"/>
              <a:buFont typeface="Arial"/>
              <a:buChar char="•"/>
            </a:pPr>
            <a:r>
              <a:rPr lang="en-GB" i="1" dirty="0"/>
              <a:t>It’s fun – can leave photos and record audio clips of their child reading</a:t>
            </a:r>
            <a:endParaRPr dirty="0"/>
          </a:p>
          <a:p>
            <a:pPr marL="457200" lvl="0" indent="-228600" algn="l" rtl="0">
              <a:lnSpc>
                <a:spcPct val="100000"/>
              </a:lnSpc>
              <a:spcBef>
                <a:spcPts val="0"/>
              </a:spcBef>
              <a:spcAft>
                <a:spcPts val="0"/>
              </a:spcAft>
              <a:buSzPts val="1400"/>
              <a:buFont typeface="Arial"/>
              <a:buChar char="•"/>
            </a:pPr>
            <a:r>
              <a:rPr lang="en-GB" i="1" dirty="0"/>
              <a:t>Reading can be recorded anywhere – on the bus, out and about! </a:t>
            </a:r>
            <a:endParaRPr dirty="0"/>
          </a:p>
          <a:p>
            <a:pPr marL="457200" lvl="0" indent="-228600" algn="l" rtl="0">
              <a:lnSpc>
                <a:spcPct val="100000"/>
              </a:lnSpc>
              <a:spcBef>
                <a:spcPts val="0"/>
              </a:spcBef>
              <a:spcAft>
                <a:spcPts val="0"/>
              </a:spcAft>
              <a:buSzPts val="1400"/>
              <a:buFont typeface="Arial"/>
              <a:buChar char="•"/>
            </a:pPr>
            <a:r>
              <a:rPr lang="en-GB" i="1" dirty="0"/>
              <a:t>All reading can be recorded – road signs, own books etc</a:t>
            </a:r>
            <a:endParaRPr dirty="0"/>
          </a:p>
          <a:p>
            <a:pPr marL="457200" lvl="0" indent="-139700" algn="l" rtl="0">
              <a:lnSpc>
                <a:spcPct val="100000"/>
              </a:lnSpc>
              <a:spcBef>
                <a:spcPts val="0"/>
              </a:spcBef>
              <a:spcAft>
                <a:spcPts val="0"/>
              </a:spcAft>
              <a:buSzPts val="1400"/>
              <a:buFont typeface="Arial"/>
              <a:buNone/>
            </a:pPr>
            <a:endParaRPr i="1" dirty="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bb6d5159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5bb6d5159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Teacher notes: We know you have your child’s best interests at heart and are probably aware of the points on this slide already. However, we also know that it can be tricky to read regularly at home for lots of reasons. That’s why we are using the digital reading log, to make it easy and as fun as possible for you and your child</a:t>
            </a:r>
            <a:endParaRPr dirty="0"/>
          </a:p>
          <a:p>
            <a:pPr marL="0" lvl="0" indent="0" algn="l" rtl="0">
              <a:lnSpc>
                <a:spcPct val="100000"/>
              </a:lnSpc>
              <a:spcBef>
                <a:spcPts val="0"/>
              </a:spcBef>
              <a:spcAft>
                <a:spcPts val="0"/>
              </a:spcAft>
              <a:buSzPts val="1400"/>
              <a:buNone/>
            </a:pPr>
            <a:endParaRPr dirty="0"/>
          </a:p>
          <a:p>
            <a:pPr marL="457200" lvl="0" indent="-295275" algn="l" rtl="0">
              <a:lnSpc>
                <a:spcPct val="100000"/>
              </a:lnSpc>
              <a:spcBef>
                <a:spcPts val="0"/>
              </a:spcBef>
              <a:spcAft>
                <a:spcPts val="0"/>
              </a:spcAft>
              <a:buClr>
                <a:schemeClr val="dk1"/>
              </a:buClr>
              <a:buSzPts val="1050"/>
              <a:buChar char="●"/>
            </a:pPr>
            <a:r>
              <a:rPr lang="en-GB" sz="1050" dirty="0">
                <a:latin typeface="Arial"/>
                <a:ea typeface="Arial"/>
                <a:cs typeface="Arial"/>
                <a:sym typeface="Arial"/>
              </a:rPr>
              <a:t>Parents supporting reading is crucial for a child's development, it helps develop language skills, cognitive growth, and a lifelong love of learning</a:t>
            </a:r>
            <a:endParaRPr sz="1050" dirty="0">
              <a:latin typeface="Arial"/>
              <a:ea typeface="Arial"/>
              <a:cs typeface="Arial"/>
              <a:sym typeface="Arial"/>
            </a:endParaRPr>
          </a:p>
          <a:p>
            <a:pPr marL="0" lvl="0" indent="0" algn="l" rtl="0">
              <a:lnSpc>
                <a:spcPct val="100000"/>
              </a:lnSpc>
              <a:spcBef>
                <a:spcPts val="0"/>
              </a:spcBef>
              <a:spcAft>
                <a:spcPts val="0"/>
              </a:spcAft>
              <a:buClr>
                <a:schemeClr val="dk1"/>
              </a:buClr>
              <a:buSzPts val="1550"/>
              <a:buFont typeface="Arial"/>
              <a:buNone/>
            </a:pPr>
            <a:endParaRPr sz="1050" dirty="0">
              <a:latin typeface="Arial"/>
              <a:ea typeface="Arial"/>
              <a:cs typeface="Arial"/>
              <a:sym typeface="Arial"/>
            </a:endParaRPr>
          </a:p>
          <a:p>
            <a:pPr marL="457200" lvl="0" indent="-295275" algn="l" rtl="0">
              <a:lnSpc>
                <a:spcPct val="100000"/>
              </a:lnSpc>
              <a:spcBef>
                <a:spcPts val="0"/>
              </a:spcBef>
              <a:spcAft>
                <a:spcPts val="0"/>
              </a:spcAft>
              <a:buClr>
                <a:schemeClr val="dk1"/>
              </a:buClr>
              <a:buSzPts val="1050"/>
              <a:buChar char="●"/>
            </a:pPr>
            <a:r>
              <a:rPr lang="en-GB" sz="1050" dirty="0">
                <a:latin typeface="Arial"/>
                <a:ea typeface="Arial"/>
                <a:cs typeface="Arial"/>
                <a:sym typeface="Arial"/>
              </a:rPr>
              <a:t>Reading aloud, engaging with books, and creating a reading-rich environment at home positively impacts a child's academic success, emotional well-being, and overall future</a:t>
            </a:r>
            <a:endParaRPr sz="1050" dirty="0">
              <a:latin typeface="Arial"/>
              <a:ea typeface="Arial"/>
              <a:cs typeface="Arial"/>
              <a:sym typeface="Arial"/>
            </a:endParaRPr>
          </a:p>
          <a:p>
            <a:pPr marL="0" lvl="0" indent="0" algn="l" rtl="0">
              <a:lnSpc>
                <a:spcPct val="100000"/>
              </a:lnSpc>
              <a:spcBef>
                <a:spcPts val="0"/>
              </a:spcBef>
              <a:spcAft>
                <a:spcPts val="0"/>
              </a:spcAft>
              <a:buClr>
                <a:schemeClr val="dk1"/>
              </a:buClr>
              <a:buSzPts val="1550"/>
              <a:buFont typeface="Arial"/>
              <a:buNone/>
            </a:pPr>
            <a:endParaRPr sz="1050" dirty="0">
              <a:latin typeface="Arial"/>
              <a:ea typeface="Arial"/>
              <a:cs typeface="Arial"/>
              <a:sym typeface="Arial"/>
            </a:endParaRPr>
          </a:p>
          <a:p>
            <a:pPr marL="457200" lvl="0" indent="-295275" algn="l" rtl="0">
              <a:lnSpc>
                <a:spcPct val="100000"/>
              </a:lnSpc>
              <a:spcBef>
                <a:spcPts val="0"/>
              </a:spcBef>
              <a:spcAft>
                <a:spcPts val="0"/>
              </a:spcAft>
              <a:buClr>
                <a:schemeClr val="dk1"/>
              </a:buClr>
              <a:buSzPts val="1050"/>
              <a:buChar char="●"/>
            </a:pPr>
            <a:r>
              <a:rPr lang="en-GB" sz="1050" dirty="0">
                <a:latin typeface="Arial"/>
                <a:ea typeface="Arial"/>
                <a:cs typeface="Arial"/>
                <a:sym typeface="Arial"/>
              </a:rPr>
              <a:t>By making reading aloud a regular part of your family’s routine, you’re not just helping your children with their learning – you’re building memories, finding out more about each other, and instilling a love of reading that will last a lifetime!</a:t>
            </a:r>
            <a:endParaRPr sz="700" dirty="0">
              <a:latin typeface="Arial"/>
              <a:ea typeface="Arial"/>
              <a:cs typeface="Arial"/>
              <a:sym typeface="Arial"/>
            </a:endParaRPr>
          </a:p>
        </p:txBody>
      </p:sp>
      <p:sp>
        <p:nvSpPr>
          <p:cNvPr id="130" name="Google Shape;130;g35bb6d5159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Notes for teachers:</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Introduce the digital reading log. Explain you will now walk through the steps parents need to take to get set up on the platform and to start recording reading</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b409199f73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b409199f73_0_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lvl="0" indent="-228600" algn="l" rtl="0">
              <a:lnSpc>
                <a:spcPct val="100000"/>
              </a:lnSpc>
              <a:spcBef>
                <a:spcPts val="0"/>
              </a:spcBef>
              <a:spcAft>
                <a:spcPts val="0"/>
              </a:spcAft>
              <a:buSzPts val="1400"/>
              <a:buFont typeface="Arial"/>
              <a:buChar char="•"/>
            </a:pPr>
            <a:r>
              <a:rPr lang="en-GB" dirty="0"/>
              <a:t>Add the date your reading week will start so parents know when to expect their email</a:t>
            </a:r>
            <a:endParaRPr dirty="0"/>
          </a:p>
          <a:p>
            <a:pPr marL="457200" lvl="0" indent="-228600" algn="l" rtl="0">
              <a:lnSpc>
                <a:spcPct val="100000"/>
              </a:lnSpc>
              <a:spcBef>
                <a:spcPts val="0"/>
              </a:spcBef>
              <a:spcAft>
                <a:spcPts val="0"/>
              </a:spcAft>
              <a:buSzPts val="1400"/>
              <a:buFont typeface="Arial"/>
              <a:buChar char="•"/>
            </a:pPr>
            <a:r>
              <a:rPr lang="en-GB" dirty="0"/>
              <a:t>There is no need to set up an account with a username and password. The secure magic link will take you straight to your child’s reading log home page.”</a:t>
            </a:r>
            <a:endParaRPr dirty="0"/>
          </a:p>
          <a:p>
            <a:pPr marL="457200" lvl="0" indent="-228600" algn="l" rtl="0">
              <a:lnSpc>
                <a:spcPct val="100000"/>
              </a:lnSpc>
              <a:spcBef>
                <a:spcPts val="0"/>
              </a:spcBef>
              <a:spcAft>
                <a:spcPts val="0"/>
              </a:spcAft>
              <a:buSzPts val="1400"/>
              <a:buFont typeface="Arial"/>
              <a:buChar char="•"/>
            </a:pPr>
            <a:r>
              <a:rPr lang="en-GB" dirty="0"/>
              <a:t>Add if you are doing a live launch at this session to look out for the email, check spam</a:t>
            </a:r>
            <a:endParaRPr dirty="0"/>
          </a:p>
        </p:txBody>
      </p:sp>
      <p:sp>
        <p:nvSpPr>
          <p:cNvPr id="156" name="Google Shape;156;g2b409199f73_0_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409199f73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b409199f73_0_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lvl="0" indent="-228600" algn="l" rtl="0">
              <a:lnSpc>
                <a:spcPct val="100000"/>
              </a:lnSpc>
              <a:spcBef>
                <a:spcPts val="0"/>
              </a:spcBef>
              <a:spcAft>
                <a:spcPts val="0"/>
              </a:spcAft>
              <a:buSzPts val="1400"/>
              <a:buFont typeface="Arial"/>
              <a:buChar char="•"/>
            </a:pPr>
            <a:r>
              <a:rPr lang="en-GB" dirty="0"/>
              <a:t>You can log reading for any day in the past week, just not in advance</a:t>
            </a:r>
            <a:endParaRPr dirty="0"/>
          </a:p>
          <a:p>
            <a:pPr marL="457200" lvl="0" indent="-228600" algn="l" rtl="0">
              <a:lnSpc>
                <a:spcPct val="100000"/>
              </a:lnSpc>
              <a:spcBef>
                <a:spcPts val="0"/>
              </a:spcBef>
              <a:spcAft>
                <a:spcPts val="0"/>
              </a:spcAft>
              <a:buSzPts val="1400"/>
              <a:buFont typeface="Arial"/>
              <a:buChar char="•"/>
            </a:pPr>
            <a:r>
              <a:rPr lang="en-GB" dirty="0"/>
              <a:t>You must fill in the book title, but the rest is optional</a:t>
            </a:r>
            <a:endParaRPr dirty="0"/>
          </a:p>
        </p:txBody>
      </p:sp>
      <p:sp>
        <p:nvSpPr>
          <p:cNvPr id="165" name="Google Shape;165;g2b409199f73_0_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e4f9775ace420c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46e4f9775ace420c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lvl="0" indent="-228600" algn="l" rtl="0">
              <a:lnSpc>
                <a:spcPct val="100000"/>
              </a:lnSpc>
              <a:spcBef>
                <a:spcPts val="0"/>
              </a:spcBef>
              <a:spcAft>
                <a:spcPts val="0"/>
              </a:spcAft>
              <a:buSzPts val="1400"/>
              <a:buFont typeface="Arial"/>
              <a:buChar char="•"/>
            </a:pPr>
            <a:r>
              <a:rPr lang="en-GB" dirty="0"/>
              <a:t>EDIT: Mention here if you are making these methods of logging reading optional. E.g. Parents can log reading just by filling in the book title or, they must also select one of these methods</a:t>
            </a:r>
            <a:endParaRPr dirty="0"/>
          </a:p>
          <a:p>
            <a:pPr marL="457200" lvl="0" indent="-228600" algn="l" rtl="0">
              <a:lnSpc>
                <a:spcPct val="100000"/>
              </a:lnSpc>
              <a:spcBef>
                <a:spcPts val="0"/>
              </a:spcBef>
              <a:spcAft>
                <a:spcPts val="0"/>
              </a:spcAft>
              <a:buSzPts val="1400"/>
              <a:buFont typeface="Arial"/>
              <a:buChar char="•"/>
            </a:pPr>
            <a:r>
              <a:rPr lang="en-GB" dirty="0"/>
              <a:t>We love seeing your comments, photos and listening to the audio clips, they come through to us on an activity feed and the pupils love to see themselves when we share this on the whiteboard</a:t>
            </a:r>
            <a:endParaRPr dirty="0"/>
          </a:p>
          <a:p>
            <a:pPr marL="457200" lvl="0" indent="-139700" algn="l" rtl="0">
              <a:lnSpc>
                <a:spcPct val="100000"/>
              </a:lnSpc>
              <a:spcBef>
                <a:spcPts val="0"/>
              </a:spcBef>
              <a:spcAft>
                <a:spcPts val="0"/>
              </a:spcAft>
              <a:buSzPts val="1400"/>
              <a:buFont typeface="Arial"/>
              <a:buNone/>
            </a:pPr>
            <a:endParaRPr dirty="0"/>
          </a:p>
        </p:txBody>
      </p:sp>
      <p:sp>
        <p:nvSpPr>
          <p:cNvPr id="174" name="Google Shape;174;g46e4f9775ace420c_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6e4f9775ace420c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46e4f9775ace420c_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marR="0" lvl="0" indent="-228600" algn="l" rtl="0">
              <a:lnSpc>
                <a:spcPct val="100000"/>
              </a:lnSpc>
              <a:spcBef>
                <a:spcPts val="0"/>
              </a:spcBef>
              <a:spcAft>
                <a:spcPts val="0"/>
              </a:spcAft>
              <a:buClr>
                <a:srgbClr val="000000"/>
              </a:buClr>
              <a:buSzPts val="1400"/>
              <a:buFont typeface="Arial"/>
              <a:buChar char="•"/>
            </a:pPr>
            <a:r>
              <a:rPr lang="en-GB" dirty="0"/>
              <a:t>Every time you and your child record reading your child will get a silver star. If you reach the weekly target set by the teacher your child will get a gold star! </a:t>
            </a:r>
            <a:endParaRPr dirty="0"/>
          </a:p>
          <a:p>
            <a:pPr marL="457200" marR="0" lvl="0" indent="-228600" algn="l" rtl="0">
              <a:lnSpc>
                <a:spcPct val="100000"/>
              </a:lnSpc>
              <a:spcBef>
                <a:spcPts val="0"/>
              </a:spcBef>
              <a:spcAft>
                <a:spcPts val="0"/>
              </a:spcAft>
              <a:buClr>
                <a:srgbClr val="000000"/>
              </a:buClr>
              <a:buSzPts val="1400"/>
              <a:buFont typeface="Arial"/>
              <a:buChar char="•"/>
            </a:pPr>
            <a:r>
              <a:rPr lang="en-GB" dirty="0"/>
              <a:t>Mention any school incentives you are also doing</a:t>
            </a:r>
            <a:endParaRPr dirty="0"/>
          </a:p>
          <a:p>
            <a:pPr marL="457200" marR="0" lvl="0" indent="-228600" algn="l" rtl="0">
              <a:lnSpc>
                <a:spcPct val="100000"/>
              </a:lnSpc>
              <a:spcBef>
                <a:spcPts val="0"/>
              </a:spcBef>
              <a:spcAft>
                <a:spcPts val="0"/>
              </a:spcAft>
              <a:buClr>
                <a:srgbClr val="000000"/>
              </a:buClr>
              <a:buSzPts val="1400"/>
              <a:buFont typeface="Arial"/>
              <a:buChar char="•"/>
            </a:pPr>
            <a:r>
              <a:rPr lang="en-GB" i="1" dirty="0"/>
              <a:t>Note for teacher: the number of stars shown to parents will depend on what their reading target is. Ei: the above image would be for a child whose reading target is 5 times a week.</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86" name="Google Shape;186;g46e4f9775ace420c_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bf39f9951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bf39f99515_0_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dirty="0"/>
              <a:t>Teacher notes:</a:t>
            </a:r>
            <a:endParaRPr dirty="0"/>
          </a:p>
          <a:p>
            <a:pPr marL="457200" marR="0" lvl="0" indent="-228600" algn="l" rtl="0">
              <a:lnSpc>
                <a:spcPct val="100000"/>
              </a:lnSpc>
              <a:spcBef>
                <a:spcPts val="0"/>
              </a:spcBef>
              <a:spcAft>
                <a:spcPts val="0"/>
              </a:spcAft>
              <a:buClr>
                <a:srgbClr val="000000"/>
              </a:buClr>
              <a:buSzPts val="1400"/>
              <a:buFont typeface="Arial"/>
              <a:buNone/>
            </a:pPr>
            <a:r>
              <a:rPr lang="en-GB" dirty="0"/>
              <a:t>“We can leave comments and respond to your feedback. We can’t wait to give out our stickers for great reading! You’ll receive a notification whenever any teacher comment is left”</a:t>
            </a:r>
            <a:endParaRPr dirty="0"/>
          </a:p>
        </p:txBody>
      </p:sp>
      <p:sp>
        <p:nvSpPr>
          <p:cNvPr id="195" name="Google Shape;195;g2bf39f99515_0_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learningwithparents.com/"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learningwithparents.com/"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earningwithparents.com/" TargetMode="External"/><Relationship Id="rId1" Type="http://schemas.openxmlformats.org/officeDocument/2006/relationships/slideMaster" Target="../slideMasters/slideMaster2.xml"/><Relationship Id="rId6" Type="http://schemas.openxmlformats.org/officeDocument/2006/relationships/image" Target="../media/image2.jpg"/><Relationship Id="rId5" Type="http://schemas.openxmlformats.org/officeDocument/2006/relationships/hyperlink" Target="http://www.learningwithparents.com/" TargetMode="Externa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earningwithparents.com/" TargetMode="External"/><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hyperlink" Target="http://www.learningwithparents.com/" TargetMode="Externa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learningwithparents.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learningwithparents.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White BG 1">
    <p:bg>
      <p:bgPr>
        <a:solidFill>
          <a:srgbClr val="FFFFFF"/>
        </a:solidFill>
        <a:effectLst/>
      </p:bgPr>
    </p:bg>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7"/>
          <p:cNvPicPr preferRelativeResize="0"/>
          <p:nvPr/>
        </p:nvPicPr>
        <p:blipFill rotWithShape="1">
          <a:blip r:embed="rId2">
            <a:alphaModFix/>
          </a:blip>
          <a:srcRect r="11820"/>
          <a:stretch/>
        </p:blipFill>
        <p:spPr>
          <a:xfrm>
            <a:off x="556193" y="5307154"/>
            <a:ext cx="9770062" cy="1147026"/>
          </a:xfrm>
          <a:prstGeom prst="rect">
            <a:avLst/>
          </a:prstGeom>
          <a:noFill/>
          <a:ln>
            <a:noFill/>
          </a:ln>
        </p:spPr>
      </p:pic>
      <p:pic>
        <p:nvPicPr>
          <p:cNvPr id="17" name="Google Shape;17;p7" descr="A logo with buildings and clouds&#10;&#10;Description automatically generated"/>
          <p:cNvPicPr preferRelativeResize="0"/>
          <p:nvPr/>
        </p:nvPicPr>
        <p:blipFill rotWithShape="1">
          <a:blip r:embed="rId3">
            <a:alphaModFix/>
          </a:blip>
          <a:srcRect/>
          <a:stretch/>
        </p:blipFill>
        <p:spPr>
          <a:xfrm>
            <a:off x="10567941" y="5025363"/>
            <a:ext cx="1067866" cy="1251527"/>
          </a:xfrm>
          <a:prstGeom prst="rect">
            <a:avLst/>
          </a:prstGeom>
          <a:noFill/>
          <a:ln>
            <a:noFill/>
          </a:ln>
        </p:spPr>
      </p:pic>
      <p:sp>
        <p:nvSpPr>
          <p:cNvPr id="18" name="Google Shape;18;p7"/>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7"/>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rgbClr val="FFFFFF"/>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12"/>
          <p:cNvPicPr preferRelativeResize="0"/>
          <p:nvPr/>
        </p:nvPicPr>
        <p:blipFill rotWithShape="1">
          <a:blip r:embed="rId2">
            <a:alphaModFix/>
          </a:blip>
          <a:srcRect r="11820"/>
          <a:stretch/>
        </p:blipFill>
        <p:spPr>
          <a:xfrm>
            <a:off x="556193" y="5307154"/>
            <a:ext cx="9770062" cy="1147026"/>
          </a:xfrm>
          <a:prstGeom prst="rect">
            <a:avLst/>
          </a:prstGeom>
          <a:noFill/>
          <a:ln>
            <a:noFill/>
          </a:ln>
        </p:spPr>
      </p:pic>
      <p:pic>
        <p:nvPicPr>
          <p:cNvPr id="66" name="Google Shape;66;p12" descr="A logo with buildings and clouds&#10;&#10;Description automatically generated"/>
          <p:cNvPicPr preferRelativeResize="0"/>
          <p:nvPr/>
        </p:nvPicPr>
        <p:blipFill rotWithShape="1">
          <a:blip r:embed="rId3">
            <a:alphaModFix/>
          </a:blip>
          <a:srcRect/>
          <a:stretch/>
        </p:blipFill>
        <p:spPr>
          <a:xfrm>
            <a:off x="10567941" y="5025363"/>
            <a:ext cx="1067866" cy="1251527"/>
          </a:xfrm>
          <a:prstGeom prst="rect">
            <a:avLst/>
          </a:prstGeom>
          <a:noFill/>
          <a:ln>
            <a:noFill/>
          </a:ln>
        </p:spPr>
      </p:pic>
      <p:sp>
        <p:nvSpPr>
          <p:cNvPr id="67" name="Google Shape;67;p12"/>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2"/>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19"/>
          <p:cNvSpPr/>
          <p:nvPr/>
        </p:nvSpPr>
        <p:spPr>
          <a:xfrm>
            <a:off x="1" y="1"/>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71" name="Google Shape;71;p19"/>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72" name="Google Shape;72;p19"/>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73" name="Google Shape;73;p19" descr="A black background with white text and buildings&#10;&#10;Description automatically generated"/>
          <p:cNvPicPr preferRelativeResize="0"/>
          <p:nvPr/>
        </p:nvPicPr>
        <p:blipFill rotWithShape="1">
          <a:blip r:embed="rId4">
            <a:alphaModFix/>
          </a:blip>
          <a:srcRect/>
          <a:stretch/>
        </p:blipFill>
        <p:spPr>
          <a:xfrm>
            <a:off x="10464800" y="5043056"/>
            <a:ext cx="1056114" cy="1237671"/>
          </a:xfrm>
          <a:prstGeom prst="rect">
            <a:avLst/>
          </a:prstGeom>
          <a:noFill/>
          <a:ln>
            <a:noFill/>
          </a:ln>
        </p:spPr>
      </p:pic>
      <p:sp>
        <p:nvSpPr>
          <p:cNvPr id="74" name="Google Shape;74;p19"/>
          <p:cNvSpPr txBox="1">
            <a:spLocks noGrp="1"/>
          </p:cNvSpPr>
          <p:nvPr>
            <p:ph type="title"/>
          </p:nvPr>
        </p:nvSpPr>
        <p:spPr>
          <a:xfrm>
            <a:off x="2973957" y="2189701"/>
            <a:ext cx="624408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3300"/>
              <a:buNone/>
              <a:defRPr sz="88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2">
    <p:spTree>
      <p:nvGrpSpPr>
        <p:cNvPr id="1" name="Shape 75"/>
        <p:cNvGrpSpPr/>
        <p:nvPr/>
      </p:nvGrpSpPr>
      <p:grpSpPr>
        <a:xfrm>
          <a:off x="0" y="0"/>
          <a:ext cx="0" cy="0"/>
          <a:chOff x="0" y="0"/>
          <a:chExt cx="0" cy="0"/>
        </a:xfrm>
      </p:grpSpPr>
      <p:sp>
        <p:nvSpPr>
          <p:cNvPr id="76" name="Google Shape;76;p25"/>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77" name="Google Shape;77;p25" descr="A black background with white text and buildings&#10;&#10;Description automatically generated"/>
          <p:cNvPicPr preferRelativeResize="0"/>
          <p:nvPr/>
        </p:nvPicPr>
        <p:blipFill rotWithShape="1">
          <a:blip r:embed="rId3">
            <a:alphaModFix/>
          </a:blip>
          <a:srcRect/>
          <a:stretch/>
        </p:blipFill>
        <p:spPr>
          <a:xfrm>
            <a:off x="10464800" y="5043056"/>
            <a:ext cx="1056114" cy="1237671"/>
          </a:xfrm>
          <a:prstGeom prst="rect">
            <a:avLst/>
          </a:prstGeom>
          <a:noFill/>
          <a:ln>
            <a:noFill/>
          </a:ln>
        </p:spPr>
      </p:pic>
      <p:sp>
        <p:nvSpPr>
          <p:cNvPr id="78" name="Google Shape;78;p25"/>
          <p:cNvSpPr txBox="1">
            <a:spLocks noGrp="1"/>
          </p:cNvSpPr>
          <p:nvPr>
            <p:ph type="title"/>
          </p:nvPr>
        </p:nvSpPr>
        <p:spPr>
          <a:xfrm>
            <a:off x="2973957" y="2189701"/>
            <a:ext cx="624408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3300"/>
              <a:buNone/>
              <a:defRPr sz="8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25"/>
          <p:cNvPicPr preferRelativeResize="0"/>
          <p:nvPr/>
        </p:nvPicPr>
        <p:blipFill rotWithShape="1">
          <a:blip r:embed="rId4">
            <a:alphaModFix/>
          </a:blip>
          <a:srcRect r="11820"/>
          <a:stretch/>
        </p:blipFill>
        <p:spPr>
          <a:xfrm>
            <a:off x="556193" y="5307154"/>
            <a:ext cx="9770062" cy="1147026"/>
          </a:xfrm>
          <a:prstGeom prst="rect">
            <a:avLst/>
          </a:prstGeom>
          <a:noFill/>
          <a:ln>
            <a:noFill/>
          </a:ln>
        </p:spPr>
      </p:pic>
      <p:sp>
        <p:nvSpPr>
          <p:cNvPr id="80" name="Google Shape;80;p25"/>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pic>
        <p:nvPicPr>
          <p:cNvPr id="81" name="Google Shape;81;p25" descr="A logo with buildings and clouds&#10;&#10;Description automatically generated"/>
          <p:cNvPicPr preferRelativeResize="0"/>
          <p:nvPr/>
        </p:nvPicPr>
        <p:blipFill rotWithShape="1">
          <a:blip r:embed="rId6">
            <a:alphaModFix/>
          </a:blip>
          <a:srcRect/>
          <a:stretch/>
        </p:blipFill>
        <p:spPr>
          <a:xfrm>
            <a:off x="10567941" y="5025363"/>
            <a:ext cx="1067866" cy="12515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3">
    <p:spTree>
      <p:nvGrpSpPr>
        <p:cNvPr id="1" name="Shape 82"/>
        <p:cNvGrpSpPr/>
        <p:nvPr/>
      </p:nvGrpSpPr>
      <p:grpSpPr>
        <a:xfrm>
          <a:off x="0" y="0"/>
          <a:ext cx="0" cy="0"/>
          <a:chOff x="0" y="0"/>
          <a:chExt cx="0" cy="0"/>
        </a:xfrm>
      </p:grpSpPr>
      <p:sp>
        <p:nvSpPr>
          <p:cNvPr id="83" name="Google Shape;83;p26"/>
          <p:cNvSpPr/>
          <p:nvPr/>
        </p:nvSpPr>
        <p:spPr>
          <a:xfrm>
            <a:off x="1" y="1"/>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84" name="Google Shape;84;p26"/>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85" name="Google Shape;85;p26"/>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86" name="Google Shape;86;p26" descr="A black background with white text and buildings&#10;&#10;Description automatically generated"/>
          <p:cNvPicPr preferRelativeResize="0"/>
          <p:nvPr/>
        </p:nvPicPr>
        <p:blipFill rotWithShape="1">
          <a:blip r:embed="rId4">
            <a:alphaModFix/>
          </a:blip>
          <a:srcRect/>
          <a:stretch/>
        </p:blipFill>
        <p:spPr>
          <a:xfrm>
            <a:off x="10464800" y="5043056"/>
            <a:ext cx="1056114" cy="1237671"/>
          </a:xfrm>
          <a:prstGeom prst="rect">
            <a:avLst/>
          </a:prstGeom>
          <a:noFill/>
          <a:ln>
            <a:noFill/>
          </a:ln>
        </p:spPr>
      </p:pic>
      <p:sp>
        <p:nvSpPr>
          <p:cNvPr id="87" name="Google Shape;87;p26"/>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4">
    <p:spTree>
      <p:nvGrpSpPr>
        <p:cNvPr id="1" name="Shape 89"/>
        <p:cNvGrpSpPr/>
        <p:nvPr/>
      </p:nvGrpSpPr>
      <p:grpSpPr>
        <a:xfrm>
          <a:off x="0" y="0"/>
          <a:ext cx="0" cy="0"/>
          <a:chOff x="0" y="0"/>
          <a:chExt cx="0" cy="0"/>
        </a:xfrm>
      </p:grpSpPr>
      <p:sp>
        <p:nvSpPr>
          <p:cNvPr id="90" name="Google Shape;90;p27"/>
          <p:cNvSpPr/>
          <p:nvPr/>
        </p:nvSpPr>
        <p:spPr>
          <a:xfrm>
            <a:off x="1" y="0"/>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91" name="Google Shape;91;p27"/>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92" name="Google Shape;92;p27"/>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sp>
        <p:nvSpPr>
          <p:cNvPr id="93" name="Google Shape;93;p27"/>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7"/>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1_Title Slide 5">
    <p:spTree>
      <p:nvGrpSpPr>
        <p:cNvPr id="1" name="Shape 95"/>
        <p:cNvGrpSpPr/>
        <p:nvPr/>
      </p:nvGrpSpPr>
      <p:grpSpPr>
        <a:xfrm>
          <a:off x="0" y="0"/>
          <a:ext cx="0" cy="0"/>
          <a:chOff x="0" y="0"/>
          <a:chExt cx="0" cy="0"/>
        </a:xfrm>
      </p:grpSpPr>
      <p:sp>
        <p:nvSpPr>
          <p:cNvPr id="96" name="Google Shape;96;p28"/>
          <p:cNvSpPr/>
          <p:nvPr/>
        </p:nvSpPr>
        <p:spPr>
          <a:xfrm>
            <a:off x="1" y="0"/>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97" name="Google Shape;97;p28"/>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1_Title Slide 6">
    <p:bg>
      <p:bgPr>
        <a:solidFill>
          <a:srgbClr val="FFFFFF"/>
        </a:solidFill>
        <a:effectLst/>
      </p:bgPr>
    </p:bg>
    <p:spTree>
      <p:nvGrpSpPr>
        <p:cNvPr id="1" name="Shape 99"/>
        <p:cNvGrpSpPr/>
        <p:nvPr/>
      </p:nvGrpSpPr>
      <p:grpSpPr>
        <a:xfrm>
          <a:off x="0" y="0"/>
          <a:ext cx="0" cy="0"/>
          <a:chOff x="0" y="0"/>
          <a:chExt cx="0" cy="0"/>
        </a:xfrm>
      </p:grpSpPr>
      <p:pic>
        <p:nvPicPr>
          <p:cNvPr id="100" name="Google Shape;100;p29"/>
          <p:cNvPicPr preferRelativeResize="0"/>
          <p:nvPr/>
        </p:nvPicPr>
        <p:blipFill rotWithShape="1">
          <a:blip r:embed="rId2">
            <a:alphaModFix/>
          </a:blip>
          <a:srcRect/>
          <a:stretch/>
        </p:blipFill>
        <p:spPr>
          <a:xfrm>
            <a:off x="556193" y="5666906"/>
            <a:ext cx="11079614" cy="227490"/>
          </a:xfrm>
          <a:prstGeom prst="rect">
            <a:avLst/>
          </a:prstGeom>
          <a:noFill/>
          <a:ln>
            <a:noFill/>
          </a:ln>
        </p:spPr>
      </p:pic>
      <p:sp>
        <p:nvSpPr>
          <p:cNvPr id="101" name="Google Shape;101;p29"/>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sp>
        <p:nvSpPr>
          <p:cNvPr id="102" name="Google Shape;102;p29"/>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9"/>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1_Title Slide 7">
    <p:bg>
      <p:bgPr>
        <a:solidFill>
          <a:srgbClr val="FFFFFF"/>
        </a:solidFill>
        <a:effectLst/>
      </p:bgPr>
    </p:bg>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 Orange">
    <p:spTree>
      <p:nvGrpSpPr>
        <p:cNvPr id="1" name="Shape 20"/>
        <p:cNvGrpSpPr/>
        <p:nvPr/>
      </p:nvGrpSpPr>
      <p:grpSpPr>
        <a:xfrm>
          <a:off x="0" y="0"/>
          <a:ext cx="0" cy="0"/>
          <a:chOff x="0" y="0"/>
          <a:chExt cx="0" cy="0"/>
        </a:xfrm>
      </p:grpSpPr>
      <p:sp>
        <p:nvSpPr>
          <p:cNvPr id="21" name="Google Shape;21;p8"/>
          <p:cNvSpPr/>
          <p:nvPr/>
        </p:nvSpPr>
        <p:spPr>
          <a:xfrm>
            <a:off x="1" y="1"/>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22" name="Google Shape;22;p8"/>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23" name="Google Shape;23;p8"/>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24" name="Google Shape;24;p8" descr="A black background with white text and buildings&#10;&#10;Description automatically generated"/>
          <p:cNvPicPr preferRelativeResize="0"/>
          <p:nvPr/>
        </p:nvPicPr>
        <p:blipFill rotWithShape="1">
          <a:blip r:embed="rId4">
            <a:alphaModFix/>
          </a:blip>
          <a:srcRect/>
          <a:stretch/>
        </p:blipFill>
        <p:spPr>
          <a:xfrm>
            <a:off x="10464800" y="5043056"/>
            <a:ext cx="1056114" cy="1237671"/>
          </a:xfrm>
          <a:prstGeom prst="rect">
            <a:avLst/>
          </a:prstGeom>
          <a:noFill/>
          <a:ln>
            <a:noFill/>
          </a:ln>
        </p:spPr>
      </p:pic>
      <p:sp>
        <p:nvSpPr>
          <p:cNvPr id="25" name="Google Shape;25;p8"/>
          <p:cNvSpPr txBox="1">
            <a:spLocks noGrp="1"/>
          </p:cNvSpPr>
          <p:nvPr>
            <p:ph type="title"/>
          </p:nvPr>
        </p:nvSpPr>
        <p:spPr>
          <a:xfrm>
            <a:off x="2973957" y="2189701"/>
            <a:ext cx="624408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3300"/>
              <a:buNone/>
              <a:defRPr sz="88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White BG 2">
    <p:bg>
      <p:bgPr>
        <a:solidFill>
          <a:srgbClr val="FFFFFF"/>
        </a:solidFill>
        <a:effectLst/>
      </p:bgPr>
    </p:bg>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556193" y="5666906"/>
            <a:ext cx="11079614" cy="227490"/>
          </a:xfrm>
          <a:prstGeom prst="rect">
            <a:avLst/>
          </a:prstGeom>
          <a:noFill/>
          <a:ln>
            <a:noFill/>
          </a:ln>
        </p:spPr>
      </p:pic>
      <p:sp>
        <p:nvSpPr>
          <p:cNvPr id="28" name="Google Shape;28;p9"/>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sp>
        <p:nvSpPr>
          <p:cNvPr id="29" name="Google Shape;29;p9"/>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Orange BG 1">
    <p:spTree>
      <p:nvGrpSpPr>
        <p:cNvPr id="1" name="Shape 31"/>
        <p:cNvGrpSpPr/>
        <p:nvPr/>
      </p:nvGrpSpPr>
      <p:grpSpPr>
        <a:xfrm>
          <a:off x="0" y="0"/>
          <a:ext cx="0" cy="0"/>
          <a:chOff x="0" y="0"/>
          <a:chExt cx="0" cy="0"/>
        </a:xfrm>
      </p:grpSpPr>
      <p:sp>
        <p:nvSpPr>
          <p:cNvPr id="32" name="Google Shape;32;p10"/>
          <p:cNvSpPr/>
          <p:nvPr/>
        </p:nvSpPr>
        <p:spPr>
          <a:xfrm>
            <a:off x="1" y="1"/>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33" name="Google Shape;33;p10"/>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34" name="Google Shape;34;p10"/>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35" name="Google Shape;35;p10" descr="A black background with white text and buildings&#10;&#10;Description automatically generated"/>
          <p:cNvPicPr preferRelativeResize="0"/>
          <p:nvPr/>
        </p:nvPicPr>
        <p:blipFill rotWithShape="1">
          <a:blip r:embed="rId4">
            <a:alphaModFix/>
          </a:blip>
          <a:srcRect/>
          <a:stretch/>
        </p:blipFill>
        <p:spPr>
          <a:xfrm>
            <a:off x="10464800" y="5043056"/>
            <a:ext cx="1056114" cy="1237671"/>
          </a:xfrm>
          <a:prstGeom prst="rect">
            <a:avLst/>
          </a:prstGeom>
          <a:noFill/>
          <a:ln>
            <a:noFill/>
          </a:ln>
        </p:spPr>
      </p:pic>
      <p:sp>
        <p:nvSpPr>
          <p:cNvPr id="36" name="Google Shape;36;p10"/>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White BG 3">
    <p:bg>
      <p:bgPr>
        <a:solidFill>
          <a:srgbClr val="FFFFFF"/>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 White">
    <p:spTree>
      <p:nvGrpSpPr>
        <p:cNvPr id="1" name="Shape 41"/>
        <p:cNvGrpSpPr/>
        <p:nvPr/>
      </p:nvGrpSpPr>
      <p:grpSpPr>
        <a:xfrm>
          <a:off x="0" y="0"/>
          <a:ext cx="0" cy="0"/>
          <a:chOff x="0" y="0"/>
          <a:chExt cx="0" cy="0"/>
        </a:xfrm>
      </p:grpSpPr>
      <p:sp>
        <p:nvSpPr>
          <p:cNvPr id="42" name="Google Shape;42;p16"/>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pic>
        <p:nvPicPr>
          <p:cNvPr id="43" name="Google Shape;43;p16" descr="A black background with white text and buildings&#10;&#10;Description automatically generated"/>
          <p:cNvPicPr preferRelativeResize="0"/>
          <p:nvPr/>
        </p:nvPicPr>
        <p:blipFill rotWithShape="1">
          <a:blip r:embed="rId3">
            <a:alphaModFix/>
          </a:blip>
          <a:srcRect/>
          <a:stretch/>
        </p:blipFill>
        <p:spPr>
          <a:xfrm>
            <a:off x="10464800" y="5043056"/>
            <a:ext cx="1056114" cy="1237671"/>
          </a:xfrm>
          <a:prstGeom prst="rect">
            <a:avLst/>
          </a:prstGeom>
          <a:noFill/>
          <a:ln>
            <a:noFill/>
          </a:ln>
        </p:spPr>
      </p:pic>
      <p:sp>
        <p:nvSpPr>
          <p:cNvPr id="44" name="Google Shape;44;p16"/>
          <p:cNvSpPr txBox="1">
            <a:spLocks noGrp="1"/>
          </p:cNvSpPr>
          <p:nvPr>
            <p:ph type="title"/>
          </p:nvPr>
        </p:nvSpPr>
        <p:spPr>
          <a:xfrm>
            <a:off x="2973957" y="2189701"/>
            <a:ext cx="624408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3300"/>
              <a:buNone/>
              <a:defRPr sz="8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16"/>
          <p:cNvPicPr preferRelativeResize="0"/>
          <p:nvPr/>
        </p:nvPicPr>
        <p:blipFill rotWithShape="1">
          <a:blip r:embed="rId4">
            <a:alphaModFix/>
          </a:blip>
          <a:srcRect r="11820"/>
          <a:stretch/>
        </p:blipFill>
        <p:spPr>
          <a:xfrm>
            <a:off x="556193" y="5307154"/>
            <a:ext cx="9770062" cy="1147026"/>
          </a:xfrm>
          <a:prstGeom prst="rect">
            <a:avLst/>
          </a:prstGeom>
          <a:noFill/>
          <a:ln>
            <a:noFill/>
          </a:ln>
        </p:spPr>
      </p:pic>
      <p:sp>
        <p:nvSpPr>
          <p:cNvPr id="46" name="Google Shape;46;p16"/>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pic>
        <p:nvPicPr>
          <p:cNvPr id="47" name="Google Shape;47;p16" descr="A logo with buildings and clouds&#10;&#10;Description automatically generated"/>
          <p:cNvPicPr preferRelativeResize="0"/>
          <p:nvPr/>
        </p:nvPicPr>
        <p:blipFill rotWithShape="1">
          <a:blip r:embed="rId6">
            <a:alphaModFix/>
          </a:blip>
          <a:srcRect/>
          <a:stretch/>
        </p:blipFill>
        <p:spPr>
          <a:xfrm>
            <a:off x="10567941" y="5025363"/>
            <a:ext cx="1067866" cy="12515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Orange BG 2">
    <p:spTree>
      <p:nvGrpSpPr>
        <p:cNvPr id="1" name="Shape 48"/>
        <p:cNvGrpSpPr/>
        <p:nvPr/>
      </p:nvGrpSpPr>
      <p:grpSpPr>
        <a:xfrm>
          <a:off x="0" y="0"/>
          <a:ext cx="0" cy="0"/>
          <a:chOff x="0" y="0"/>
          <a:chExt cx="0" cy="0"/>
        </a:xfrm>
      </p:grpSpPr>
      <p:sp>
        <p:nvSpPr>
          <p:cNvPr id="49" name="Google Shape;49;p17"/>
          <p:cNvSpPr/>
          <p:nvPr/>
        </p:nvSpPr>
        <p:spPr>
          <a:xfrm>
            <a:off x="1" y="0"/>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50" name="Google Shape;50;p17"/>
          <p:cNvPicPr preferRelativeResize="0"/>
          <p:nvPr/>
        </p:nvPicPr>
        <p:blipFill rotWithShape="1">
          <a:blip r:embed="rId2">
            <a:alphaModFix/>
          </a:blip>
          <a:srcRect r="13236"/>
          <a:stretch/>
        </p:blipFill>
        <p:spPr>
          <a:xfrm>
            <a:off x="556193" y="5311309"/>
            <a:ext cx="9613043" cy="1138715"/>
          </a:xfrm>
          <a:prstGeom prst="rect">
            <a:avLst/>
          </a:prstGeom>
          <a:noFill/>
          <a:ln>
            <a:noFill/>
          </a:ln>
        </p:spPr>
      </p:pic>
      <p:sp>
        <p:nvSpPr>
          <p:cNvPr id="51" name="Google Shape;51;p17"/>
          <p:cNvSpPr txBox="1"/>
          <p:nvPr/>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lt1"/>
                </a:solidFill>
                <a:latin typeface="Verdana"/>
                <a:ea typeface="Verdana"/>
                <a:cs typeface="Verdana"/>
                <a:sym typeface="Verdana"/>
              </a:rPr>
              <a:t>@learnwparents</a:t>
            </a:r>
            <a:endParaRPr sz="1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lt1"/>
              </a:solidFill>
              <a:latin typeface="Verdana"/>
              <a:ea typeface="Verdana"/>
              <a:cs typeface="Verdana"/>
              <a:sym typeface="Verdana"/>
            </a:endParaRPr>
          </a:p>
        </p:txBody>
      </p:sp>
      <p:sp>
        <p:nvSpPr>
          <p:cNvPr id="52" name="Google Shape;52;p17"/>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Orange BG 3">
    <p:spTree>
      <p:nvGrpSpPr>
        <p:cNvPr id="1" name="Shape 54"/>
        <p:cNvGrpSpPr/>
        <p:nvPr/>
      </p:nvGrpSpPr>
      <p:grpSpPr>
        <a:xfrm>
          <a:off x="0" y="0"/>
          <a:ext cx="0" cy="0"/>
          <a:chOff x="0" y="0"/>
          <a:chExt cx="0" cy="0"/>
        </a:xfrm>
      </p:grpSpPr>
      <p:sp>
        <p:nvSpPr>
          <p:cNvPr id="55" name="Google Shape;55;p18"/>
          <p:cNvSpPr/>
          <p:nvPr/>
        </p:nvSpPr>
        <p:spPr>
          <a:xfrm>
            <a:off x="1" y="0"/>
            <a:ext cx="12191999" cy="6857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56" name="Google Shape;56;p18"/>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Pr>
        <a:solidFill>
          <a:srgbClr val="FFFFFF"/>
        </a:solidFill>
        <a:effectLst/>
      </p:bgPr>
    </p:bg>
    <p:spTree>
      <p:nvGrpSpPr>
        <p:cNvPr id="1" name="Shape 26"/>
        <p:cNvGrpSpPr/>
        <p:nvPr/>
      </p:nvGrpSpPr>
      <p:grpSpPr>
        <a:xfrm>
          <a:off x="0" y="0"/>
          <a:ext cx="0" cy="0"/>
          <a:chOff x="0" y="0"/>
          <a:chExt cx="0" cy="0"/>
        </a:xfrm>
      </p:grpSpPr>
      <p:sp>
        <p:nvSpPr>
          <p:cNvPr id="2" name="Title 2">
            <a:extLst>
              <a:ext uri="{FF2B5EF4-FFF2-40B4-BE49-F238E27FC236}">
                <a16:creationId xmlns:a16="http://schemas.microsoft.com/office/drawing/2014/main" id="{E424CF5C-2479-2BE4-E971-36524140C762}"/>
              </a:ext>
            </a:extLst>
          </p:cNvPr>
          <p:cNvSpPr>
            <a:spLocks noGrp="1"/>
          </p:cNvSpPr>
          <p:nvPr>
            <p:ph type="title" hasCustomPrompt="1"/>
          </p:nvPr>
        </p:nvSpPr>
        <p:spPr>
          <a:xfrm>
            <a:off x="814986" y="710443"/>
            <a:ext cx="4030692" cy="1080965"/>
          </a:xfrm>
        </p:spPr>
        <p:txBody>
          <a:bodyPr>
            <a:normAutofit/>
          </a:bodyPr>
          <a:lstStyle>
            <a:lvl1pPr algn="l">
              <a:defRPr sz="4400">
                <a:solidFill>
                  <a:schemeClr val="bg2"/>
                </a:solidFill>
                <a:latin typeface="Chaloops Medium" panose="02000000000000000000" pitchFamily="50" charset="0"/>
              </a:defRPr>
            </a:lvl1pPr>
          </a:lstStyle>
          <a:p>
            <a:r>
              <a:rPr lang="en-GB" dirty="0"/>
              <a:t>Title here</a:t>
            </a:r>
          </a:p>
        </p:txBody>
      </p:sp>
      <p:pic>
        <p:nvPicPr>
          <p:cNvPr id="3" name="Google Shape;20;p21">
            <a:extLst>
              <a:ext uri="{FF2B5EF4-FFF2-40B4-BE49-F238E27FC236}">
                <a16:creationId xmlns:a16="http://schemas.microsoft.com/office/drawing/2014/main" id="{8E13FF9A-F977-8C93-A144-EFDB311A3043}"/>
              </a:ext>
            </a:extLst>
          </p:cNvPr>
          <p:cNvPicPr preferRelativeResize="0"/>
          <p:nvPr userDrawn="1"/>
        </p:nvPicPr>
        <p:blipFill rotWithShape="1">
          <a:blip r:embed="rId2">
            <a:alphaModFix/>
          </a:blip>
          <a:srcRect r="11820"/>
          <a:stretch/>
        </p:blipFill>
        <p:spPr>
          <a:xfrm>
            <a:off x="556193" y="5307154"/>
            <a:ext cx="9770062" cy="1147026"/>
          </a:xfrm>
          <a:prstGeom prst="rect">
            <a:avLst/>
          </a:prstGeom>
          <a:noFill/>
          <a:ln>
            <a:noFill/>
          </a:ln>
        </p:spPr>
      </p:pic>
      <p:pic>
        <p:nvPicPr>
          <p:cNvPr id="4" name="Picture 3" descr="A logo with buildings and clouds&#10;&#10;Description automatically generated">
            <a:extLst>
              <a:ext uri="{FF2B5EF4-FFF2-40B4-BE49-F238E27FC236}">
                <a16:creationId xmlns:a16="http://schemas.microsoft.com/office/drawing/2014/main" id="{A62D7596-FBCF-AB0A-8468-F2422C37D3DF}"/>
              </a:ext>
            </a:extLst>
          </p:cNvPr>
          <p:cNvPicPr>
            <a:picLocks noChangeAspect="1"/>
          </p:cNvPicPr>
          <p:nvPr userDrawn="1"/>
        </p:nvPicPr>
        <p:blipFill>
          <a:blip r:embed="rId3"/>
          <a:stretch>
            <a:fillRect/>
          </a:stretch>
        </p:blipFill>
        <p:spPr>
          <a:xfrm>
            <a:off x="10567941" y="5025363"/>
            <a:ext cx="1067866" cy="1251527"/>
          </a:xfrm>
          <a:prstGeom prst="rect">
            <a:avLst/>
          </a:prstGeom>
        </p:spPr>
      </p:pic>
      <p:sp>
        <p:nvSpPr>
          <p:cNvPr id="5" name="Text Placeholder 17">
            <a:extLst>
              <a:ext uri="{FF2B5EF4-FFF2-40B4-BE49-F238E27FC236}">
                <a16:creationId xmlns:a16="http://schemas.microsoft.com/office/drawing/2014/main" id="{A511711F-2B5A-28EE-6910-56FAA7F019CF}"/>
              </a:ext>
            </a:extLst>
          </p:cNvPr>
          <p:cNvSpPr>
            <a:spLocks noGrp="1"/>
          </p:cNvSpPr>
          <p:nvPr>
            <p:ph type="body" sz="quarter" idx="10" hasCustomPrompt="1"/>
          </p:nvPr>
        </p:nvSpPr>
        <p:spPr>
          <a:xfrm>
            <a:off x="814388" y="1914525"/>
            <a:ext cx="7596187" cy="2873375"/>
          </a:xfrm>
          <a:prstGeom prst="rect">
            <a:avLst/>
          </a:prstGeom>
        </p:spPr>
        <p:txBody>
          <a:bodyPr/>
          <a:lstStyle>
            <a:lvl1pPr marL="342900" indent="-3429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defRPr>
            </a:lvl1pPr>
          </a:lstStyle>
          <a:p>
            <a:pPr lvl="0"/>
            <a:r>
              <a:rPr lang="en-GB" dirty="0"/>
              <a:t>Start typing here</a:t>
            </a:r>
          </a:p>
        </p:txBody>
      </p:sp>
      <p:sp>
        <p:nvSpPr>
          <p:cNvPr id="6" name="Google Shape;28;p23">
            <a:extLst>
              <a:ext uri="{FF2B5EF4-FFF2-40B4-BE49-F238E27FC236}">
                <a16:creationId xmlns:a16="http://schemas.microsoft.com/office/drawing/2014/main" id="{EEA01618-DF30-91BF-7C67-5E2DDAA9BC20}"/>
              </a:ext>
            </a:extLst>
          </p:cNvPr>
          <p:cNvSpPr txBox="1"/>
          <p:nvPr userDrawn="1"/>
        </p:nvSpPr>
        <p:spPr>
          <a:xfrm>
            <a:off x="556193" y="5972007"/>
            <a:ext cx="31960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chemeClr val="dk2"/>
                </a:solidFill>
                <a:latin typeface="Verdana"/>
                <a:ea typeface="Verdana"/>
                <a:cs typeface="Verdana"/>
                <a:sym typeface="Verdana"/>
              </a:rPr>
              <a:t>@learnwparents</a:t>
            </a:r>
            <a:endParaRPr sz="1100" b="0" i="0" u="none" strike="noStrike" cap="none" dirty="0">
              <a:solidFill>
                <a:schemeClr val="dk2"/>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100"/>
              <a:buFont typeface="Arial"/>
              <a:buNone/>
            </a:pPr>
            <a:r>
              <a:rPr lang="en-GB" sz="1100" b="1" i="0" u="sng" strike="noStrike" cap="none" dirty="0">
                <a:solidFill>
                  <a:schemeClr val="dk2"/>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www.learningwithparents.com</a:t>
            </a:r>
            <a:endParaRPr sz="1100" b="1" i="0" u="none" strike="noStrike" cap="none" dirty="0">
              <a:solidFill>
                <a:schemeClr val="dk2"/>
              </a:solidFill>
              <a:latin typeface="Verdana"/>
              <a:ea typeface="Verdana"/>
              <a:cs typeface="Verdana"/>
              <a:sym typeface="Verdana"/>
            </a:endParaRPr>
          </a:p>
        </p:txBody>
      </p:sp>
    </p:spTree>
    <p:extLst>
      <p:ext uri="{BB962C8B-B14F-4D97-AF65-F5344CB8AC3E}">
        <p14:creationId xmlns:p14="http://schemas.microsoft.com/office/powerpoint/2010/main" val="335174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3300"/>
              <a:buFont typeface="Arial"/>
              <a:buNone/>
              <a:defRPr sz="33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1" name="Google Shape;1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1400"/>
              <a:buFont typeface="Verdana"/>
              <a:buNone/>
              <a:defRPr sz="9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9pPr>
          </a:lstStyle>
          <a:p>
            <a:endParaRPr dirty="0"/>
          </a:p>
        </p:txBody>
      </p:sp>
      <p:sp>
        <p:nvSpPr>
          <p:cNvPr id="12" name="Google Shape;1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400"/>
              <a:buFont typeface="Verdana"/>
              <a:buNone/>
              <a:defRPr sz="9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9pPr>
          </a:lstStyle>
          <a:p>
            <a:endParaRPr dirty="0"/>
          </a:p>
        </p:txBody>
      </p:sp>
      <p:sp>
        <p:nvSpPr>
          <p:cNvPr id="13" name="Google Shape;1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3300"/>
              <a:buFont typeface="Arial"/>
              <a:buNone/>
              <a:defRPr sz="33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60" name="Google Shape;60;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1400"/>
              <a:buFont typeface="Verdana"/>
              <a:buNone/>
              <a:defRPr sz="9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9pPr>
          </a:lstStyle>
          <a:p>
            <a:endParaRPr dirty="0"/>
          </a:p>
        </p:txBody>
      </p:sp>
      <p:sp>
        <p:nvSpPr>
          <p:cNvPr id="61" name="Google Shape;61;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400"/>
              <a:buFont typeface="Verdana"/>
              <a:buNone/>
              <a:defRPr sz="9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chemeClr val="lt1"/>
              </a:buClr>
              <a:buSzPts val="1400"/>
              <a:buFont typeface="Verdana"/>
              <a:buNone/>
              <a:defRPr sz="1800" b="0" i="0" u="none" strike="noStrike" cap="none">
                <a:solidFill>
                  <a:schemeClr val="lt1"/>
                </a:solidFill>
                <a:latin typeface="Verdana"/>
                <a:ea typeface="Verdana"/>
                <a:cs typeface="Verdana"/>
                <a:sym typeface="Verdana"/>
              </a:defRPr>
            </a:lvl9pPr>
          </a:lstStyle>
          <a:p>
            <a:endParaRPr dirty="0"/>
          </a:p>
        </p:txBody>
      </p:sp>
      <p:sp>
        <p:nvSpPr>
          <p:cNvPr id="62" name="Google Shape;62;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SzPts val="900"/>
              <a:buFont typeface="Verdana"/>
              <a:buNone/>
              <a:defRPr sz="9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arningwithparents.com/blog/resources/checklist-for-launching-the-digital-reading-log/"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learningwithparents.com/blog/resources/parent-introduction-to-the-reading-log-video/"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mailto:hello@learningwithparents.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BCFF-EBD3-A99C-CD59-36E56B778C41}"/>
              </a:ext>
            </a:extLst>
          </p:cNvPr>
          <p:cNvSpPr>
            <a:spLocks noGrp="1"/>
          </p:cNvSpPr>
          <p:nvPr>
            <p:ph type="title"/>
          </p:nvPr>
        </p:nvSpPr>
        <p:spPr>
          <a:xfrm>
            <a:off x="814986" y="710443"/>
            <a:ext cx="5466942" cy="1080965"/>
          </a:xfrm>
        </p:spPr>
        <p:txBody>
          <a:bodyPr>
            <a:normAutofit/>
          </a:bodyPr>
          <a:lstStyle/>
          <a:p>
            <a:r>
              <a:rPr lang="en-GB" dirty="0"/>
              <a:t>Notes for teachers</a:t>
            </a:r>
          </a:p>
        </p:txBody>
      </p:sp>
      <p:sp>
        <p:nvSpPr>
          <p:cNvPr id="3" name="Text Placeholder 2">
            <a:extLst>
              <a:ext uri="{FF2B5EF4-FFF2-40B4-BE49-F238E27FC236}">
                <a16:creationId xmlns:a16="http://schemas.microsoft.com/office/drawing/2014/main" id="{403EE949-5B2A-292C-8ABF-A4F252270172}"/>
              </a:ext>
            </a:extLst>
          </p:cNvPr>
          <p:cNvSpPr>
            <a:spLocks noGrp="1"/>
          </p:cNvSpPr>
          <p:nvPr>
            <p:ph type="body" sz="quarter" idx="10"/>
          </p:nvPr>
        </p:nvSpPr>
        <p:spPr>
          <a:xfrm>
            <a:off x="658940" y="1598125"/>
            <a:ext cx="10880788" cy="4134739"/>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The aim of the parent launch is to make parents aware how important their role is in their child’s reading and that the school wants to work in partnership with them.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As an opening question, perhaps you could ask parents to think about what they want their child to achieve this year. Asking this simple question</a:t>
            </a:r>
            <a:r>
              <a:rPr lang="en-GB" sz="1400" dirty="0">
                <a:solidFill>
                  <a:srgbClr val="000000"/>
                </a:solidFill>
              </a:rPr>
              <a:t> can</a:t>
            </a:r>
            <a:r>
              <a:rPr kumimoji="0" lang="en-GB"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do so much to show parents that their input is crucial to their child’s success.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400" dirty="0">
              <a:latin typeface="Verdana" panose="020B0604030504040204" pitchFamily="34" charset="0"/>
              <a:ea typeface="Verdana" panose="020B0604030504040204" pitchFamily="34" charset="0"/>
            </a:endParaRPr>
          </a:p>
          <a:p>
            <a:pPr marL="0" indent="0">
              <a:buClr>
                <a:srgbClr val="000000"/>
              </a:buClr>
              <a:buNone/>
              <a:defRPr/>
            </a:pPr>
            <a:r>
              <a:rPr lang="en-US" sz="1400" b="1" dirty="0">
                <a:latin typeface="Verdana"/>
                <a:ea typeface="Verdana"/>
                <a:cs typeface="Verdana"/>
                <a:sym typeface="Verdana"/>
              </a:rPr>
              <a:t>Teachers will need to update:</a:t>
            </a:r>
          </a:p>
          <a:p>
            <a:pPr>
              <a:buClr>
                <a:srgbClr val="000000"/>
              </a:buClr>
              <a:defRPr/>
            </a:pPr>
            <a:endParaRPr kumimoji="0" lang="en-US" sz="1400" b="1" i="0" u="none" strike="noStrike" kern="0" cap="none" spc="0" normalizeH="0" baseline="0" noProof="0" dirty="0">
              <a:ln>
                <a:noFill/>
              </a:ln>
              <a:effectLst/>
              <a:uLnTx/>
              <a:uFillTx/>
              <a:latin typeface="Verdana"/>
              <a:ea typeface="Verdana"/>
              <a:cs typeface="Verdana"/>
              <a:sym typeface="Verdana"/>
            </a:endParaRPr>
          </a:p>
          <a:p>
            <a:pPr>
              <a:buClrTx/>
              <a:buFont typeface="Wingdings" panose="05000000000000000000" pitchFamily="2" charset="2"/>
              <a:buChar char="q"/>
              <a:defRPr/>
            </a:pPr>
            <a:r>
              <a:rPr lang="en-US" sz="1400" b="1" dirty="0">
                <a:latin typeface="Verdana"/>
                <a:ea typeface="Verdana"/>
                <a:sym typeface="Verdana"/>
              </a:rPr>
              <a:t>Slide 6 – </a:t>
            </a:r>
            <a:r>
              <a:rPr lang="en-US" sz="1400" dirty="0">
                <a:latin typeface="Verdana"/>
                <a:ea typeface="Verdana"/>
                <a:sym typeface="Verdana"/>
              </a:rPr>
              <a:t>Add the date you will launch the reading log</a:t>
            </a:r>
            <a:endParaRPr lang="en-US" sz="1400" b="1" dirty="0">
              <a:latin typeface="Verdana"/>
              <a:ea typeface="Verdana"/>
              <a:sym typeface="Verdana"/>
            </a:endParaRPr>
          </a:p>
          <a:p>
            <a:pPr>
              <a:buClrTx/>
              <a:buFont typeface="Wingdings" panose="05000000000000000000" pitchFamily="2" charset="2"/>
              <a:buChar char="q"/>
              <a:defRPr/>
            </a:pPr>
            <a:r>
              <a:rPr lang="en-US" sz="1400" b="1" dirty="0">
                <a:latin typeface="Verdana"/>
                <a:ea typeface="Verdana"/>
                <a:sym typeface="Verdana"/>
              </a:rPr>
              <a:t>Slide 9</a:t>
            </a:r>
            <a:r>
              <a:rPr lang="en-US" sz="1400" dirty="0">
                <a:latin typeface="Verdana"/>
                <a:ea typeface="Verdana"/>
                <a:sym typeface="Verdana"/>
              </a:rPr>
              <a:t>– Add any additional school incentives you will use to encourage and reward pupils for reading</a:t>
            </a:r>
          </a:p>
          <a:p>
            <a:pPr>
              <a:buClrTx/>
              <a:buFont typeface="Wingdings" panose="05000000000000000000" pitchFamily="2" charset="2"/>
              <a:buChar char="q"/>
              <a:defRPr/>
            </a:pPr>
            <a:r>
              <a:rPr lang="en-US" sz="1400" b="1" dirty="0">
                <a:latin typeface="Verdana"/>
                <a:ea typeface="Verdana"/>
                <a:sym typeface="Verdana"/>
              </a:rPr>
              <a:t>Slide 10 </a:t>
            </a:r>
            <a:r>
              <a:rPr lang="en-US" sz="1400" dirty="0">
                <a:latin typeface="Verdana"/>
                <a:ea typeface="Verdana"/>
                <a:sym typeface="Verdana"/>
              </a:rPr>
              <a:t>– Remove/edit if you’re not using our teacher feedback functionality</a:t>
            </a:r>
            <a:endParaRPr kumimoji="0" lang="en-US" sz="1600" i="0" u="none" strike="noStrike" kern="0" cap="none" spc="0" normalizeH="0" baseline="0" noProof="0" dirty="0">
              <a:ln>
                <a:noFill/>
              </a:ln>
              <a:effectLst/>
              <a:uLnTx/>
              <a:uFillTx/>
              <a:latin typeface="Arial"/>
              <a:cs typeface="Arial"/>
              <a:sym typeface="Arial"/>
            </a:endParaRPr>
          </a:p>
          <a:p>
            <a:pPr>
              <a:buClrTx/>
              <a:buFont typeface="Wingdings" panose="05000000000000000000" pitchFamily="2" charset="2"/>
              <a:buChar char="q"/>
              <a:defRPr/>
            </a:pPr>
            <a:r>
              <a:rPr kumimoji="0" lang="en-US" sz="1400" b="1" i="0" u="none" strike="noStrike" kern="0" cap="none" spc="0" normalizeH="0" baseline="0" noProof="0" dirty="0">
                <a:ln>
                  <a:noFill/>
                </a:ln>
                <a:effectLst/>
                <a:uLnTx/>
                <a:uFillTx/>
                <a:latin typeface="Verdana"/>
                <a:ea typeface="Verdana"/>
                <a:cs typeface="Verdana"/>
                <a:sym typeface="Verdana"/>
              </a:rPr>
              <a:t>Slide 13 – </a:t>
            </a:r>
            <a:r>
              <a:rPr kumimoji="0" lang="en-US" sz="1400" i="0" u="none" strike="noStrike" kern="0" cap="none" spc="0" normalizeH="0" baseline="0" noProof="0" dirty="0">
                <a:ln>
                  <a:noFill/>
                </a:ln>
                <a:effectLst/>
                <a:uLnTx/>
                <a:uFillTx/>
                <a:latin typeface="Verdana"/>
                <a:ea typeface="Verdana"/>
                <a:cs typeface="Verdana"/>
                <a:sym typeface="Verdana"/>
              </a:rPr>
              <a:t>Add your own reading challenge to the slide (we have listed some ideas in the notes section)</a:t>
            </a:r>
          </a:p>
          <a:p>
            <a:pPr marL="0" indent="0">
              <a:buClrTx/>
              <a:buNone/>
              <a:defRPr/>
            </a:pPr>
            <a:endParaRPr lang="en-GB" sz="1400" b="1" dirty="0">
              <a:solidFill>
                <a:srgbClr val="F28E00"/>
              </a:solidFill>
              <a:latin typeface="Verdana" panose="020B0604030504040204" pitchFamily="34" charset="0"/>
              <a:ea typeface="Verdana" panose="020B0604030504040204" pitchFamily="34" charset="0"/>
            </a:endParaRPr>
          </a:p>
          <a:p>
            <a:pPr marL="0" lvl="0" indent="0">
              <a:buSzPts val="1400"/>
              <a:buNone/>
            </a:pPr>
            <a:r>
              <a:rPr lang="en-US" sz="1400" b="1" dirty="0">
                <a:latin typeface="Verdana"/>
                <a:ea typeface="Verdana"/>
                <a:cs typeface="Verdana"/>
                <a:sym typeface="Verdana"/>
              </a:rPr>
              <a:t>Further support:</a:t>
            </a:r>
          </a:p>
          <a:p>
            <a:pPr marL="0" lvl="0" indent="0">
              <a:buSzPts val="1400"/>
              <a:buNone/>
            </a:pPr>
            <a:r>
              <a:rPr lang="en-US" sz="1400" dirty="0">
                <a:latin typeface="Verdana"/>
                <a:ea typeface="Verdana"/>
                <a:cs typeface="Verdana"/>
                <a:sym typeface="Verdana"/>
              </a:rPr>
              <a:t>You can read top tips for launching the digital reading log </a:t>
            </a:r>
            <a:r>
              <a:rPr lang="en-US" sz="1400" u="sng" dirty="0">
                <a:solidFill>
                  <a:srgbClr val="002060"/>
                </a:solidFill>
                <a:latin typeface="Verdana"/>
                <a:ea typeface="Verdana"/>
                <a:cs typeface="Verdana"/>
                <a:sym typeface="Verdana"/>
                <a:hlinkClick r:id="rId2"/>
              </a:rPr>
              <a:t>here.</a:t>
            </a:r>
            <a:r>
              <a:rPr lang="en-US" sz="1400" dirty="0">
                <a:solidFill>
                  <a:srgbClr val="002060"/>
                </a:solidFill>
                <a:latin typeface="Verdana"/>
                <a:ea typeface="Verdana"/>
                <a:cs typeface="Verdana"/>
                <a:sym typeface="Verdana"/>
                <a:hlinkClick r:id="rId2"/>
              </a:rPr>
              <a:t> </a:t>
            </a:r>
            <a:endParaRPr lang="en-US" sz="1600" dirty="0">
              <a:solidFill>
                <a:srgbClr val="002060"/>
              </a:solidFill>
              <a:latin typeface="Arial"/>
              <a:ea typeface="Arial"/>
            </a:endParaRPr>
          </a:p>
          <a:p>
            <a:pPr lvl="0" indent="-254000">
              <a:buSzPts val="1400"/>
              <a:buNone/>
            </a:pPr>
            <a:endParaRPr lang="en-US" sz="1400" b="1" dirty="0">
              <a:latin typeface="Verdana"/>
              <a:ea typeface="Verdana"/>
              <a:cs typeface="Verdana"/>
              <a:sym typeface="Verdana"/>
            </a:endParaRPr>
          </a:p>
          <a:p>
            <a:pPr marL="0" lvl="0" indent="0">
              <a:buNone/>
            </a:pPr>
            <a:endParaRPr lang="en-US" sz="900" dirty="0">
              <a:solidFill>
                <a:srgbClr val="616061"/>
              </a:solidFill>
              <a:highlight>
                <a:srgbClr val="F8F8F8"/>
              </a:highlight>
              <a:latin typeface="Arial"/>
              <a:ea typeface="Arial"/>
            </a:endParaRPr>
          </a:p>
          <a:p>
            <a:pPr marL="0" lvl="0" indent="0">
              <a:buNone/>
            </a:pPr>
            <a:r>
              <a:rPr lang="en-US" sz="1400" dirty="0"/>
              <a:t>To request the link to demo the activities or if you have any questions about how best to launch and use our programmes you can contact us at </a:t>
            </a:r>
            <a:r>
              <a:rPr lang="en-US" sz="1400" u="sng" dirty="0">
                <a:solidFill>
                  <a:srgbClr val="0000FF"/>
                </a:solidFill>
              </a:rPr>
              <a:t>schools@learningwithparents.com</a:t>
            </a:r>
            <a:endParaRPr lang="en-US" sz="1400" dirty="0"/>
          </a:p>
          <a:p>
            <a:pPr marL="0" indent="0">
              <a:buClrTx/>
              <a:buNone/>
              <a:defRPr/>
            </a:pPr>
            <a:endParaRPr lang="en-GB" sz="1400" b="1" dirty="0">
              <a:solidFill>
                <a:srgbClr val="F28E00"/>
              </a:solidFill>
              <a:latin typeface="Verdana" panose="020B0604030504040204" pitchFamily="34" charset="0"/>
              <a:ea typeface="Verdana" panose="020B0604030504040204" pitchFamily="34" charset="0"/>
            </a:endParaRPr>
          </a:p>
        </p:txBody>
      </p:sp>
      <p:pic>
        <p:nvPicPr>
          <p:cNvPr id="5" name="Picture 4" descr="A close-up of a text&#10;&#10;Description automatically generated">
            <a:extLst>
              <a:ext uri="{FF2B5EF4-FFF2-40B4-BE49-F238E27FC236}">
                <a16:creationId xmlns:a16="http://schemas.microsoft.com/office/drawing/2014/main" id="{CDB48561-E097-36D0-1856-3CA2D0361E27}"/>
              </a:ext>
            </a:extLst>
          </p:cNvPr>
          <p:cNvPicPr>
            <a:picLocks noChangeAspect="1"/>
          </p:cNvPicPr>
          <p:nvPr/>
        </p:nvPicPr>
        <p:blipFill>
          <a:blip r:embed="rId3"/>
          <a:stretch>
            <a:fillRect/>
          </a:stretch>
        </p:blipFill>
        <p:spPr>
          <a:xfrm>
            <a:off x="564696" y="432496"/>
            <a:ext cx="5220046" cy="1080965"/>
          </a:xfrm>
          <a:prstGeom prst="rect">
            <a:avLst/>
          </a:prstGeom>
        </p:spPr>
      </p:pic>
    </p:spTree>
    <p:extLst>
      <p:ext uri="{BB962C8B-B14F-4D97-AF65-F5344CB8AC3E}">
        <p14:creationId xmlns:p14="http://schemas.microsoft.com/office/powerpoint/2010/main" val="75305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bf39f99515_0_22"/>
          <p:cNvSpPr txBox="1">
            <a:spLocks noGrp="1"/>
          </p:cNvSpPr>
          <p:nvPr>
            <p:ph type="body" idx="1"/>
          </p:nvPr>
        </p:nvSpPr>
        <p:spPr>
          <a:xfrm>
            <a:off x="814389" y="1914525"/>
            <a:ext cx="4251598" cy="28733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GB" dirty="0"/>
              <a:t>Easily see feedback from teachers and any stickers given to your child</a:t>
            </a:r>
            <a:endParaRPr dirty="0"/>
          </a:p>
        </p:txBody>
      </p:sp>
      <p:grpSp>
        <p:nvGrpSpPr>
          <p:cNvPr id="198" name="Google Shape;198;g2bf39f99515_0_22"/>
          <p:cNvGrpSpPr/>
          <p:nvPr/>
        </p:nvGrpSpPr>
        <p:grpSpPr>
          <a:xfrm>
            <a:off x="5332702" y="1597435"/>
            <a:ext cx="5112019" cy="4129597"/>
            <a:chOff x="5332702" y="1597435"/>
            <a:chExt cx="5112019" cy="4129597"/>
          </a:xfrm>
        </p:grpSpPr>
        <p:pic>
          <p:nvPicPr>
            <p:cNvPr id="199" name="Google Shape;199;g2bf39f99515_0_22" descr="A screenshot of a computer&#10;&#10;Description automatically generated"/>
            <p:cNvPicPr preferRelativeResize="0"/>
            <p:nvPr/>
          </p:nvPicPr>
          <p:blipFill rotWithShape="1">
            <a:blip r:embed="rId3">
              <a:alphaModFix/>
            </a:blip>
            <a:srcRect/>
            <a:stretch/>
          </p:blipFill>
          <p:spPr>
            <a:xfrm>
              <a:off x="5332702" y="1597435"/>
              <a:ext cx="5112019" cy="4129597"/>
            </a:xfrm>
            <a:prstGeom prst="rect">
              <a:avLst/>
            </a:prstGeom>
            <a:noFill/>
            <a:ln w="9525" cap="flat" cmpd="sng">
              <a:solidFill>
                <a:schemeClr val="dk2"/>
              </a:solidFill>
              <a:prstDash val="solid"/>
              <a:round/>
              <a:headEnd type="none" w="sm" len="sm"/>
              <a:tailEnd type="none" w="sm" len="sm"/>
            </a:ln>
          </p:spPr>
        </p:pic>
        <p:sp>
          <p:nvSpPr>
            <p:cNvPr id="200" name="Google Shape;200;g2bf39f99515_0_22"/>
            <p:cNvSpPr/>
            <p:nvPr/>
          </p:nvSpPr>
          <p:spPr>
            <a:xfrm>
              <a:off x="7209322" y="4417996"/>
              <a:ext cx="231006" cy="1925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CFCFD"/>
                </a:solidFill>
                <a:latin typeface="Verdana"/>
                <a:ea typeface="Verdana"/>
                <a:cs typeface="Verdana"/>
                <a:sym typeface="Verdana"/>
              </a:endParaRPr>
            </a:p>
          </p:txBody>
        </p:sp>
      </p:grpSp>
      <p:pic>
        <p:nvPicPr>
          <p:cNvPr id="201" name="Google Shape;201;g2bf39f99515_0_22" descr="A close up of a logo&#10;&#10;Description automatically generated"/>
          <p:cNvPicPr preferRelativeResize="0"/>
          <p:nvPr/>
        </p:nvPicPr>
        <p:blipFill rotWithShape="1">
          <a:blip r:embed="rId4">
            <a:alphaModFix/>
          </a:blip>
          <a:srcRect/>
          <a:stretch/>
        </p:blipFill>
        <p:spPr>
          <a:xfrm>
            <a:off x="585392" y="356912"/>
            <a:ext cx="4995194" cy="9327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5bb6d51592_0_12"/>
          <p:cNvSpPr txBox="1">
            <a:spLocks noGrp="1"/>
          </p:cNvSpPr>
          <p:nvPr>
            <p:ph type="body" idx="1"/>
          </p:nvPr>
        </p:nvSpPr>
        <p:spPr>
          <a:xfrm>
            <a:off x="814396" y="2205623"/>
            <a:ext cx="5178600" cy="2873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GB" dirty="0"/>
              <a:t>See when your child has read 1:1 with a teacher or as part of a group</a:t>
            </a:r>
            <a:endParaRPr dirty="0"/>
          </a:p>
          <a:p>
            <a:pPr marL="7620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GB" dirty="0"/>
              <a:t>Teachers can also use the audio function so you can hear your child read in school</a:t>
            </a:r>
            <a:endParaRPr dirty="0"/>
          </a:p>
        </p:txBody>
      </p:sp>
      <p:pic>
        <p:nvPicPr>
          <p:cNvPr id="208" name="Google Shape;208;g35bb6d51592_0_12"/>
          <p:cNvPicPr preferRelativeResize="0"/>
          <p:nvPr/>
        </p:nvPicPr>
        <p:blipFill rotWithShape="1">
          <a:blip r:embed="rId3">
            <a:alphaModFix/>
          </a:blip>
          <a:srcRect/>
          <a:stretch/>
        </p:blipFill>
        <p:spPr>
          <a:xfrm>
            <a:off x="6532800" y="1956725"/>
            <a:ext cx="5354374" cy="2789000"/>
          </a:xfrm>
          <a:prstGeom prst="rect">
            <a:avLst/>
          </a:prstGeom>
          <a:noFill/>
          <a:ln w="9525"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05A631AB-D3F9-2F6B-CC6A-7BC1CE227C85}"/>
              </a:ext>
            </a:extLst>
          </p:cNvPr>
          <p:cNvSpPr txBox="1"/>
          <p:nvPr/>
        </p:nvSpPr>
        <p:spPr>
          <a:xfrm>
            <a:off x="814396" y="481778"/>
            <a:ext cx="8957187" cy="1323439"/>
          </a:xfrm>
          <a:prstGeom prst="rect">
            <a:avLst/>
          </a:prstGeom>
          <a:noFill/>
        </p:spPr>
        <p:txBody>
          <a:bodyPr wrap="square" rtlCol="0">
            <a:spAutoFit/>
          </a:bodyPr>
          <a:lstStyle/>
          <a:p>
            <a:r>
              <a:rPr lang="en-GB" sz="4000" dirty="0">
                <a:solidFill>
                  <a:schemeClr val="bg2"/>
                </a:solidFill>
                <a:latin typeface="Chaloops Medium" panose="02000000000000000000" pitchFamily="50" charset="0"/>
              </a:rPr>
              <a:t>See the reading your child is doing in school too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bf39f99515_0_36"/>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83333"/>
              <a:buNone/>
            </a:pPr>
            <a:r>
              <a:rPr lang="en-GB" dirty="0"/>
              <a:t>Helpful reminders</a:t>
            </a:r>
            <a:endParaRPr dirty="0"/>
          </a:p>
        </p:txBody>
      </p:sp>
      <p:sp>
        <p:nvSpPr>
          <p:cNvPr id="216" name="Google Shape;216;g2bf39f99515_0_36"/>
          <p:cNvSpPr/>
          <p:nvPr/>
        </p:nvSpPr>
        <p:spPr>
          <a:xfrm>
            <a:off x="2550150" y="1916725"/>
            <a:ext cx="1887300" cy="29898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303C"/>
                </a:solidFill>
                <a:latin typeface="Arial"/>
                <a:ea typeface="Arial"/>
                <a:cs typeface="Arial"/>
                <a:sym typeface="Arial"/>
              </a:rPr>
              <a:t>Your reading week has started!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303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Verdana"/>
                <a:ea typeface="Verdana"/>
                <a:cs typeface="Verdana"/>
                <a:sym typeface="Verdana"/>
              </a:rPr>
              <a:t>You will receive an email asking you to read at home and leave feedback for the class teacher.</a:t>
            </a:r>
            <a:endParaRPr sz="1100" b="0"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Verdana"/>
                <a:ea typeface="Verdana"/>
                <a:cs typeface="Verdana"/>
                <a:sym typeface="Verdana"/>
              </a:rPr>
              <a:t>You can also see your child’s reading target.</a:t>
            </a: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Verdana"/>
                <a:ea typeface="Verdana"/>
                <a:cs typeface="Verdana"/>
                <a:sym typeface="Verdana"/>
              </a:rPr>
              <a:t>This email is sent at the start of every reading week. </a:t>
            </a:r>
            <a:endParaRPr sz="1000" b="0" i="0" u="none" strike="noStrike" cap="none" dirty="0">
              <a:solidFill>
                <a:srgbClr val="00303C"/>
              </a:solidFill>
              <a:latin typeface="Arial"/>
              <a:ea typeface="Arial"/>
              <a:cs typeface="Arial"/>
              <a:sym typeface="Arial"/>
            </a:endParaRPr>
          </a:p>
        </p:txBody>
      </p:sp>
      <p:sp>
        <p:nvSpPr>
          <p:cNvPr id="217" name="Google Shape;217;g2bf39f99515_0_36"/>
          <p:cNvSpPr/>
          <p:nvPr/>
        </p:nvSpPr>
        <p:spPr>
          <a:xfrm>
            <a:off x="4493323" y="3886065"/>
            <a:ext cx="1077000" cy="279300"/>
          </a:xfrm>
          <a:prstGeom prst="roundRect">
            <a:avLst>
              <a:gd name="adj" fmla="val 16667"/>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rgbClr val="00303C"/>
                </a:solidFill>
                <a:latin typeface="Arial"/>
                <a:ea typeface="Arial"/>
                <a:cs typeface="Arial"/>
                <a:sym typeface="Arial"/>
              </a:rPr>
              <a:t>After 2 days</a:t>
            </a:r>
            <a:endParaRPr sz="1400" b="0" i="0" u="none" strike="noStrike" cap="none" dirty="0">
              <a:solidFill>
                <a:srgbClr val="000000"/>
              </a:solidFill>
              <a:latin typeface="Arial"/>
              <a:ea typeface="Arial"/>
              <a:cs typeface="Arial"/>
              <a:sym typeface="Arial"/>
            </a:endParaRPr>
          </a:p>
        </p:txBody>
      </p:sp>
      <p:sp>
        <p:nvSpPr>
          <p:cNvPr id="218" name="Google Shape;218;g2bf39f99515_0_36"/>
          <p:cNvSpPr/>
          <p:nvPr/>
        </p:nvSpPr>
        <p:spPr>
          <a:xfrm>
            <a:off x="4985775" y="1922818"/>
            <a:ext cx="1978800" cy="18576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303C"/>
                </a:solidFill>
                <a:latin typeface="Arial"/>
                <a:ea typeface="Arial"/>
                <a:cs typeface="Arial"/>
                <a:sym typeface="Arial"/>
              </a:rPr>
              <a:t>Reading reminder 1</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303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Verdana"/>
                <a:ea typeface="Verdana"/>
                <a:cs typeface="Verdana"/>
                <a:sym typeface="Verdana"/>
              </a:rPr>
              <a:t>If no reading has been logged within 2 days, you will receive a reminder.</a:t>
            </a:r>
            <a:endParaRPr sz="1200" b="0" i="0" u="none" strike="noStrike" cap="none" dirty="0">
              <a:solidFill>
                <a:srgbClr val="000000"/>
              </a:solidFill>
              <a:latin typeface="Verdana"/>
              <a:ea typeface="Verdana"/>
              <a:cs typeface="Verdana"/>
              <a:sym typeface="Verdana"/>
            </a:endParaRPr>
          </a:p>
        </p:txBody>
      </p:sp>
      <p:sp>
        <p:nvSpPr>
          <p:cNvPr id="219" name="Google Shape;219;g2bf39f99515_0_36"/>
          <p:cNvSpPr/>
          <p:nvPr/>
        </p:nvSpPr>
        <p:spPr>
          <a:xfrm>
            <a:off x="2336165" y="1771184"/>
            <a:ext cx="396300" cy="389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220" name="Google Shape;220;g2bf39f99515_0_36"/>
          <p:cNvSpPr/>
          <p:nvPr/>
        </p:nvSpPr>
        <p:spPr>
          <a:xfrm>
            <a:off x="7535367" y="1960818"/>
            <a:ext cx="1978800" cy="19236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303C"/>
                </a:solidFill>
                <a:latin typeface="Arial"/>
                <a:ea typeface="Arial"/>
                <a:cs typeface="Arial"/>
                <a:sym typeface="Arial"/>
              </a:rPr>
              <a:t>Reading reminder 2</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303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Verdana"/>
                <a:ea typeface="Verdana"/>
                <a:cs typeface="Verdana"/>
                <a:sym typeface="Verdana"/>
              </a:rPr>
              <a:t>If the reading target hasn’t been met, then you will receive another reminder after 5 days. </a:t>
            </a:r>
            <a:endParaRPr sz="1200" b="0" i="0" u="none" strike="noStrike" cap="none" dirty="0">
              <a:solidFill>
                <a:srgbClr val="000000"/>
              </a:solidFill>
              <a:latin typeface="Verdana"/>
              <a:ea typeface="Verdana"/>
              <a:cs typeface="Verdana"/>
              <a:sym typeface="Verdana"/>
            </a:endParaRPr>
          </a:p>
        </p:txBody>
      </p:sp>
      <p:sp>
        <p:nvSpPr>
          <p:cNvPr id="221" name="Google Shape;221;g2bf39f99515_0_36"/>
          <p:cNvSpPr/>
          <p:nvPr/>
        </p:nvSpPr>
        <p:spPr>
          <a:xfrm>
            <a:off x="4833687" y="1771209"/>
            <a:ext cx="396300" cy="389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222" name="Google Shape;222;g2bf39f99515_0_36"/>
          <p:cNvSpPr/>
          <p:nvPr/>
        </p:nvSpPr>
        <p:spPr>
          <a:xfrm>
            <a:off x="6650486" y="3886068"/>
            <a:ext cx="1077000" cy="279300"/>
          </a:xfrm>
          <a:prstGeom prst="roundRect">
            <a:avLst>
              <a:gd name="adj" fmla="val 16667"/>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rgbClr val="00303C"/>
                </a:solidFill>
                <a:latin typeface="Arial"/>
                <a:ea typeface="Arial"/>
                <a:cs typeface="Arial"/>
                <a:sym typeface="Arial"/>
              </a:rPr>
              <a:t>After 5 days</a:t>
            </a:r>
            <a:endParaRPr sz="1400" b="0" i="0" u="none" strike="noStrike" cap="none" dirty="0">
              <a:solidFill>
                <a:srgbClr val="000000"/>
              </a:solidFill>
              <a:latin typeface="Arial"/>
              <a:ea typeface="Arial"/>
              <a:cs typeface="Arial"/>
              <a:sym typeface="Arial"/>
            </a:endParaRPr>
          </a:p>
        </p:txBody>
      </p:sp>
      <p:sp>
        <p:nvSpPr>
          <p:cNvPr id="223" name="Google Shape;223;g2bf39f99515_0_36"/>
          <p:cNvSpPr/>
          <p:nvPr/>
        </p:nvSpPr>
        <p:spPr>
          <a:xfrm>
            <a:off x="10084950" y="1960825"/>
            <a:ext cx="1978800" cy="2303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303C"/>
                </a:solidFill>
                <a:latin typeface="Arial"/>
                <a:ea typeface="Arial"/>
                <a:cs typeface="Arial"/>
                <a:sym typeface="Arial"/>
              </a:rPr>
              <a:t>Reading log entry from school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303C"/>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Verdana"/>
                <a:ea typeface="Verdana"/>
                <a:cs typeface="Verdana"/>
                <a:sym typeface="Verdana"/>
              </a:rPr>
              <a:t>You will receive an email when a teacher leaves a reading log entry.</a:t>
            </a:r>
            <a:endParaRPr sz="1200" b="0" i="0" u="none" strike="noStrike" cap="none" dirty="0">
              <a:solidFill>
                <a:srgbClr val="000000"/>
              </a:solidFill>
              <a:latin typeface="Verdana"/>
              <a:ea typeface="Verdana"/>
              <a:cs typeface="Verdana"/>
              <a:sym typeface="Verdana"/>
            </a:endParaRPr>
          </a:p>
        </p:txBody>
      </p:sp>
      <p:sp>
        <p:nvSpPr>
          <p:cNvPr id="224" name="Google Shape;224;g2bf39f99515_0_36"/>
          <p:cNvSpPr/>
          <p:nvPr/>
        </p:nvSpPr>
        <p:spPr>
          <a:xfrm>
            <a:off x="213324" y="1916718"/>
            <a:ext cx="1887300" cy="25026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303C"/>
                </a:solidFill>
                <a:latin typeface="Arial"/>
                <a:ea typeface="Arial"/>
                <a:cs typeface="Arial"/>
                <a:sym typeface="Arial"/>
              </a:rPr>
              <a:t>Welcome to Learning with Parents!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303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Verdana"/>
                <a:ea typeface="Verdana"/>
                <a:cs typeface="Verdana"/>
                <a:sym typeface="Verdana"/>
              </a:rPr>
              <a:t>You will receive an email with a magic link which will take you directly to the platform. </a:t>
            </a:r>
            <a:endParaRPr sz="1200" b="0" i="0" u="none" strike="noStrike" cap="none" dirty="0">
              <a:solidFill>
                <a:srgbClr val="00303C"/>
              </a:solidFill>
              <a:latin typeface="Arial"/>
              <a:ea typeface="Arial"/>
              <a:cs typeface="Arial"/>
              <a:sym typeface="Arial"/>
            </a:endParaRPr>
          </a:p>
        </p:txBody>
      </p:sp>
      <p:sp>
        <p:nvSpPr>
          <p:cNvPr id="225" name="Google Shape;225;g2bf39f99515_0_36"/>
          <p:cNvSpPr/>
          <p:nvPr/>
        </p:nvSpPr>
        <p:spPr>
          <a:xfrm>
            <a:off x="9864591" y="1771234"/>
            <a:ext cx="396300" cy="389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226" name="Google Shape;226;g2bf39f99515_0_36"/>
          <p:cNvSpPr/>
          <p:nvPr/>
        </p:nvSpPr>
        <p:spPr>
          <a:xfrm>
            <a:off x="128246" y="1771234"/>
            <a:ext cx="396300" cy="389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pic>
        <p:nvPicPr>
          <p:cNvPr id="227" name="Google Shape;227;g2bf39f99515_0_36"/>
          <p:cNvPicPr preferRelativeResize="0"/>
          <p:nvPr/>
        </p:nvPicPr>
        <p:blipFill rotWithShape="1">
          <a:blip r:embed="rId3">
            <a:alphaModFix/>
          </a:blip>
          <a:srcRect r="3259"/>
          <a:stretch/>
        </p:blipFill>
        <p:spPr>
          <a:xfrm rot="-1127773">
            <a:off x="1416718" y="3719122"/>
            <a:ext cx="905115" cy="1878655"/>
          </a:xfrm>
          <a:prstGeom prst="rect">
            <a:avLst/>
          </a:prstGeom>
          <a:noFill/>
          <a:ln>
            <a:noFill/>
          </a:ln>
        </p:spPr>
      </p:pic>
      <p:sp>
        <p:nvSpPr>
          <p:cNvPr id="228" name="Google Shape;228;g2bf39f99515_0_36"/>
          <p:cNvSpPr/>
          <p:nvPr/>
        </p:nvSpPr>
        <p:spPr>
          <a:xfrm>
            <a:off x="7331174" y="1771197"/>
            <a:ext cx="396300" cy="389400"/>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Arial"/>
                <a:ea typeface="Arial"/>
                <a:cs typeface="Arial"/>
                <a:sym typeface="Arial"/>
              </a:rPr>
              <a:t>4</a:t>
            </a:r>
            <a:endParaRPr sz="1400" b="0" i="0" u="none" strike="noStrike" cap="none" dirty="0">
              <a:solidFill>
                <a:srgbClr val="000000"/>
              </a:solidFill>
              <a:latin typeface="Arial"/>
              <a:ea typeface="Arial"/>
              <a:cs typeface="Arial"/>
              <a:sym typeface="Arial"/>
            </a:endParaRPr>
          </a:p>
        </p:txBody>
      </p:sp>
      <p:sp>
        <p:nvSpPr>
          <p:cNvPr id="229" name="Google Shape;229;g2bf39f99515_0_36"/>
          <p:cNvSpPr/>
          <p:nvPr/>
        </p:nvSpPr>
        <p:spPr>
          <a:xfrm>
            <a:off x="6997050" y="2914375"/>
            <a:ext cx="528300" cy="396300"/>
          </a:xfrm>
          <a:prstGeom prst="rightArrow">
            <a:avLst>
              <a:gd name="adj1" fmla="val 50000"/>
              <a:gd name="adj2" fmla="val 50000"/>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CFCFD"/>
              </a:solidFill>
              <a:latin typeface="Arial"/>
              <a:ea typeface="Arial"/>
              <a:cs typeface="Arial"/>
              <a:sym typeface="Arial"/>
            </a:endParaRPr>
          </a:p>
        </p:txBody>
      </p:sp>
      <p:sp>
        <p:nvSpPr>
          <p:cNvPr id="230" name="Google Shape;230;g2bf39f99515_0_36"/>
          <p:cNvSpPr/>
          <p:nvPr/>
        </p:nvSpPr>
        <p:spPr>
          <a:xfrm>
            <a:off x="9524202" y="2914375"/>
            <a:ext cx="528300" cy="396300"/>
          </a:xfrm>
          <a:prstGeom prst="rightArrow">
            <a:avLst>
              <a:gd name="adj1" fmla="val 50000"/>
              <a:gd name="adj2" fmla="val 50000"/>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CFCFD"/>
              </a:solidFill>
              <a:latin typeface="Arial"/>
              <a:ea typeface="Arial"/>
              <a:cs typeface="Arial"/>
              <a:sym typeface="Arial"/>
            </a:endParaRPr>
          </a:p>
        </p:txBody>
      </p:sp>
      <p:sp>
        <p:nvSpPr>
          <p:cNvPr id="231" name="Google Shape;231;g2bf39f99515_0_36"/>
          <p:cNvSpPr/>
          <p:nvPr/>
        </p:nvSpPr>
        <p:spPr>
          <a:xfrm>
            <a:off x="9124275" y="3886075"/>
            <a:ext cx="1077000" cy="531600"/>
          </a:xfrm>
          <a:prstGeom prst="roundRect">
            <a:avLst>
              <a:gd name="adj" fmla="val 16667"/>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rgbClr val="00303C"/>
                </a:solidFill>
                <a:latin typeface="Arial"/>
                <a:ea typeface="Arial"/>
                <a:cs typeface="Arial"/>
                <a:sym typeface="Arial"/>
              </a:rPr>
              <a:t>After teacher comment</a:t>
            </a:r>
            <a:endParaRPr sz="1400" b="0" i="0" u="none" strike="noStrike" cap="none" dirty="0">
              <a:solidFill>
                <a:srgbClr val="000000"/>
              </a:solidFill>
              <a:latin typeface="Arial"/>
              <a:ea typeface="Arial"/>
              <a:cs typeface="Arial"/>
              <a:sym typeface="Arial"/>
            </a:endParaRPr>
          </a:p>
        </p:txBody>
      </p:sp>
      <p:sp>
        <p:nvSpPr>
          <p:cNvPr id="232" name="Google Shape;232;g2bf39f99515_0_36"/>
          <p:cNvSpPr/>
          <p:nvPr/>
        </p:nvSpPr>
        <p:spPr>
          <a:xfrm>
            <a:off x="4447462" y="2914375"/>
            <a:ext cx="528300" cy="396300"/>
          </a:xfrm>
          <a:prstGeom prst="rightArrow">
            <a:avLst>
              <a:gd name="adj1" fmla="val 50000"/>
              <a:gd name="adj2" fmla="val 50000"/>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CFCFD"/>
              </a:solidFill>
              <a:latin typeface="Arial"/>
              <a:ea typeface="Arial"/>
              <a:cs typeface="Arial"/>
              <a:sym typeface="Arial"/>
            </a:endParaRPr>
          </a:p>
        </p:txBody>
      </p:sp>
      <p:pic>
        <p:nvPicPr>
          <p:cNvPr id="233" name="Google Shape;233;g2bf39f99515_0_36"/>
          <p:cNvPicPr preferRelativeResize="0"/>
          <p:nvPr/>
        </p:nvPicPr>
        <p:blipFill rotWithShape="1">
          <a:blip r:embed="rId4">
            <a:alphaModFix/>
          </a:blip>
          <a:srcRect l="39606"/>
          <a:stretch/>
        </p:blipFill>
        <p:spPr>
          <a:xfrm rot="-779929">
            <a:off x="7001212" y="4378672"/>
            <a:ext cx="2069614" cy="2070099"/>
          </a:xfrm>
          <a:prstGeom prst="rect">
            <a:avLst/>
          </a:prstGeom>
          <a:noFill/>
          <a:ln w="9525" cap="flat" cmpd="sng">
            <a:solidFill>
              <a:schemeClr val="dk2"/>
            </a:solidFill>
            <a:prstDash val="solid"/>
            <a:round/>
            <a:headEnd type="none" w="sm" len="sm"/>
            <a:tailEnd type="none" w="sm" len="sm"/>
          </a:ln>
        </p:spPr>
      </p:pic>
      <p:pic>
        <p:nvPicPr>
          <p:cNvPr id="234" name="Google Shape;234;g2bf39f99515_0_36" descr="A close up of a logo&#10;&#10;Description automatically generated"/>
          <p:cNvPicPr preferRelativeResize="0"/>
          <p:nvPr/>
        </p:nvPicPr>
        <p:blipFill rotWithShape="1">
          <a:blip r:embed="rId5">
            <a:alphaModFix/>
          </a:blip>
          <a:srcRect/>
          <a:stretch/>
        </p:blipFill>
        <p:spPr>
          <a:xfrm>
            <a:off x="524546" y="585126"/>
            <a:ext cx="4962392" cy="11118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69670aebd_1_20"/>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83333"/>
              <a:buNone/>
            </a:pPr>
            <a:r>
              <a:rPr lang="en-GB" dirty="0"/>
              <a:t>Reading challenge!</a:t>
            </a:r>
            <a:endParaRPr dirty="0"/>
          </a:p>
        </p:txBody>
      </p:sp>
      <p:sp>
        <p:nvSpPr>
          <p:cNvPr id="241" name="Google Shape;241;g2b69670aebd_1_20"/>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GB" dirty="0"/>
              <a:t>Add details of your reading challenge here</a:t>
            </a:r>
            <a:endParaRPr dirty="0"/>
          </a:p>
        </p:txBody>
      </p:sp>
      <p:pic>
        <p:nvPicPr>
          <p:cNvPr id="242" name="Google Shape;242;g2b69670aebd_1_20" descr="A cartoon of a koala wearing a shirt&#10;&#10;Description automatically generated"/>
          <p:cNvPicPr preferRelativeResize="0"/>
          <p:nvPr/>
        </p:nvPicPr>
        <p:blipFill rotWithShape="1">
          <a:blip r:embed="rId3">
            <a:alphaModFix/>
          </a:blip>
          <a:srcRect/>
          <a:stretch/>
        </p:blipFill>
        <p:spPr>
          <a:xfrm>
            <a:off x="236060" y="2399834"/>
            <a:ext cx="2667987" cy="3245413"/>
          </a:xfrm>
          <a:prstGeom prst="rect">
            <a:avLst/>
          </a:prstGeom>
          <a:noFill/>
          <a:ln>
            <a:noFill/>
          </a:ln>
        </p:spPr>
      </p:pic>
      <p:pic>
        <p:nvPicPr>
          <p:cNvPr id="243" name="Google Shape;243;g2b69670aebd_1_20" descr="A child reading a book with a dog&#10;&#10;Description automatically generated"/>
          <p:cNvPicPr preferRelativeResize="0"/>
          <p:nvPr/>
        </p:nvPicPr>
        <p:blipFill rotWithShape="1">
          <a:blip r:embed="rId4">
            <a:alphaModFix/>
          </a:blip>
          <a:srcRect/>
          <a:stretch/>
        </p:blipFill>
        <p:spPr>
          <a:xfrm>
            <a:off x="8067040" y="961911"/>
            <a:ext cx="2000752" cy="2319770"/>
          </a:xfrm>
          <a:prstGeom prst="rect">
            <a:avLst/>
          </a:prstGeom>
          <a:noFill/>
          <a:ln>
            <a:noFill/>
          </a:ln>
        </p:spPr>
      </p:pic>
      <p:pic>
        <p:nvPicPr>
          <p:cNvPr id="244" name="Google Shape;244;g2b69670aebd_1_20" descr="A child reading a book in a trash can&#10;&#10;Description automatically generated"/>
          <p:cNvPicPr preferRelativeResize="0"/>
          <p:nvPr/>
        </p:nvPicPr>
        <p:blipFill rotWithShape="1">
          <a:blip r:embed="rId5">
            <a:alphaModFix/>
          </a:blip>
          <a:srcRect/>
          <a:stretch/>
        </p:blipFill>
        <p:spPr>
          <a:xfrm>
            <a:off x="9611314" y="2485033"/>
            <a:ext cx="2488708" cy="2319770"/>
          </a:xfrm>
          <a:prstGeom prst="rect">
            <a:avLst/>
          </a:prstGeom>
          <a:noFill/>
          <a:ln>
            <a:noFill/>
          </a:ln>
        </p:spPr>
      </p:pic>
      <p:pic>
        <p:nvPicPr>
          <p:cNvPr id="245" name="Google Shape;245;g2b69670aebd_1_20" descr="A child holding a book&#10;&#10;Description automatically generated"/>
          <p:cNvPicPr preferRelativeResize="0"/>
          <p:nvPr/>
        </p:nvPicPr>
        <p:blipFill rotWithShape="1">
          <a:blip r:embed="rId6">
            <a:alphaModFix/>
          </a:blip>
          <a:srcRect/>
          <a:stretch/>
        </p:blipFill>
        <p:spPr>
          <a:xfrm>
            <a:off x="10047472" y="156181"/>
            <a:ext cx="1926274" cy="2274133"/>
          </a:xfrm>
          <a:prstGeom prst="rect">
            <a:avLst/>
          </a:prstGeom>
          <a:noFill/>
          <a:ln>
            <a:noFill/>
          </a:ln>
        </p:spPr>
      </p:pic>
      <p:pic>
        <p:nvPicPr>
          <p:cNvPr id="246" name="Google Shape;246;g2b69670aebd_1_20" descr="A close-up of a logo&#10;&#10;Description automatically generated"/>
          <p:cNvPicPr preferRelativeResize="0"/>
          <p:nvPr/>
        </p:nvPicPr>
        <p:blipFill rotWithShape="1">
          <a:blip r:embed="rId7">
            <a:alphaModFix/>
          </a:blip>
          <a:srcRect/>
          <a:stretch/>
        </p:blipFill>
        <p:spPr>
          <a:xfrm>
            <a:off x="814388" y="620111"/>
            <a:ext cx="5071405" cy="12195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7131e4e8aa_0_10"/>
          <p:cNvSpPr txBox="1">
            <a:spLocks noGrp="1"/>
          </p:cNvSpPr>
          <p:nvPr>
            <p:ph type="body" idx="1"/>
          </p:nvPr>
        </p:nvSpPr>
        <p:spPr>
          <a:xfrm>
            <a:off x="797175" y="1516800"/>
            <a:ext cx="6093300" cy="2873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GB" dirty="0"/>
              <a:t>Add the Learning with Parents emails to your </a:t>
            </a:r>
            <a:r>
              <a:rPr lang="en-GB" dirty="0">
                <a:solidFill>
                  <a:schemeClr val="bg2"/>
                </a:solidFill>
              </a:rPr>
              <a:t>favourite contacts </a:t>
            </a:r>
            <a:r>
              <a:rPr lang="en-GB" dirty="0"/>
              <a:t>so you can find them easily</a:t>
            </a:r>
            <a:endParaRPr dirty="0"/>
          </a:p>
          <a:p>
            <a:pPr marL="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GB" dirty="0">
                <a:solidFill>
                  <a:schemeClr val="bg2"/>
                </a:solidFill>
              </a:rPr>
              <a:t>Bookmark</a:t>
            </a:r>
            <a:r>
              <a:rPr lang="en-GB" dirty="0"/>
              <a:t> the Learning with Parents webpage to your browser</a:t>
            </a:r>
            <a:endParaRPr dirty="0"/>
          </a:p>
          <a:p>
            <a:pPr marL="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SzPts val="2400"/>
              <a:buChar char="★"/>
            </a:pPr>
            <a:r>
              <a:rPr lang="en-GB" dirty="0"/>
              <a:t>If you’d rather receive </a:t>
            </a:r>
            <a:r>
              <a:rPr lang="en-GB" dirty="0">
                <a:solidFill>
                  <a:schemeClr val="bg2"/>
                </a:solidFill>
              </a:rPr>
              <a:t>text messages </a:t>
            </a:r>
            <a:r>
              <a:rPr lang="en-GB" dirty="0"/>
              <a:t>with your magic link, then change your preference in your account settings</a:t>
            </a:r>
            <a:endParaRPr dirty="0"/>
          </a:p>
        </p:txBody>
      </p:sp>
      <p:grpSp>
        <p:nvGrpSpPr>
          <p:cNvPr id="254" name="Google Shape;254;g37131e4e8aa_0_10"/>
          <p:cNvGrpSpPr/>
          <p:nvPr/>
        </p:nvGrpSpPr>
        <p:grpSpPr>
          <a:xfrm>
            <a:off x="8591338" y="281714"/>
            <a:ext cx="2680475" cy="3084773"/>
            <a:chOff x="8252454" y="470100"/>
            <a:chExt cx="3406603" cy="4823024"/>
          </a:xfrm>
        </p:grpSpPr>
        <p:pic>
          <p:nvPicPr>
            <p:cNvPr id="255" name="Google Shape;255;g37131e4e8aa_0_10"/>
            <p:cNvPicPr preferRelativeResize="0"/>
            <p:nvPr/>
          </p:nvPicPr>
          <p:blipFill rotWithShape="1">
            <a:blip r:embed="rId3">
              <a:alphaModFix/>
            </a:blip>
            <a:srcRect r="3259"/>
            <a:stretch/>
          </p:blipFill>
          <p:spPr>
            <a:xfrm rot="-1127773">
              <a:off x="8901364" y="693117"/>
              <a:ext cx="2108783" cy="4376990"/>
            </a:xfrm>
            <a:prstGeom prst="rect">
              <a:avLst/>
            </a:prstGeom>
            <a:noFill/>
            <a:ln>
              <a:noFill/>
            </a:ln>
          </p:spPr>
        </p:pic>
        <p:pic>
          <p:nvPicPr>
            <p:cNvPr id="256" name="Google Shape;256;g37131e4e8aa_0_10" title="screenshot favourtire.png"/>
            <p:cNvPicPr preferRelativeResize="0"/>
            <p:nvPr/>
          </p:nvPicPr>
          <p:blipFill rotWithShape="1">
            <a:blip r:embed="rId4">
              <a:alphaModFix/>
            </a:blip>
            <a:srcRect t="6372" b="3616"/>
            <a:stretch/>
          </p:blipFill>
          <p:spPr>
            <a:xfrm rot="-1128042">
              <a:off x="9096189" y="1087934"/>
              <a:ext cx="1746624" cy="3598537"/>
            </a:xfrm>
            <a:prstGeom prst="rect">
              <a:avLst/>
            </a:prstGeom>
            <a:noFill/>
            <a:ln>
              <a:noFill/>
            </a:ln>
          </p:spPr>
        </p:pic>
        <p:sp>
          <p:nvSpPr>
            <p:cNvPr id="257" name="Google Shape;257;g37131e4e8aa_0_10"/>
            <p:cNvSpPr/>
            <p:nvPr/>
          </p:nvSpPr>
          <p:spPr>
            <a:xfrm rot="-1127946">
              <a:off x="9417202" y="2922543"/>
              <a:ext cx="1746466" cy="1814964"/>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8" name="Google Shape;258;g37131e4e8aa_0_10"/>
            <p:cNvSpPr/>
            <p:nvPr/>
          </p:nvSpPr>
          <p:spPr>
            <a:xfrm rot="-1128041">
              <a:off x="9763799" y="1268553"/>
              <a:ext cx="861991" cy="1814964"/>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259" name="Google Shape;259;g37131e4e8aa_0_10"/>
          <p:cNvPicPr preferRelativeResize="0"/>
          <p:nvPr/>
        </p:nvPicPr>
        <p:blipFill rotWithShape="1">
          <a:blip r:embed="rId5">
            <a:alphaModFix/>
          </a:blip>
          <a:srcRect/>
          <a:stretch/>
        </p:blipFill>
        <p:spPr>
          <a:xfrm>
            <a:off x="7062800" y="3491513"/>
            <a:ext cx="4902829" cy="2163013"/>
          </a:xfrm>
          <a:prstGeom prst="rect">
            <a:avLst/>
          </a:prstGeom>
          <a:noFill/>
          <a:ln w="9525"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5461D5EB-3430-B293-EAD7-6FB8453FA4B4}"/>
              </a:ext>
            </a:extLst>
          </p:cNvPr>
          <p:cNvSpPr txBox="1"/>
          <p:nvPr/>
        </p:nvSpPr>
        <p:spPr>
          <a:xfrm>
            <a:off x="973394" y="432619"/>
            <a:ext cx="6381135" cy="769441"/>
          </a:xfrm>
          <a:prstGeom prst="rect">
            <a:avLst/>
          </a:prstGeom>
          <a:noFill/>
        </p:spPr>
        <p:txBody>
          <a:bodyPr wrap="square" rtlCol="0">
            <a:spAutoFit/>
          </a:bodyPr>
          <a:lstStyle/>
          <a:p>
            <a:r>
              <a:rPr lang="en-GB" sz="4400" dirty="0">
                <a:solidFill>
                  <a:schemeClr val="bg2"/>
                </a:solidFill>
                <a:latin typeface="Chaloops Medium" panose="02000000000000000000" pitchFamily="50" charset="0"/>
              </a:rPr>
              <a:t>Parent Top Tips!</a:t>
            </a:r>
          </a:p>
        </p:txBody>
      </p:sp>
      <p:pic>
        <p:nvPicPr>
          <p:cNvPr id="4" name="Picture 3">
            <a:extLst>
              <a:ext uri="{FF2B5EF4-FFF2-40B4-BE49-F238E27FC236}">
                <a16:creationId xmlns:a16="http://schemas.microsoft.com/office/drawing/2014/main" id="{3F7E60E2-B683-E4F7-09C5-B7FF3C8731BB}"/>
              </a:ext>
            </a:extLst>
          </p:cNvPr>
          <p:cNvPicPr>
            <a:picLocks noChangeAspect="1"/>
          </p:cNvPicPr>
          <p:nvPr/>
        </p:nvPicPr>
        <p:blipFill>
          <a:blip r:embed="rId6"/>
          <a:stretch>
            <a:fillRect/>
          </a:stretch>
        </p:blipFill>
        <p:spPr>
          <a:xfrm>
            <a:off x="797175" y="413443"/>
            <a:ext cx="4482748" cy="9580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b75e570e09_0_8"/>
          <p:cNvSpPr txBox="1">
            <a:spLocks noGrp="1"/>
          </p:cNvSpPr>
          <p:nvPr>
            <p:ph type="title"/>
          </p:nvPr>
        </p:nvSpPr>
        <p:spPr>
          <a:xfrm>
            <a:off x="1846196" y="1986597"/>
            <a:ext cx="872020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GB" dirty="0"/>
              <a:t>Any questions?</a:t>
            </a:r>
            <a:endParaRPr dirty="0"/>
          </a:p>
        </p:txBody>
      </p:sp>
      <p:pic>
        <p:nvPicPr>
          <p:cNvPr id="266" name="Google Shape;266;g2b75e570e09_0_8" descr="A white text on an orange background&#10;&#10;Description automatically generated"/>
          <p:cNvPicPr preferRelativeResize="0"/>
          <p:nvPr/>
        </p:nvPicPr>
        <p:blipFill rotWithShape="1">
          <a:blip r:embed="rId3">
            <a:alphaModFix/>
          </a:blip>
          <a:srcRect/>
          <a:stretch/>
        </p:blipFill>
        <p:spPr>
          <a:xfrm>
            <a:off x="1939008" y="1283954"/>
            <a:ext cx="8094309" cy="24064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f1a3556adb_0_37"/>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dirty="0"/>
              <a:t>Support</a:t>
            </a:r>
            <a:endParaRPr dirty="0"/>
          </a:p>
        </p:txBody>
      </p:sp>
      <p:sp>
        <p:nvSpPr>
          <p:cNvPr id="272" name="Google Shape;272;g1f1a3556adb_0_37"/>
          <p:cNvSpPr txBox="1">
            <a:spLocks noGrp="1"/>
          </p:cNvSpPr>
          <p:nvPr>
            <p:ph type="body" idx="1"/>
          </p:nvPr>
        </p:nvSpPr>
        <p:spPr>
          <a:xfrm>
            <a:off x="814388" y="1914525"/>
            <a:ext cx="10581322" cy="407479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400"/>
              <a:buFont typeface="Arial"/>
              <a:buChar char="•"/>
            </a:pPr>
            <a:r>
              <a:rPr lang="en-GB" dirty="0"/>
              <a:t>We have different ways to support you:</a:t>
            </a:r>
            <a:endParaRPr dirty="0"/>
          </a:p>
          <a:p>
            <a:pPr marL="342900" lvl="0" indent="-190500" algn="l" rtl="0">
              <a:lnSpc>
                <a:spcPct val="100000"/>
              </a:lnSpc>
              <a:spcBef>
                <a:spcPts val="0"/>
              </a:spcBef>
              <a:spcAft>
                <a:spcPts val="0"/>
              </a:spcAft>
              <a:buClr>
                <a:schemeClr val="lt2"/>
              </a:buClr>
              <a:buSzPts val="2400"/>
              <a:buFont typeface="Arial"/>
              <a:buNone/>
            </a:pPr>
            <a:endParaRPr dirty="0"/>
          </a:p>
          <a:p>
            <a:pPr marL="342900" lvl="0" indent="-342900" algn="l" rtl="0">
              <a:lnSpc>
                <a:spcPct val="100000"/>
              </a:lnSpc>
              <a:spcBef>
                <a:spcPts val="0"/>
              </a:spcBef>
              <a:spcAft>
                <a:spcPts val="0"/>
              </a:spcAft>
              <a:buClr>
                <a:schemeClr val="lt2"/>
              </a:buClr>
              <a:buSzPts val="2400"/>
              <a:buFont typeface="Arial"/>
              <a:buChar char="•"/>
            </a:pPr>
            <a:r>
              <a:rPr lang="en-GB" dirty="0"/>
              <a:t>FAQs on the website</a:t>
            </a:r>
            <a:endParaRPr dirty="0"/>
          </a:p>
          <a:p>
            <a:pPr marL="342900" lvl="0" indent="-342900" algn="l" rtl="0">
              <a:lnSpc>
                <a:spcPct val="100000"/>
              </a:lnSpc>
              <a:spcBef>
                <a:spcPts val="0"/>
              </a:spcBef>
              <a:spcAft>
                <a:spcPts val="0"/>
              </a:spcAft>
              <a:buClr>
                <a:schemeClr val="lt2"/>
              </a:buClr>
              <a:buSzPts val="2400"/>
              <a:buFont typeface="Arial"/>
              <a:buChar char="•"/>
            </a:pPr>
            <a:r>
              <a:rPr lang="en-GB" dirty="0"/>
              <a:t>Instant chat on the website to the Learning with Parents team</a:t>
            </a:r>
            <a:endParaRPr dirty="0"/>
          </a:p>
          <a:p>
            <a:pPr marL="342900" lvl="0" indent="-342900" algn="l" rtl="0">
              <a:lnSpc>
                <a:spcPct val="100000"/>
              </a:lnSpc>
              <a:spcBef>
                <a:spcPts val="0"/>
              </a:spcBef>
              <a:spcAft>
                <a:spcPts val="0"/>
              </a:spcAft>
              <a:buClr>
                <a:schemeClr val="lt2"/>
              </a:buClr>
              <a:buSzPts val="2400"/>
              <a:buFont typeface="Arial"/>
              <a:buChar char="•"/>
            </a:pPr>
            <a:r>
              <a:rPr lang="en-GB" dirty="0"/>
              <a:t>Or email Learning with Parents and they will get back to you within 3 working days</a:t>
            </a:r>
            <a:endParaRPr dirty="0"/>
          </a:p>
          <a:p>
            <a:pPr marL="342900" lvl="0" indent="-190500" algn="l" rtl="0">
              <a:lnSpc>
                <a:spcPct val="100000"/>
              </a:lnSpc>
              <a:spcBef>
                <a:spcPts val="0"/>
              </a:spcBef>
              <a:spcAft>
                <a:spcPts val="0"/>
              </a:spcAft>
              <a:buClr>
                <a:schemeClr val="lt2"/>
              </a:buClr>
              <a:buSzPts val="2400"/>
              <a:buFont typeface="Arial"/>
              <a:buNone/>
            </a:pPr>
            <a:endParaRPr dirty="0"/>
          </a:p>
          <a:p>
            <a:pPr marL="342900" lvl="0" indent="-342900" algn="l" rtl="0">
              <a:lnSpc>
                <a:spcPct val="100000"/>
              </a:lnSpc>
              <a:spcBef>
                <a:spcPts val="0"/>
              </a:spcBef>
              <a:spcAft>
                <a:spcPts val="0"/>
              </a:spcAft>
              <a:buSzPts val="2800"/>
              <a:buFont typeface="Noto Sans Symbols"/>
              <a:buChar char="⮚"/>
            </a:pPr>
            <a:r>
              <a:rPr lang="en-GB" sz="2800" b="1" dirty="0"/>
              <a:t>hello@learningwithparents.com</a:t>
            </a:r>
            <a:endParaRPr dirty="0"/>
          </a:p>
        </p:txBody>
      </p:sp>
      <p:pic>
        <p:nvPicPr>
          <p:cNvPr id="273" name="Google Shape;273;g1f1a3556adb_0_37"/>
          <p:cNvPicPr preferRelativeResize="0"/>
          <p:nvPr/>
        </p:nvPicPr>
        <p:blipFill rotWithShape="1">
          <a:blip r:embed="rId3">
            <a:alphaModFix/>
          </a:blip>
          <a:srcRect/>
          <a:stretch/>
        </p:blipFill>
        <p:spPr>
          <a:xfrm>
            <a:off x="8038785" y="548640"/>
            <a:ext cx="2736276" cy="2275840"/>
          </a:xfrm>
          <a:prstGeom prst="rect">
            <a:avLst/>
          </a:prstGeom>
          <a:noFill/>
          <a:ln>
            <a:noFill/>
          </a:ln>
        </p:spPr>
      </p:pic>
      <p:pic>
        <p:nvPicPr>
          <p:cNvPr id="274" name="Google Shape;274;g1f1a3556adb_0_37" descr="A close up of a sign&#10;&#10;Description automatically generated"/>
          <p:cNvPicPr preferRelativeResize="0"/>
          <p:nvPr/>
        </p:nvPicPr>
        <p:blipFill rotWithShape="1">
          <a:blip r:embed="rId4">
            <a:alphaModFix/>
          </a:blip>
          <a:srcRect/>
          <a:stretch/>
        </p:blipFill>
        <p:spPr>
          <a:xfrm>
            <a:off x="509239" y="587326"/>
            <a:ext cx="2937958" cy="12040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f1a3556adb_0_81"/>
          <p:cNvSpPr txBox="1">
            <a:spLocks noGrp="1"/>
          </p:cNvSpPr>
          <p:nvPr>
            <p:ph type="title"/>
          </p:nvPr>
        </p:nvSpPr>
        <p:spPr>
          <a:xfrm>
            <a:off x="1831402" y="2103437"/>
            <a:ext cx="852919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GB" sz="6600" dirty="0"/>
              <a:t>Learning with Parents</a:t>
            </a:r>
            <a:br>
              <a:rPr lang="en-GB" sz="6600" dirty="0"/>
            </a:br>
            <a:r>
              <a:rPr lang="en-GB" sz="6600" dirty="0"/>
              <a:t>Digital Reading Log</a:t>
            </a:r>
            <a:endParaRPr dirty="0"/>
          </a:p>
        </p:txBody>
      </p:sp>
      <p:pic>
        <p:nvPicPr>
          <p:cNvPr id="112" name="Google Shape;112;g1f1a3556adb_0_81" descr="A close up of a sign&#10;&#10;Description automatically generated"/>
          <p:cNvPicPr preferRelativeResize="0"/>
          <p:nvPr/>
        </p:nvPicPr>
        <p:blipFill rotWithShape="1">
          <a:blip r:embed="rId3">
            <a:alphaModFix/>
          </a:blip>
          <a:srcRect/>
          <a:stretch/>
        </p:blipFill>
        <p:spPr>
          <a:xfrm>
            <a:off x="1383083" y="1460288"/>
            <a:ext cx="8977514" cy="2538603"/>
          </a:xfrm>
          <a:prstGeom prst="rect">
            <a:avLst/>
          </a:prstGeom>
          <a:noFill/>
          <a:ln>
            <a:noFill/>
          </a:ln>
        </p:spPr>
      </p:pic>
      <p:pic>
        <p:nvPicPr>
          <p:cNvPr id="113" name="Google Shape;113;g1f1a3556adb_0_81"/>
          <p:cNvPicPr preferRelativeResize="0"/>
          <p:nvPr/>
        </p:nvPicPr>
        <p:blipFill rotWithShape="1">
          <a:blip r:embed="rId4">
            <a:alphaModFix/>
          </a:blip>
          <a:srcRect/>
          <a:stretch/>
        </p:blipFill>
        <p:spPr>
          <a:xfrm>
            <a:off x="0" y="303439"/>
            <a:ext cx="1933380" cy="2184179"/>
          </a:xfrm>
          <a:prstGeom prst="rect">
            <a:avLst/>
          </a:prstGeom>
          <a:noFill/>
          <a:ln>
            <a:noFill/>
          </a:ln>
        </p:spPr>
      </p:pic>
      <p:pic>
        <p:nvPicPr>
          <p:cNvPr id="114" name="Google Shape;114;g1f1a3556adb_0_81"/>
          <p:cNvPicPr preferRelativeResize="0"/>
          <p:nvPr/>
        </p:nvPicPr>
        <p:blipFill rotWithShape="1">
          <a:blip r:embed="rId5">
            <a:alphaModFix/>
          </a:blip>
          <a:srcRect/>
          <a:stretch/>
        </p:blipFill>
        <p:spPr>
          <a:xfrm>
            <a:off x="153875" y="3263340"/>
            <a:ext cx="2766426" cy="2538603"/>
          </a:xfrm>
          <a:prstGeom prst="rect">
            <a:avLst/>
          </a:prstGeom>
          <a:noFill/>
          <a:ln>
            <a:noFill/>
          </a:ln>
        </p:spPr>
      </p:pic>
      <p:pic>
        <p:nvPicPr>
          <p:cNvPr id="115" name="Google Shape;115;g1f1a3556adb_0_81"/>
          <p:cNvPicPr preferRelativeResize="0"/>
          <p:nvPr/>
        </p:nvPicPr>
        <p:blipFill rotWithShape="1">
          <a:blip r:embed="rId6">
            <a:alphaModFix/>
          </a:blip>
          <a:srcRect/>
          <a:stretch/>
        </p:blipFill>
        <p:spPr>
          <a:xfrm>
            <a:off x="9768630" y="3073360"/>
            <a:ext cx="2080572" cy="1997578"/>
          </a:xfrm>
          <a:prstGeom prst="rect">
            <a:avLst/>
          </a:prstGeom>
          <a:noFill/>
          <a:ln>
            <a:noFill/>
          </a:ln>
        </p:spPr>
      </p:pic>
      <p:pic>
        <p:nvPicPr>
          <p:cNvPr id="116" name="Google Shape;116;g1f1a3556adb_0_81" descr="A koala bear and a baby sitting in a chair reading a book&#10;&#10;Description automatically generated"/>
          <p:cNvPicPr preferRelativeResize="0"/>
          <p:nvPr/>
        </p:nvPicPr>
        <p:blipFill rotWithShape="1">
          <a:blip r:embed="rId7">
            <a:alphaModFix/>
          </a:blip>
          <a:srcRect/>
          <a:stretch/>
        </p:blipFill>
        <p:spPr>
          <a:xfrm>
            <a:off x="9768630" y="104317"/>
            <a:ext cx="2330062" cy="2330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body" idx="1"/>
          </p:nvPr>
        </p:nvSpPr>
        <p:spPr>
          <a:xfrm>
            <a:off x="666272" y="1477135"/>
            <a:ext cx="11031742" cy="2873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dirty="0"/>
              <a:t>What do you want your child to achieve with their reading this year?</a:t>
            </a:r>
            <a:endParaRPr dirty="0"/>
          </a:p>
        </p:txBody>
      </p:sp>
      <p:pic>
        <p:nvPicPr>
          <p:cNvPr id="123" name="Google Shape;123;p5" descr="A person and a child looking at a book&#10;&#10;Description automatically generated"/>
          <p:cNvPicPr preferRelativeResize="0"/>
          <p:nvPr/>
        </p:nvPicPr>
        <p:blipFill rotWithShape="1">
          <a:blip r:embed="rId3">
            <a:alphaModFix/>
          </a:blip>
          <a:srcRect/>
          <a:stretch/>
        </p:blipFill>
        <p:spPr>
          <a:xfrm>
            <a:off x="1025377" y="2782824"/>
            <a:ext cx="2809941" cy="3023355"/>
          </a:xfrm>
          <a:prstGeom prst="rect">
            <a:avLst/>
          </a:prstGeom>
          <a:noFill/>
          <a:ln>
            <a:noFill/>
          </a:ln>
        </p:spPr>
      </p:pic>
      <p:pic>
        <p:nvPicPr>
          <p:cNvPr id="124" name="Google Shape;124;p5" descr="A child sitting on stairs reading a book&#10;&#10;Description automatically generated"/>
          <p:cNvPicPr preferRelativeResize="0"/>
          <p:nvPr/>
        </p:nvPicPr>
        <p:blipFill rotWithShape="1">
          <a:blip r:embed="rId4">
            <a:alphaModFix/>
          </a:blip>
          <a:srcRect/>
          <a:stretch/>
        </p:blipFill>
        <p:spPr>
          <a:xfrm>
            <a:off x="5071215" y="2560320"/>
            <a:ext cx="2353536" cy="3097106"/>
          </a:xfrm>
          <a:prstGeom prst="rect">
            <a:avLst/>
          </a:prstGeom>
          <a:noFill/>
          <a:ln>
            <a:noFill/>
          </a:ln>
        </p:spPr>
      </p:pic>
      <p:pic>
        <p:nvPicPr>
          <p:cNvPr id="125" name="Google Shape;125;p5"/>
          <p:cNvPicPr preferRelativeResize="0"/>
          <p:nvPr/>
        </p:nvPicPr>
        <p:blipFill rotWithShape="1">
          <a:blip r:embed="rId5">
            <a:alphaModFix/>
          </a:blip>
          <a:srcRect/>
          <a:stretch/>
        </p:blipFill>
        <p:spPr>
          <a:xfrm>
            <a:off x="7896052" y="2264713"/>
            <a:ext cx="3629676" cy="2957950"/>
          </a:xfrm>
          <a:prstGeom prst="rect">
            <a:avLst/>
          </a:prstGeom>
          <a:noFill/>
          <a:ln>
            <a:noFill/>
          </a:ln>
        </p:spPr>
      </p:pic>
      <p:pic>
        <p:nvPicPr>
          <p:cNvPr id="126" name="Google Shape;126;p5"/>
          <p:cNvPicPr preferRelativeResize="0"/>
          <p:nvPr/>
        </p:nvPicPr>
        <p:blipFill rotWithShape="1">
          <a:blip r:embed="rId6">
            <a:alphaModFix/>
          </a:blip>
          <a:srcRect/>
          <a:stretch/>
        </p:blipFill>
        <p:spPr>
          <a:xfrm>
            <a:off x="601225" y="320368"/>
            <a:ext cx="11293515" cy="10809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5bb6d51592_0_6"/>
          <p:cNvSpPr txBox="1"/>
          <p:nvPr/>
        </p:nvSpPr>
        <p:spPr>
          <a:xfrm>
            <a:off x="544304" y="1692506"/>
            <a:ext cx="6889243" cy="3785621"/>
          </a:xfrm>
          <a:prstGeom prst="rect">
            <a:avLst/>
          </a:prstGeom>
          <a:noFill/>
          <a:ln>
            <a:noFill/>
          </a:ln>
        </p:spPr>
        <p:txBody>
          <a:bodyPr spcFirstLastPara="1" wrap="square" lIns="91425" tIns="91425" rIns="91425" bIns="91425" anchor="t" anchorCtr="0">
            <a:spAutoFit/>
          </a:bodyPr>
          <a:lstStyle/>
          <a:p>
            <a:pPr marL="457200" marR="0" lvl="0"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rgbClr val="001D35"/>
                </a:solidFill>
                <a:highlight>
                  <a:srgbClr val="FFFFFF"/>
                </a:highlight>
                <a:latin typeface="Verdana"/>
                <a:ea typeface="Verdana"/>
                <a:cs typeface="Verdana"/>
                <a:sym typeface="Verdana"/>
              </a:rPr>
              <a:t>We want to encourage a</a:t>
            </a:r>
            <a:r>
              <a:rPr lang="en-GB" sz="1800" b="0" i="0" u="none" strike="noStrike" cap="none" dirty="0">
                <a:solidFill>
                  <a:schemeClr val="dk2"/>
                </a:solidFill>
                <a:highlight>
                  <a:srgbClr val="FFFFFF"/>
                </a:highlight>
                <a:latin typeface="Verdana"/>
                <a:ea typeface="Verdana"/>
                <a:cs typeface="Verdana"/>
                <a:sym typeface="Verdana"/>
              </a:rPr>
              <a:t> love of reading </a:t>
            </a:r>
            <a:r>
              <a:rPr lang="en-GB" sz="1800" b="0" i="0" u="none" strike="noStrike" cap="none" dirty="0">
                <a:solidFill>
                  <a:srgbClr val="001D35"/>
                </a:solidFill>
                <a:highlight>
                  <a:srgbClr val="FFFFFF"/>
                </a:highlight>
                <a:latin typeface="Verdana"/>
                <a:ea typeface="Verdana"/>
                <a:cs typeface="Verdana"/>
                <a:sym typeface="Verdana"/>
              </a:rPr>
              <a:t>and want to see you reading all sorts of things, not just your school book</a:t>
            </a:r>
            <a:endParaRPr sz="1800" b="0" i="0" u="none" strike="noStrike" cap="none" dirty="0">
              <a:solidFill>
                <a:srgbClr val="001D35"/>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50"/>
              <a:buFont typeface="Arial"/>
              <a:buNone/>
            </a:pPr>
            <a:endParaRPr sz="1800" b="0" i="0" u="none" strike="noStrike" cap="none" dirty="0">
              <a:solidFill>
                <a:srgbClr val="001D35"/>
              </a:solidFill>
              <a:highlight>
                <a:srgbClr val="FFFFFF"/>
              </a:highlight>
              <a:latin typeface="Verdana"/>
              <a:ea typeface="Verdana"/>
              <a:cs typeface="Verdana"/>
              <a:sym typeface="Verdana"/>
            </a:endParaRPr>
          </a:p>
          <a:p>
            <a:pPr marL="457200" marR="0" lvl="0"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rgbClr val="001D35"/>
                </a:solidFill>
                <a:highlight>
                  <a:srgbClr val="FFFFFF"/>
                </a:highlight>
                <a:latin typeface="Verdana"/>
                <a:ea typeface="Verdana"/>
                <a:cs typeface="Verdana"/>
                <a:sym typeface="Verdana"/>
              </a:rPr>
              <a:t>Reading for 5 minutes, 3 times a week means your child will have read for an</a:t>
            </a:r>
            <a:r>
              <a:rPr lang="en-GB" sz="1800" b="0" i="0" u="none" strike="noStrike" cap="none" dirty="0">
                <a:solidFill>
                  <a:schemeClr val="dk2"/>
                </a:solidFill>
                <a:highlight>
                  <a:srgbClr val="FFFFFF"/>
                </a:highlight>
                <a:latin typeface="Verdana"/>
                <a:ea typeface="Verdana"/>
                <a:cs typeface="Verdana"/>
                <a:sym typeface="Verdana"/>
              </a:rPr>
              <a:t> extra hour a month!</a:t>
            </a:r>
            <a:endParaRPr sz="1800" b="0" i="0" u="none" strike="noStrike" cap="none" dirty="0">
              <a:solidFill>
                <a:schemeClr val="dk2"/>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50"/>
              <a:buFont typeface="Arial"/>
              <a:buNone/>
            </a:pPr>
            <a:endParaRPr sz="1800" b="0" i="0" u="none" strike="noStrike" cap="none" dirty="0">
              <a:solidFill>
                <a:schemeClr val="dk2"/>
              </a:solidFill>
              <a:highlight>
                <a:srgbClr val="FFFFFF"/>
              </a:highlight>
              <a:latin typeface="Verdana"/>
              <a:ea typeface="Verdana"/>
              <a:cs typeface="Verdana"/>
              <a:sym typeface="Verdana"/>
            </a:endParaRPr>
          </a:p>
          <a:p>
            <a:pPr marL="457200" marR="0" lvl="0"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rgbClr val="001D35"/>
                </a:solidFill>
                <a:highlight>
                  <a:srgbClr val="FFFFFF"/>
                </a:highlight>
                <a:latin typeface="Verdana"/>
                <a:ea typeface="Verdana"/>
                <a:cs typeface="Verdana"/>
                <a:sym typeface="Verdana"/>
              </a:rPr>
              <a:t>By making reading aloud a regular part of your family’s routine, you’re not just helping your children with their learning – you’re </a:t>
            </a:r>
            <a:endParaRPr sz="1800" b="0" i="0" u="none" strike="noStrike" cap="none" dirty="0">
              <a:solidFill>
                <a:srgbClr val="001D35"/>
              </a:solidFill>
              <a:highlight>
                <a:srgbClr val="FFFFFF"/>
              </a:highlight>
              <a:latin typeface="Verdana"/>
              <a:ea typeface="Verdana"/>
              <a:cs typeface="Verdana"/>
              <a:sym typeface="Verdana"/>
            </a:endParaRPr>
          </a:p>
          <a:p>
            <a:pPr marL="914400" marR="0" lvl="1"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chemeClr val="dk2"/>
                </a:solidFill>
                <a:highlight>
                  <a:srgbClr val="FFFFFF"/>
                </a:highlight>
                <a:latin typeface="Verdana"/>
                <a:ea typeface="Verdana"/>
                <a:cs typeface="Verdana"/>
                <a:sym typeface="Verdana"/>
              </a:rPr>
              <a:t>building memories </a:t>
            </a:r>
            <a:endParaRPr sz="1800" b="0" i="0" u="none" strike="noStrike" cap="none" dirty="0">
              <a:solidFill>
                <a:schemeClr val="dk2"/>
              </a:solidFill>
              <a:highlight>
                <a:srgbClr val="FFFFFF"/>
              </a:highlight>
              <a:latin typeface="Verdana"/>
              <a:ea typeface="Verdana"/>
              <a:cs typeface="Verdana"/>
              <a:sym typeface="Verdana"/>
            </a:endParaRPr>
          </a:p>
          <a:p>
            <a:pPr marL="914400" marR="0" lvl="1"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chemeClr val="dk2"/>
                </a:solidFill>
                <a:highlight>
                  <a:srgbClr val="FFFFFF"/>
                </a:highlight>
                <a:latin typeface="Verdana"/>
                <a:ea typeface="Verdana"/>
                <a:cs typeface="Verdana"/>
                <a:sym typeface="Verdana"/>
              </a:rPr>
              <a:t>finding out more about each other </a:t>
            </a:r>
            <a:endParaRPr sz="1800" b="0" i="0" u="none" strike="noStrike" cap="none" dirty="0">
              <a:solidFill>
                <a:schemeClr val="dk2"/>
              </a:solidFill>
              <a:highlight>
                <a:srgbClr val="FFFFFF"/>
              </a:highlight>
              <a:latin typeface="Verdana"/>
              <a:ea typeface="Verdana"/>
              <a:cs typeface="Verdana"/>
              <a:sym typeface="Verdana"/>
            </a:endParaRPr>
          </a:p>
          <a:p>
            <a:pPr marL="914400" marR="0" lvl="1" indent="-327025" algn="l" rtl="0">
              <a:lnSpc>
                <a:spcPct val="100000"/>
              </a:lnSpc>
              <a:spcBef>
                <a:spcPts val="0"/>
              </a:spcBef>
              <a:spcAft>
                <a:spcPts val="0"/>
              </a:spcAft>
              <a:buClr>
                <a:srgbClr val="001D35"/>
              </a:buClr>
              <a:buSzPts val="1550"/>
              <a:buFont typeface="Verdana"/>
              <a:buChar char="○"/>
            </a:pPr>
            <a:r>
              <a:rPr lang="en-GB" sz="1800" b="0" i="0" u="none" strike="noStrike" cap="none" dirty="0">
                <a:solidFill>
                  <a:schemeClr val="dk2"/>
                </a:solidFill>
                <a:highlight>
                  <a:srgbClr val="FFFFFF"/>
                </a:highlight>
                <a:latin typeface="Verdana"/>
                <a:ea typeface="Verdana"/>
                <a:cs typeface="Verdana"/>
                <a:sym typeface="Verdana"/>
              </a:rPr>
              <a:t>instilling a love of reading that will last a lifetime!</a:t>
            </a:r>
            <a:endParaRPr sz="1800" b="0" i="0" u="none" strike="noStrike" cap="none" dirty="0">
              <a:solidFill>
                <a:schemeClr val="dk2"/>
              </a:solidFill>
              <a:highlight>
                <a:srgbClr val="FFFFFF"/>
              </a:highlight>
              <a:latin typeface="Verdana"/>
              <a:ea typeface="Verdana"/>
              <a:cs typeface="Verdana"/>
              <a:sym typeface="Verdana"/>
            </a:endParaRPr>
          </a:p>
        </p:txBody>
      </p:sp>
      <p:sp>
        <p:nvSpPr>
          <p:cNvPr id="134" name="Google Shape;134;g35bb6d51592_0_6"/>
          <p:cNvSpPr txBox="1"/>
          <p:nvPr/>
        </p:nvSpPr>
        <p:spPr>
          <a:xfrm>
            <a:off x="9359825" y="3320600"/>
            <a:ext cx="284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5" name="Google Shape;135;g35bb6d51592_0_6"/>
          <p:cNvPicPr preferRelativeResize="0"/>
          <p:nvPr/>
        </p:nvPicPr>
        <p:blipFill rotWithShape="1">
          <a:blip r:embed="rId3">
            <a:alphaModFix/>
          </a:blip>
          <a:srcRect/>
          <a:stretch/>
        </p:blipFill>
        <p:spPr>
          <a:xfrm>
            <a:off x="9452650" y="1556450"/>
            <a:ext cx="2396625" cy="2450600"/>
          </a:xfrm>
          <a:prstGeom prst="rect">
            <a:avLst/>
          </a:prstGeom>
          <a:noFill/>
          <a:ln>
            <a:noFill/>
          </a:ln>
        </p:spPr>
      </p:pic>
      <p:pic>
        <p:nvPicPr>
          <p:cNvPr id="136" name="Google Shape;136;g35bb6d51592_0_6" descr="A child reading a book with a dog&#10;&#10;Description automatically generated"/>
          <p:cNvPicPr preferRelativeResize="0"/>
          <p:nvPr/>
        </p:nvPicPr>
        <p:blipFill rotWithShape="1">
          <a:blip r:embed="rId4">
            <a:alphaModFix/>
          </a:blip>
          <a:srcRect/>
          <a:stretch/>
        </p:blipFill>
        <p:spPr>
          <a:xfrm>
            <a:off x="8364840" y="3720811"/>
            <a:ext cx="2000752" cy="2319771"/>
          </a:xfrm>
          <a:prstGeom prst="rect">
            <a:avLst/>
          </a:prstGeom>
          <a:noFill/>
          <a:ln>
            <a:noFill/>
          </a:ln>
        </p:spPr>
      </p:pic>
      <p:pic>
        <p:nvPicPr>
          <p:cNvPr id="137" name="Google Shape;137;g35bb6d51592_0_6" descr="A child holding a book&#10;&#10;Description automatically generated"/>
          <p:cNvPicPr preferRelativeResize="0"/>
          <p:nvPr/>
        </p:nvPicPr>
        <p:blipFill rotWithShape="1">
          <a:blip r:embed="rId5">
            <a:alphaModFix/>
          </a:blip>
          <a:srcRect/>
          <a:stretch/>
        </p:blipFill>
        <p:spPr>
          <a:xfrm>
            <a:off x="7433547" y="1692506"/>
            <a:ext cx="1926274" cy="2274133"/>
          </a:xfrm>
          <a:prstGeom prst="rect">
            <a:avLst/>
          </a:prstGeom>
          <a:noFill/>
          <a:ln>
            <a:noFill/>
          </a:ln>
        </p:spPr>
      </p:pic>
      <p:sp>
        <p:nvSpPr>
          <p:cNvPr id="2" name="Google Shape;143;p3">
            <a:extLst>
              <a:ext uri="{FF2B5EF4-FFF2-40B4-BE49-F238E27FC236}">
                <a16:creationId xmlns:a16="http://schemas.microsoft.com/office/drawing/2014/main" id="{EFBBEB48-BE00-6EC1-DF9E-607697242621}"/>
              </a:ext>
            </a:extLst>
          </p:cNvPr>
          <p:cNvSpPr txBox="1">
            <a:spLocks noGrp="1"/>
          </p:cNvSpPr>
          <p:nvPr>
            <p:ph type="title"/>
          </p:nvPr>
        </p:nvSpPr>
        <p:spPr>
          <a:xfrm>
            <a:off x="775657" y="475485"/>
            <a:ext cx="7257298" cy="1080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83333"/>
              <a:buNone/>
            </a:pPr>
            <a:r>
              <a:rPr lang="en-GB" dirty="0">
                <a:latin typeface="Chaloops Medium" panose="02000000000000000000" pitchFamily="50" charset="0"/>
              </a:rPr>
              <a:t>Why your support is important</a:t>
            </a:r>
            <a:endParaRPr dirty="0">
              <a:latin typeface="Chaloops Medium" panose="02000000000000000000" pitchFamily="50" charset="0"/>
            </a:endParaRPr>
          </a:p>
        </p:txBody>
      </p:sp>
      <p:pic>
        <p:nvPicPr>
          <p:cNvPr id="4" name="Picture 3">
            <a:extLst>
              <a:ext uri="{FF2B5EF4-FFF2-40B4-BE49-F238E27FC236}">
                <a16:creationId xmlns:a16="http://schemas.microsoft.com/office/drawing/2014/main" id="{A18DE7BB-FC7E-ECEC-6217-D38398DE7243}"/>
              </a:ext>
            </a:extLst>
          </p:cNvPr>
          <p:cNvPicPr>
            <a:picLocks noChangeAspect="1"/>
          </p:cNvPicPr>
          <p:nvPr/>
        </p:nvPicPr>
        <p:blipFill>
          <a:blip r:embed="rId6"/>
          <a:stretch>
            <a:fillRect/>
          </a:stretch>
        </p:blipFill>
        <p:spPr>
          <a:xfrm>
            <a:off x="638000" y="577164"/>
            <a:ext cx="7394955" cy="8027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83333"/>
              <a:buNone/>
            </a:pPr>
            <a:r>
              <a:rPr lang="en-GB" dirty="0"/>
              <a:t>Why Learning with Parents?</a:t>
            </a:r>
            <a:endParaRPr dirty="0"/>
          </a:p>
        </p:txBody>
      </p:sp>
      <p:sp>
        <p:nvSpPr>
          <p:cNvPr id="144" name="Google Shape;144;p3"/>
          <p:cNvSpPr txBox="1">
            <a:spLocks noGrp="1"/>
          </p:cNvSpPr>
          <p:nvPr>
            <p:ph type="body" idx="1"/>
          </p:nvPr>
        </p:nvSpPr>
        <p:spPr>
          <a:xfrm>
            <a:off x="814388" y="1914525"/>
            <a:ext cx="7596187" cy="28733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GB" dirty="0"/>
              <a:t>No password or login to remember</a:t>
            </a:r>
            <a:endParaRPr dirty="0"/>
          </a:p>
          <a:p>
            <a:pPr marL="342900" lvl="0" indent="-190500" algn="l" rtl="0">
              <a:lnSpc>
                <a:spcPct val="100000"/>
              </a:lnSpc>
              <a:spcBef>
                <a:spcPts val="0"/>
              </a:spcBef>
              <a:spcAft>
                <a:spcPts val="0"/>
              </a:spcAft>
              <a:buSzPts val="2400"/>
              <a:buFont typeface="Noto Sans Symbols"/>
              <a:buNone/>
            </a:pPr>
            <a:endParaRPr dirty="0"/>
          </a:p>
          <a:p>
            <a:pPr marL="342900" lvl="0" indent="-342900" algn="l" rtl="0">
              <a:lnSpc>
                <a:spcPct val="100000"/>
              </a:lnSpc>
              <a:spcBef>
                <a:spcPts val="0"/>
              </a:spcBef>
              <a:spcAft>
                <a:spcPts val="0"/>
              </a:spcAft>
              <a:buSzPts val="2400"/>
              <a:buFont typeface="Noto Sans Symbols"/>
              <a:buChar char="✔"/>
            </a:pPr>
            <a:r>
              <a:rPr lang="en-GB" dirty="0"/>
              <a:t>Accessible – record reading anytime, anywhere by using your phone</a:t>
            </a:r>
            <a:endParaRPr dirty="0"/>
          </a:p>
          <a:p>
            <a:pPr marL="342900" lvl="0" indent="-190500" algn="l" rtl="0">
              <a:lnSpc>
                <a:spcPct val="100000"/>
              </a:lnSpc>
              <a:spcBef>
                <a:spcPts val="0"/>
              </a:spcBef>
              <a:spcAft>
                <a:spcPts val="0"/>
              </a:spcAft>
              <a:buSzPts val="2400"/>
              <a:buFont typeface="Noto Sans Symbols"/>
              <a:buNone/>
            </a:pPr>
            <a:endParaRPr dirty="0"/>
          </a:p>
          <a:p>
            <a:pPr marL="342900" lvl="0" indent="-342900" algn="l" rtl="0">
              <a:lnSpc>
                <a:spcPct val="100000"/>
              </a:lnSpc>
              <a:spcBef>
                <a:spcPts val="0"/>
              </a:spcBef>
              <a:spcAft>
                <a:spcPts val="0"/>
              </a:spcAft>
              <a:buSzPts val="2400"/>
              <a:buFont typeface="Noto Sans Symbols"/>
              <a:buChar char="✔"/>
            </a:pPr>
            <a:r>
              <a:rPr lang="en-GB" dirty="0"/>
              <a:t>Interactive and fun! Record audio clips, take photos, leave messages</a:t>
            </a:r>
            <a:endParaRPr dirty="0"/>
          </a:p>
          <a:p>
            <a:pPr marL="342900" lvl="0" indent="-190500" algn="l" rtl="0">
              <a:lnSpc>
                <a:spcPct val="100000"/>
              </a:lnSpc>
              <a:spcBef>
                <a:spcPts val="0"/>
              </a:spcBef>
              <a:spcAft>
                <a:spcPts val="0"/>
              </a:spcAft>
              <a:buSzPts val="2400"/>
              <a:buFont typeface="Noto Sans Symbols"/>
              <a:buNone/>
            </a:pPr>
            <a:endParaRPr dirty="0"/>
          </a:p>
        </p:txBody>
      </p:sp>
      <p:pic>
        <p:nvPicPr>
          <p:cNvPr id="145" name="Google Shape;145;p3" descr="A child holding a book&#10;&#10;Description automatically generated"/>
          <p:cNvPicPr preferRelativeResize="0"/>
          <p:nvPr/>
        </p:nvPicPr>
        <p:blipFill rotWithShape="1">
          <a:blip r:embed="rId3">
            <a:alphaModFix/>
          </a:blip>
          <a:srcRect/>
          <a:stretch/>
        </p:blipFill>
        <p:spPr>
          <a:xfrm>
            <a:off x="9902424" y="385946"/>
            <a:ext cx="1926274" cy="2274133"/>
          </a:xfrm>
          <a:prstGeom prst="rect">
            <a:avLst/>
          </a:prstGeom>
          <a:noFill/>
          <a:ln>
            <a:noFill/>
          </a:ln>
        </p:spPr>
      </p:pic>
      <p:pic>
        <p:nvPicPr>
          <p:cNvPr id="146" name="Google Shape;146;p3"/>
          <p:cNvPicPr preferRelativeResize="0"/>
          <p:nvPr/>
        </p:nvPicPr>
        <p:blipFill rotWithShape="1">
          <a:blip r:embed="rId4">
            <a:alphaModFix/>
          </a:blip>
          <a:srcRect r="3259"/>
          <a:stretch/>
        </p:blipFill>
        <p:spPr>
          <a:xfrm rot="-617964">
            <a:off x="8259080" y="1210659"/>
            <a:ext cx="1209175" cy="2509757"/>
          </a:xfrm>
          <a:prstGeom prst="rect">
            <a:avLst/>
          </a:prstGeom>
          <a:noFill/>
          <a:ln>
            <a:noFill/>
          </a:ln>
        </p:spPr>
      </p:pic>
      <p:sp>
        <p:nvSpPr>
          <p:cNvPr id="147" name="Google Shape;147;p3"/>
          <p:cNvSpPr/>
          <p:nvPr/>
        </p:nvSpPr>
        <p:spPr>
          <a:xfrm>
            <a:off x="3345661" y="5112044"/>
            <a:ext cx="1796164" cy="949620"/>
          </a:xfrm>
          <a:prstGeom prst="wedgeRoundRectCallout">
            <a:avLst>
              <a:gd name="adj1" fmla="val 69528"/>
              <a:gd name="adj2" fmla="val 33688"/>
              <a:gd name="adj3" fmla="val 16667"/>
            </a:avLst>
          </a:prstGeom>
          <a:solidFill>
            <a:schemeClr val="accent1"/>
          </a:solidFill>
          <a:ln w="25400" cap="flat" cmpd="sng">
            <a:solidFill>
              <a:srgbClr val="0014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FCFCFD"/>
                </a:solidFill>
                <a:latin typeface="Verdana"/>
                <a:ea typeface="Verdana"/>
                <a:cs typeface="Verdana"/>
                <a:sym typeface="Verdana"/>
              </a:rPr>
              <a:t>“It’s always at hand, even on the go”</a:t>
            </a:r>
            <a:endParaRPr sz="1400" b="0" i="0" u="none" strike="noStrike" cap="none" dirty="0">
              <a:solidFill>
                <a:srgbClr val="000000"/>
              </a:solidFill>
              <a:latin typeface="Arial"/>
              <a:ea typeface="Arial"/>
              <a:cs typeface="Arial"/>
              <a:sym typeface="Arial"/>
            </a:endParaRPr>
          </a:p>
        </p:txBody>
      </p:sp>
      <p:sp>
        <p:nvSpPr>
          <p:cNvPr id="148" name="Google Shape;148;p3"/>
          <p:cNvSpPr/>
          <p:nvPr/>
        </p:nvSpPr>
        <p:spPr>
          <a:xfrm>
            <a:off x="5760942" y="4495853"/>
            <a:ext cx="2008500" cy="1272300"/>
          </a:xfrm>
          <a:prstGeom prst="wedgeRoundRectCallout">
            <a:avLst>
              <a:gd name="adj1" fmla="val 5207"/>
              <a:gd name="adj2" fmla="val 74971"/>
              <a:gd name="adj3" fmla="val 16667"/>
            </a:avLst>
          </a:prstGeom>
          <a:solidFill>
            <a:schemeClr val="accent1"/>
          </a:solidFill>
          <a:ln w="25400" cap="flat" cmpd="sng">
            <a:solidFill>
              <a:srgbClr val="0014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FCFCFD"/>
                </a:solidFill>
                <a:latin typeface="Verdana"/>
                <a:ea typeface="Verdana"/>
                <a:cs typeface="Verdana"/>
                <a:sym typeface="Verdana"/>
              </a:rPr>
              <a:t>“You can track progress and receive feedback from teachers”</a:t>
            </a:r>
            <a:endParaRPr sz="1400" b="0" i="0" u="none" strike="noStrike" cap="none" dirty="0">
              <a:solidFill>
                <a:srgbClr val="000000"/>
              </a:solidFill>
              <a:latin typeface="Arial"/>
              <a:ea typeface="Arial"/>
              <a:cs typeface="Arial"/>
              <a:sym typeface="Arial"/>
            </a:endParaRPr>
          </a:p>
        </p:txBody>
      </p:sp>
      <p:sp>
        <p:nvSpPr>
          <p:cNvPr id="149" name="Google Shape;149;p3"/>
          <p:cNvSpPr/>
          <p:nvPr/>
        </p:nvSpPr>
        <p:spPr>
          <a:xfrm>
            <a:off x="8037493" y="4361038"/>
            <a:ext cx="2201250" cy="1541931"/>
          </a:xfrm>
          <a:prstGeom prst="wedgeRoundRectCallout">
            <a:avLst>
              <a:gd name="adj1" fmla="val -26577"/>
              <a:gd name="adj2" fmla="val 73257"/>
              <a:gd name="adj3" fmla="val 16667"/>
            </a:avLst>
          </a:prstGeom>
          <a:solidFill>
            <a:schemeClr val="accent1"/>
          </a:solidFill>
          <a:ln w="25400" cap="flat" cmpd="sng">
            <a:solidFill>
              <a:srgbClr val="0014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FCFCFD"/>
                </a:solidFill>
                <a:latin typeface="Verdana"/>
                <a:ea typeface="Verdana"/>
                <a:cs typeface="Verdana"/>
                <a:sym typeface="Verdana"/>
              </a:rPr>
              <a:t>“I can listen and learn how my child reads fluently through the days and if they have improved.”</a:t>
            </a:r>
            <a:endParaRPr sz="1400" b="0" i="0" u="none" strike="noStrike" cap="none" dirty="0">
              <a:solidFill>
                <a:srgbClr val="000000"/>
              </a:solidFill>
              <a:latin typeface="Arial"/>
              <a:ea typeface="Arial"/>
              <a:cs typeface="Arial"/>
              <a:sym typeface="Arial"/>
            </a:endParaRPr>
          </a:p>
        </p:txBody>
      </p:sp>
      <p:sp>
        <p:nvSpPr>
          <p:cNvPr id="150" name="Google Shape;150;p3"/>
          <p:cNvSpPr txBox="1"/>
          <p:nvPr/>
        </p:nvSpPr>
        <p:spPr>
          <a:xfrm>
            <a:off x="4845678" y="6220359"/>
            <a:ext cx="3669000" cy="26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303C"/>
                </a:solidFill>
                <a:latin typeface="Verdana"/>
                <a:ea typeface="Verdana"/>
                <a:cs typeface="Verdana"/>
                <a:sym typeface="Verdana"/>
              </a:rPr>
              <a:t>Feedback </a:t>
            </a:r>
            <a:r>
              <a:rPr lang="en-GB" sz="1400" b="0" i="0" u="none" strike="noStrike" cap="none" dirty="0">
                <a:solidFill>
                  <a:srgbClr val="00303C"/>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from parent surve</a:t>
            </a:r>
            <a:r>
              <a:rPr lang="en-GB" sz="1400" b="0" i="0" u="none" strike="noStrike" cap="none" dirty="0">
                <a:solidFill>
                  <a:srgbClr val="00303C"/>
                </a:solidFill>
                <a:highlight>
                  <a:schemeClr val="lt1"/>
                </a:highlight>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y 202</a:t>
            </a:r>
            <a:r>
              <a:rPr lang="en-GB" sz="1400" b="0" i="0" u="none" strike="noStrike" cap="none" dirty="0">
                <a:solidFill>
                  <a:srgbClr val="00303C"/>
                </a:solidFill>
                <a:highlight>
                  <a:schemeClr val="lt1"/>
                </a:highlight>
                <a:latin typeface="Verdana"/>
                <a:ea typeface="Verdana"/>
                <a:cs typeface="Verdana"/>
                <a:sym typeface="Verdana"/>
              </a:rPr>
              <a:t>5</a:t>
            </a:r>
            <a:endParaRPr sz="1400" b="0" i="0" u="none" strike="noStrike" cap="none" dirty="0">
              <a:solidFill>
                <a:srgbClr val="000000"/>
              </a:solidFill>
              <a:highlight>
                <a:schemeClr val="lt1"/>
              </a:highlight>
              <a:latin typeface="Arial"/>
              <a:ea typeface="Arial"/>
              <a:cs typeface="Arial"/>
              <a:sym typeface="Arial"/>
            </a:endParaRPr>
          </a:p>
        </p:txBody>
      </p:sp>
      <p:pic>
        <p:nvPicPr>
          <p:cNvPr id="151" name="Google Shape;151;p3" descr="A close-up of a word&#10;&#10;Description automatically generated"/>
          <p:cNvPicPr preferRelativeResize="0"/>
          <p:nvPr/>
        </p:nvPicPr>
        <p:blipFill rotWithShape="1">
          <a:blip r:embed="rId5">
            <a:alphaModFix/>
          </a:blip>
          <a:srcRect/>
          <a:stretch/>
        </p:blipFill>
        <p:spPr>
          <a:xfrm>
            <a:off x="671491" y="449640"/>
            <a:ext cx="6966033" cy="1272167"/>
          </a:xfrm>
          <a:prstGeom prst="rect">
            <a:avLst/>
          </a:prstGeom>
          <a:noFill/>
          <a:ln>
            <a:noFill/>
          </a:ln>
        </p:spPr>
      </p:pic>
      <p:sp>
        <p:nvSpPr>
          <p:cNvPr id="152" name="Google Shape;152;p3"/>
          <p:cNvSpPr txBox="1"/>
          <p:nvPr/>
        </p:nvSpPr>
        <p:spPr>
          <a:xfrm>
            <a:off x="162711" y="153830"/>
            <a:ext cx="3860944" cy="381000"/>
          </a:xfrm>
          <a:prstGeom prst="rect">
            <a:avLst/>
          </a:prstGeom>
          <a:solidFill>
            <a:schemeClr val="accen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hlinkClick r:id="rId6"/>
              </a:rPr>
              <a:t>Click here to watch our parent demo video!</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409199f73_0_116"/>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dirty="0"/>
              <a:t>Step 1</a:t>
            </a:r>
            <a:endParaRPr dirty="0"/>
          </a:p>
        </p:txBody>
      </p:sp>
      <p:sp>
        <p:nvSpPr>
          <p:cNvPr id="159" name="Google Shape;159;g2b409199f73_0_116"/>
          <p:cNvSpPr txBox="1">
            <a:spLocks noGrp="1"/>
          </p:cNvSpPr>
          <p:nvPr>
            <p:ph type="body" idx="1"/>
          </p:nvPr>
        </p:nvSpPr>
        <p:spPr>
          <a:xfrm>
            <a:off x="200300" y="1762375"/>
            <a:ext cx="5497200" cy="39702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Char char="•"/>
            </a:pPr>
            <a:r>
              <a:rPr lang="en-GB" sz="2100" dirty="0"/>
              <a:t>You will receive an email from us </a:t>
            </a:r>
            <a:r>
              <a:rPr lang="en-GB" sz="2100" dirty="0">
                <a:highlight>
                  <a:srgbClr val="F9EC31"/>
                </a:highlight>
              </a:rPr>
              <a:t>&lt;add date you will launch&gt;</a:t>
            </a:r>
            <a:endParaRPr sz="2100" dirty="0">
              <a:highlight>
                <a:srgbClr val="F9EC31"/>
              </a:highlight>
            </a:endParaRPr>
          </a:p>
          <a:p>
            <a:pPr marL="0" lvl="0" indent="0" algn="l" rtl="0">
              <a:lnSpc>
                <a:spcPct val="100000"/>
              </a:lnSpc>
              <a:spcBef>
                <a:spcPts val="0"/>
              </a:spcBef>
              <a:spcAft>
                <a:spcPts val="0"/>
              </a:spcAft>
              <a:buSzPts val="2400"/>
              <a:buNone/>
            </a:pPr>
            <a:endParaRPr sz="2100" dirty="0"/>
          </a:p>
          <a:p>
            <a:pPr marL="457200" lvl="0" indent="-361950" algn="l" rtl="0">
              <a:lnSpc>
                <a:spcPct val="100000"/>
              </a:lnSpc>
              <a:spcBef>
                <a:spcPts val="0"/>
              </a:spcBef>
              <a:spcAft>
                <a:spcPts val="0"/>
              </a:spcAft>
              <a:buSzPts val="2100"/>
              <a:buChar char="•"/>
            </a:pPr>
            <a:r>
              <a:rPr lang="en-GB" sz="2100" dirty="0"/>
              <a:t>The email will be called ‘</a:t>
            </a:r>
            <a:r>
              <a:rPr lang="en-GB" sz="2100" b="1" dirty="0"/>
              <a:t>Let’s read together!</a:t>
            </a:r>
            <a:r>
              <a:rPr lang="en-GB" sz="2100" dirty="0"/>
              <a:t>’ and sent from </a:t>
            </a:r>
            <a:r>
              <a:rPr lang="en-GB" sz="2100" b="1" dirty="0">
                <a:solidFill>
                  <a:schemeClr val="bg2"/>
                </a:solidFill>
                <a:uFill>
                  <a:noFill/>
                </a:uFill>
                <a:hlinkClick r:id="rId3">
                  <a:extLst>
                    <a:ext uri="{A12FA001-AC4F-418D-AE19-62706E023703}">
                      <ahyp:hlinkClr xmlns:ahyp="http://schemas.microsoft.com/office/drawing/2018/hyperlinkcolor" val="tx"/>
                    </a:ext>
                  </a:extLst>
                </a:hlinkClick>
              </a:rPr>
              <a:t>hello@learningwithparents.co</a:t>
            </a:r>
            <a:r>
              <a:rPr lang="en-GB" sz="2100" b="1" dirty="0">
                <a:solidFill>
                  <a:schemeClr val="bg2"/>
                </a:solidFill>
              </a:rPr>
              <a:t>m</a:t>
            </a:r>
            <a:r>
              <a:rPr lang="en-GB" sz="2100" dirty="0">
                <a:solidFill>
                  <a:schemeClr val="bg2"/>
                </a:solidFill>
              </a:rPr>
              <a:t> </a:t>
            </a:r>
            <a:r>
              <a:rPr lang="en-GB" sz="2100" dirty="0"/>
              <a:t>Check your junk box and add the email address to your contacts</a:t>
            </a:r>
            <a:endParaRPr sz="2100" dirty="0"/>
          </a:p>
          <a:p>
            <a:pPr marL="342900" lvl="0" indent="-190500" algn="l" rtl="0">
              <a:lnSpc>
                <a:spcPct val="100000"/>
              </a:lnSpc>
              <a:spcBef>
                <a:spcPts val="0"/>
              </a:spcBef>
              <a:spcAft>
                <a:spcPts val="0"/>
              </a:spcAft>
              <a:buSzPts val="2400"/>
              <a:buFont typeface="Arial"/>
              <a:buNone/>
            </a:pPr>
            <a:endParaRPr sz="2100" dirty="0"/>
          </a:p>
          <a:p>
            <a:pPr marL="457200" lvl="0" indent="-361950" algn="l" rtl="0">
              <a:lnSpc>
                <a:spcPct val="100000"/>
              </a:lnSpc>
              <a:spcBef>
                <a:spcPts val="0"/>
              </a:spcBef>
              <a:spcAft>
                <a:spcPts val="0"/>
              </a:spcAft>
              <a:buSzPts val="2100"/>
              <a:buChar char="•"/>
            </a:pPr>
            <a:r>
              <a:rPr lang="en-GB" sz="2100" dirty="0"/>
              <a:t>Click on the link to go straight to your child’s reading log</a:t>
            </a:r>
            <a:endParaRPr sz="2100" dirty="0"/>
          </a:p>
        </p:txBody>
      </p:sp>
      <p:pic>
        <p:nvPicPr>
          <p:cNvPr id="160" name="Google Shape;160;g2b409199f73_0_116" descr="A close-up of a step&#10;&#10;Description automatically generated"/>
          <p:cNvPicPr preferRelativeResize="0"/>
          <p:nvPr/>
        </p:nvPicPr>
        <p:blipFill rotWithShape="1">
          <a:blip r:embed="rId4">
            <a:alphaModFix/>
          </a:blip>
          <a:srcRect/>
          <a:stretch/>
        </p:blipFill>
        <p:spPr>
          <a:xfrm>
            <a:off x="485403" y="493824"/>
            <a:ext cx="2627002" cy="1174282"/>
          </a:xfrm>
          <a:prstGeom prst="rect">
            <a:avLst/>
          </a:prstGeom>
          <a:noFill/>
          <a:ln>
            <a:noFill/>
          </a:ln>
        </p:spPr>
      </p:pic>
      <p:pic>
        <p:nvPicPr>
          <p:cNvPr id="161" name="Google Shape;161;g2b409199f73_0_116"/>
          <p:cNvPicPr preferRelativeResize="0"/>
          <p:nvPr/>
        </p:nvPicPr>
        <p:blipFill rotWithShape="1">
          <a:blip r:embed="rId5">
            <a:alphaModFix/>
          </a:blip>
          <a:srcRect/>
          <a:stretch/>
        </p:blipFill>
        <p:spPr>
          <a:xfrm>
            <a:off x="6139526" y="230150"/>
            <a:ext cx="5791198" cy="462240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409199f73_0_124"/>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dirty="0"/>
              <a:t>Step 2</a:t>
            </a:r>
            <a:endParaRPr dirty="0"/>
          </a:p>
        </p:txBody>
      </p:sp>
      <p:sp>
        <p:nvSpPr>
          <p:cNvPr id="168" name="Google Shape;168;g2b409199f73_0_124"/>
          <p:cNvSpPr txBox="1">
            <a:spLocks noGrp="1"/>
          </p:cNvSpPr>
          <p:nvPr>
            <p:ph type="body" idx="1"/>
          </p:nvPr>
        </p:nvSpPr>
        <p:spPr>
          <a:xfrm>
            <a:off x="814388" y="1914525"/>
            <a:ext cx="4703543" cy="28733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GB" dirty="0"/>
              <a:t>Click on the day you would like to log reading for</a:t>
            </a:r>
            <a:endParaRPr dirty="0"/>
          </a:p>
          <a:p>
            <a:pPr marL="0" lvl="0" indent="0" algn="l" rtl="0">
              <a:lnSpc>
                <a:spcPct val="100000"/>
              </a:lnSpc>
              <a:spcBef>
                <a:spcPts val="0"/>
              </a:spcBef>
              <a:spcAft>
                <a:spcPts val="0"/>
              </a:spcAft>
              <a:buSzPts val="2400"/>
              <a:buNone/>
            </a:pPr>
            <a:endParaRPr dirty="0"/>
          </a:p>
          <a:p>
            <a:pPr marL="342900" lvl="0" indent="-342900" algn="l" rtl="0">
              <a:lnSpc>
                <a:spcPct val="100000"/>
              </a:lnSpc>
              <a:spcBef>
                <a:spcPts val="0"/>
              </a:spcBef>
              <a:spcAft>
                <a:spcPts val="0"/>
              </a:spcAft>
              <a:buSzPts val="2400"/>
              <a:buFont typeface="Arial"/>
              <a:buChar char="•"/>
            </a:pPr>
            <a:r>
              <a:rPr lang="en-GB" dirty="0"/>
              <a:t>Complete the information about the book</a:t>
            </a:r>
            <a:endParaRPr dirty="0"/>
          </a:p>
          <a:p>
            <a:pPr marL="342900" lvl="0" indent="-190500" algn="l" rtl="0">
              <a:lnSpc>
                <a:spcPct val="100000"/>
              </a:lnSpc>
              <a:spcBef>
                <a:spcPts val="0"/>
              </a:spcBef>
              <a:spcAft>
                <a:spcPts val="0"/>
              </a:spcAft>
              <a:buSzPts val="2400"/>
              <a:buFont typeface="Arial"/>
              <a:buNone/>
            </a:pPr>
            <a:endParaRPr dirty="0"/>
          </a:p>
          <a:p>
            <a:pPr marL="342900" lvl="0" indent="-342900" algn="l" rtl="0">
              <a:lnSpc>
                <a:spcPct val="100000"/>
              </a:lnSpc>
              <a:spcBef>
                <a:spcPts val="0"/>
              </a:spcBef>
              <a:spcAft>
                <a:spcPts val="0"/>
              </a:spcAft>
              <a:buSzPts val="2400"/>
              <a:buFont typeface="Arial"/>
              <a:buChar char="•"/>
            </a:pPr>
            <a:r>
              <a:rPr lang="en-GB" dirty="0"/>
              <a:t>You must add the name of the book, but the rest is optional</a:t>
            </a:r>
            <a:endParaRPr dirty="0"/>
          </a:p>
        </p:txBody>
      </p:sp>
      <p:pic>
        <p:nvPicPr>
          <p:cNvPr id="169" name="Google Shape;169;g2b409199f73_0_124"/>
          <p:cNvPicPr preferRelativeResize="0"/>
          <p:nvPr/>
        </p:nvPicPr>
        <p:blipFill rotWithShape="1">
          <a:blip r:embed="rId3">
            <a:alphaModFix/>
          </a:blip>
          <a:srcRect/>
          <a:stretch/>
        </p:blipFill>
        <p:spPr>
          <a:xfrm>
            <a:off x="5806440" y="710443"/>
            <a:ext cx="6054873" cy="4261607"/>
          </a:xfrm>
          <a:prstGeom prst="rect">
            <a:avLst/>
          </a:prstGeom>
          <a:noFill/>
          <a:ln w="9525" cap="flat" cmpd="sng">
            <a:solidFill>
              <a:schemeClr val="dk2"/>
            </a:solidFill>
            <a:prstDash val="solid"/>
            <a:round/>
            <a:headEnd type="none" w="sm" len="sm"/>
            <a:tailEnd type="none" w="sm" len="sm"/>
          </a:ln>
        </p:spPr>
      </p:pic>
      <p:pic>
        <p:nvPicPr>
          <p:cNvPr id="170" name="Google Shape;170;g2b409199f73_0_124" descr="A close-up of a calendar&#10;&#10;Description automatically generated"/>
          <p:cNvPicPr preferRelativeResize="0"/>
          <p:nvPr/>
        </p:nvPicPr>
        <p:blipFill rotWithShape="1">
          <a:blip r:embed="rId4">
            <a:alphaModFix/>
          </a:blip>
          <a:srcRect/>
          <a:stretch/>
        </p:blipFill>
        <p:spPr>
          <a:xfrm>
            <a:off x="814387" y="637241"/>
            <a:ext cx="2526167" cy="10809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46e4f9775ace420c_24"/>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dirty="0"/>
              <a:t>Step 3</a:t>
            </a:r>
            <a:endParaRPr dirty="0"/>
          </a:p>
        </p:txBody>
      </p:sp>
      <p:sp>
        <p:nvSpPr>
          <p:cNvPr id="177" name="Google Shape;177;g46e4f9775ace420c_24"/>
          <p:cNvSpPr txBox="1">
            <a:spLocks noGrp="1"/>
          </p:cNvSpPr>
          <p:nvPr>
            <p:ph type="body" idx="1"/>
          </p:nvPr>
        </p:nvSpPr>
        <p:spPr>
          <a:xfrm>
            <a:off x="814389" y="1914525"/>
            <a:ext cx="4912272" cy="28733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GB" dirty="0"/>
              <a:t>Select how you would like to log the reading - </a:t>
            </a:r>
            <a:endParaRPr dirty="0"/>
          </a:p>
          <a:p>
            <a:pPr marL="342900" lvl="0" indent="-190500" algn="l" rtl="0">
              <a:lnSpc>
                <a:spcPct val="100000"/>
              </a:lnSpc>
              <a:spcBef>
                <a:spcPts val="0"/>
              </a:spcBef>
              <a:spcAft>
                <a:spcPts val="0"/>
              </a:spcAft>
              <a:buSzPts val="2400"/>
              <a:buFont typeface="Arial"/>
              <a:buNone/>
            </a:pPr>
            <a:endParaRPr dirty="0"/>
          </a:p>
          <a:p>
            <a:pPr marL="342900" lvl="0" indent="-342900" algn="l" rtl="0">
              <a:lnSpc>
                <a:spcPct val="100000"/>
              </a:lnSpc>
              <a:spcBef>
                <a:spcPts val="0"/>
              </a:spcBef>
              <a:spcAft>
                <a:spcPts val="0"/>
              </a:spcAft>
              <a:buClr>
                <a:schemeClr val="dk2"/>
              </a:buClr>
              <a:buSzPts val="2400"/>
              <a:buFont typeface="Noto Sans Symbols"/>
              <a:buChar char="✔"/>
            </a:pPr>
            <a:r>
              <a:rPr lang="en-GB" dirty="0">
                <a:solidFill>
                  <a:schemeClr val="dk2"/>
                </a:solidFill>
              </a:rPr>
              <a:t>leave a comment</a:t>
            </a:r>
            <a:endParaRPr dirty="0"/>
          </a:p>
          <a:p>
            <a:pPr marL="342900" lvl="0" indent="-342900" algn="l" rtl="0">
              <a:lnSpc>
                <a:spcPct val="100000"/>
              </a:lnSpc>
              <a:spcBef>
                <a:spcPts val="0"/>
              </a:spcBef>
              <a:spcAft>
                <a:spcPts val="0"/>
              </a:spcAft>
              <a:buClr>
                <a:schemeClr val="dk2"/>
              </a:buClr>
              <a:buSzPts val="2400"/>
              <a:buFont typeface="Noto Sans Symbols"/>
              <a:buChar char="✔"/>
            </a:pPr>
            <a:r>
              <a:rPr lang="en-GB" dirty="0">
                <a:solidFill>
                  <a:schemeClr val="dk2"/>
                </a:solidFill>
              </a:rPr>
              <a:t>upload a photo</a:t>
            </a:r>
            <a:endParaRPr dirty="0"/>
          </a:p>
          <a:p>
            <a:pPr marL="342900" lvl="0" indent="-342900" algn="l" rtl="0">
              <a:lnSpc>
                <a:spcPct val="100000"/>
              </a:lnSpc>
              <a:spcBef>
                <a:spcPts val="0"/>
              </a:spcBef>
              <a:spcAft>
                <a:spcPts val="0"/>
              </a:spcAft>
              <a:buClr>
                <a:schemeClr val="dk2"/>
              </a:buClr>
              <a:buSzPts val="2400"/>
              <a:buFont typeface="Noto Sans Symbols"/>
              <a:buChar char="✔"/>
            </a:pPr>
            <a:r>
              <a:rPr lang="en-GB" dirty="0">
                <a:solidFill>
                  <a:schemeClr val="dk2"/>
                </a:solidFill>
              </a:rPr>
              <a:t>record audio</a:t>
            </a:r>
            <a:endParaRPr dirty="0"/>
          </a:p>
          <a:p>
            <a:pPr marL="0" lvl="0" indent="0" algn="l" rtl="0">
              <a:lnSpc>
                <a:spcPct val="100000"/>
              </a:lnSpc>
              <a:spcBef>
                <a:spcPts val="0"/>
              </a:spcBef>
              <a:spcAft>
                <a:spcPts val="0"/>
              </a:spcAft>
              <a:buSzPts val="2400"/>
              <a:buNone/>
            </a:pPr>
            <a:endParaRPr dirty="0"/>
          </a:p>
          <a:p>
            <a:pPr marL="342900" lvl="0" indent="-342900" algn="l" rtl="0">
              <a:lnSpc>
                <a:spcPct val="100000"/>
              </a:lnSpc>
              <a:spcBef>
                <a:spcPts val="0"/>
              </a:spcBef>
              <a:spcAft>
                <a:spcPts val="0"/>
              </a:spcAft>
              <a:buSzPts val="2400"/>
              <a:buFont typeface="Arial"/>
              <a:buChar char="•"/>
            </a:pPr>
            <a:r>
              <a:rPr lang="en-GB" dirty="0"/>
              <a:t>Click ‘Add reading log’ to submit</a:t>
            </a:r>
            <a:endParaRPr dirty="0"/>
          </a:p>
        </p:txBody>
      </p:sp>
      <p:pic>
        <p:nvPicPr>
          <p:cNvPr id="178" name="Google Shape;178;g46e4f9775ace420c_24"/>
          <p:cNvPicPr preferRelativeResize="0"/>
          <p:nvPr/>
        </p:nvPicPr>
        <p:blipFill rotWithShape="1">
          <a:blip r:embed="rId3">
            <a:alphaModFix/>
          </a:blip>
          <a:srcRect/>
          <a:stretch/>
        </p:blipFill>
        <p:spPr>
          <a:xfrm>
            <a:off x="5726660" y="710443"/>
            <a:ext cx="6273077" cy="2873374"/>
          </a:xfrm>
          <a:prstGeom prst="rect">
            <a:avLst/>
          </a:prstGeom>
          <a:noFill/>
          <a:ln w="9525" cap="flat" cmpd="sng">
            <a:solidFill>
              <a:schemeClr val="dk2"/>
            </a:solidFill>
            <a:prstDash val="solid"/>
            <a:round/>
            <a:headEnd type="none" w="sm" len="sm"/>
            <a:tailEnd type="none" w="sm" len="sm"/>
          </a:ln>
        </p:spPr>
      </p:pic>
      <p:pic>
        <p:nvPicPr>
          <p:cNvPr id="179" name="Google Shape;179;g46e4f9775ace420c_24"/>
          <p:cNvPicPr preferRelativeResize="0"/>
          <p:nvPr/>
        </p:nvPicPr>
        <p:blipFill rotWithShape="1">
          <a:blip r:embed="rId4">
            <a:alphaModFix/>
          </a:blip>
          <a:srcRect t="8661"/>
          <a:stretch/>
        </p:blipFill>
        <p:spPr>
          <a:xfrm>
            <a:off x="7384639" y="3613848"/>
            <a:ext cx="3132306" cy="2879662"/>
          </a:xfrm>
          <a:prstGeom prst="rect">
            <a:avLst/>
          </a:prstGeom>
          <a:noFill/>
          <a:ln>
            <a:noFill/>
          </a:ln>
        </p:spPr>
      </p:pic>
      <p:sp>
        <p:nvSpPr>
          <p:cNvPr id="180" name="Google Shape;180;g46e4f9775ace420c_24"/>
          <p:cNvSpPr/>
          <p:nvPr/>
        </p:nvSpPr>
        <p:spPr>
          <a:xfrm rot="-2674335">
            <a:off x="6111491" y="3974861"/>
            <a:ext cx="2140523" cy="2290470"/>
          </a:xfrm>
          <a:custGeom>
            <a:avLst/>
            <a:gdLst/>
            <a:ahLst/>
            <a:cxnLst/>
            <a:rect l="l" t="t" r="r" b="b"/>
            <a:pathLst>
              <a:path w="1885137" h="1899554" extrusionOk="0">
                <a:moveTo>
                  <a:pt x="700644" y="1200"/>
                </a:moveTo>
                <a:cubicBezTo>
                  <a:pt x="1014409" y="-28954"/>
                  <a:pt x="1850572" y="516263"/>
                  <a:pt x="1883986" y="832473"/>
                </a:cubicBezTo>
                <a:cubicBezTo>
                  <a:pt x="1917400" y="1148683"/>
                  <a:pt x="1214893" y="1868304"/>
                  <a:pt x="901128" y="1898458"/>
                </a:cubicBezTo>
                <a:cubicBezTo>
                  <a:pt x="587363" y="1928612"/>
                  <a:pt x="29921" y="1329607"/>
                  <a:pt x="1397" y="1013397"/>
                </a:cubicBezTo>
                <a:cubicBezTo>
                  <a:pt x="-27127" y="697187"/>
                  <a:pt x="386879" y="31354"/>
                  <a:pt x="700644" y="1200"/>
                </a:cubicBezTo>
                <a:close/>
              </a:path>
            </a:pathLst>
          </a:custGeom>
          <a:blipFill rotWithShape="0">
            <a:blip r:embed="rId5">
              <a:alphaModFix/>
            </a:blip>
            <a:tile tx="-14" ty="8" sx="50000" sy="50000" flip="none" algn="ctr"/>
          </a:blipFill>
          <a:ln w="25400" cap="flat" cmpd="sng">
            <a:solidFill>
              <a:srgbClr val="0013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34"/>
              <a:buFont typeface="Arial"/>
              <a:buNone/>
            </a:pPr>
            <a:endParaRPr sz="1134" b="0" i="0" u="none" strike="noStrike" cap="none" dirty="0">
              <a:solidFill>
                <a:srgbClr val="FCFCFD"/>
              </a:solidFill>
              <a:latin typeface="Verdana"/>
              <a:ea typeface="Verdana"/>
              <a:cs typeface="Verdana"/>
              <a:sym typeface="Verdana"/>
            </a:endParaRPr>
          </a:p>
        </p:txBody>
      </p:sp>
      <p:pic>
        <p:nvPicPr>
          <p:cNvPr id="181" name="Google Shape;181;g46e4f9775ace420c_24"/>
          <p:cNvPicPr preferRelativeResize="0"/>
          <p:nvPr/>
        </p:nvPicPr>
        <p:blipFill rotWithShape="1">
          <a:blip r:embed="rId6">
            <a:alphaModFix/>
          </a:blip>
          <a:srcRect/>
          <a:stretch/>
        </p:blipFill>
        <p:spPr>
          <a:xfrm>
            <a:off x="6225473" y="4499666"/>
            <a:ext cx="497695" cy="454644"/>
          </a:xfrm>
          <a:prstGeom prst="rect">
            <a:avLst/>
          </a:prstGeom>
          <a:noFill/>
          <a:ln>
            <a:noFill/>
          </a:ln>
        </p:spPr>
      </p:pic>
      <p:pic>
        <p:nvPicPr>
          <p:cNvPr id="182" name="Google Shape;182;g46e4f9775ace420c_24" descr="A close-up of a number&#10;&#10;Description automatically generated"/>
          <p:cNvPicPr preferRelativeResize="0"/>
          <p:nvPr/>
        </p:nvPicPr>
        <p:blipFill rotWithShape="1">
          <a:blip r:embed="rId7">
            <a:alphaModFix/>
          </a:blip>
          <a:srcRect/>
          <a:stretch/>
        </p:blipFill>
        <p:spPr>
          <a:xfrm>
            <a:off x="573756" y="587326"/>
            <a:ext cx="2625199" cy="10809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46e4f9775ace420c_55"/>
          <p:cNvSpPr txBox="1">
            <a:spLocks noGrp="1"/>
          </p:cNvSpPr>
          <p:nvPr>
            <p:ph type="title"/>
          </p:nvPr>
        </p:nvSpPr>
        <p:spPr>
          <a:xfrm>
            <a:off x="814986" y="710443"/>
            <a:ext cx="4030692" cy="10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GB" dirty="0"/>
              <a:t>Earn stars</a:t>
            </a:r>
            <a:endParaRPr dirty="0"/>
          </a:p>
        </p:txBody>
      </p:sp>
      <p:pic>
        <p:nvPicPr>
          <p:cNvPr id="189" name="Google Shape;189;g46e4f9775ace420c_55"/>
          <p:cNvPicPr preferRelativeResize="0"/>
          <p:nvPr/>
        </p:nvPicPr>
        <p:blipFill rotWithShape="1">
          <a:blip r:embed="rId3">
            <a:alphaModFix/>
          </a:blip>
          <a:srcRect/>
          <a:stretch/>
        </p:blipFill>
        <p:spPr>
          <a:xfrm>
            <a:off x="620110" y="1791408"/>
            <a:ext cx="6995258" cy="3348861"/>
          </a:xfrm>
          <a:prstGeom prst="rect">
            <a:avLst/>
          </a:prstGeom>
          <a:noFill/>
          <a:ln>
            <a:noFill/>
          </a:ln>
        </p:spPr>
      </p:pic>
      <p:pic>
        <p:nvPicPr>
          <p:cNvPr id="190" name="Google Shape;190;g46e4f9775ace420c_55" descr="A cartoon koala holding a star&#10;&#10;Description automatically generated"/>
          <p:cNvPicPr preferRelativeResize="0"/>
          <p:nvPr/>
        </p:nvPicPr>
        <p:blipFill rotWithShape="1">
          <a:blip r:embed="rId4">
            <a:alphaModFix/>
          </a:blip>
          <a:srcRect/>
          <a:stretch/>
        </p:blipFill>
        <p:spPr>
          <a:xfrm>
            <a:off x="7888078" y="812800"/>
            <a:ext cx="3215947" cy="4272280"/>
          </a:xfrm>
          <a:prstGeom prst="rect">
            <a:avLst/>
          </a:prstGeom>
          <a:noFill/>
          <a:ln>
            <a:noFill/>
          </a:ln>
        </p:spPr>
      </p:pic>
      <p:pic>
        <p:nvPicPr>
          <p:cNvPr id="191" name="Google Shape;191;g46e4f9775ace420c_55" descr="A close up of a logo&#10;&#10;Description automatically generated"/>
          <p:cNvPicPr preferRelativeResize="0"/>
          <p:nvPr/>
        </p:nvPicPr>
        <p:blipFill rotWithShape="1">
          <a:blip r:embed="rId5">
            <a:alphaModFix/>
          </a:blip>
          <a:srcRect/>
          <a:stretch/>
        </p:blipFill>
        <p:spPr>
          <a:xfrm>
            <a:off x="544499" y="591873"/>
            <a:ext cx="4030692" cy="966959"/>
          </a:xfrm>
          <a:prstGeom prst="rect">
            <a:avLst/>
          </a:prstGeom>
          <a:noFill/>
          <a:ln>
            <a:noFill/>
          </a:ln>
        </p:spPr>
      </p:pic>
    </p:spTree>
  </p:cSld>
  <p:clrMapOvr>
    <a:masterClrMapping/>
  </p:clrMapOvr>
</p:sld>
</file>

<file path=ppt/theme/theme1.xml><?xml version="1.0" encoding="utf-8"?>
<a:theme xmlns:a="http://schemas.openxmlformats.org/drawingml/2006/main" name="Learning with Parents">
  <a:themeElements>
    <a:clrScheme name="LwP 2024">
      <a:dk1>
        <a:srgbClr val="00303C"/>
      </a:dk1>
      <a:lt1>
        <a:srgbClr val="FCFCFD"/>
      </a:lt1>
      <a:dk2>
        <a:srgbClr val="F28D00"/>
      </a:dk2>
      <a:lt2>
        <a:srgbClr val="F5F5F5"/>
      </a:lt2>
      <a:accent1>
        <a:srgbClr val="00303C"/>
      </a:accent1>
      <a:accent2>
        <a:srgbClr val="F28D00"/>
      </a:accent2>
      <a:accent3>
        <a:srgbClr val="65B32E"/>
      </a:accent3>
      <a:accent4>
        <a:srgbClr val="0083CB"/>
      </a:accent4>
      <a:accent5>
        <a:srgbClr val="887DFF"/>
      </a:accent5>
      <a:accent6>
        <a:srgbClr val="D13F75"/>
      </a:accent6>
      <a:hlink>
        <a:srgbClr val="0083CB"/>
      </a:hlink>
      <a:folHlink>
        <a:srgbClr val="65B3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ing with Parents">
  <a:themeElements>
    <a:clrScheme name="LwP 2024">
      <a:dk1>
        <a:srgbClr val="00303C"/>
      </a:dk1>
      <a:lt1>
        <a:srgbClr val="FCFCFD"/>
      </a:lt1>
      <a:dk2>
        <a:srgbClr val="F28D00"/>
      </a:dk2>
      <a:lt2>
        <a:srgbClr val="F5F5F5"/>
      </a:lt2>
      <a:accent1>
        <a:srgbClr val="00303C"/>
      </a:accent1>
      <a:accent2>
        <a:srgbClr val="F28D00"/>
      </a:accent2>
      <a:accent3>
        <a:srgbClr val="65B32E"/>
      </a:accent3>
      <a:accent4>
        <a:srgbClr val="0083CB"/>
      </a:accent4>
      <a:accent5>
        <a:srgbClr val="887DFF"/>
      </a:accent5>
      <a:accent6>
        <a:srgbClr val="D13F75"/>
      </a:accent6>
      <a:hlink>
        <a:srgbClr val="0083CB"/>
      </a:hlink>
      <a:folHlink>
        <a:srgbClr val="65B3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1601</Words>
  <Application>Microsoft Office PowerPoint</Application>
  <PresentationFormat>Widescreen</PresentationFormat>
  <Paragraphs>164</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Chaloops Medium</vt:lpstr>
      <vt:lpstr>Noto Sans Symbols</vt:lpstr>
      <vt:lpstr>Verdana</vt:lpstr>
      <vt:lpstr>Wingdings</vt:lpstr>
      <vt:lpstr>Learning with Parents</vt:lpstr>
      <vt:lpstr>1_Learning with Parents</vt:lpstr>
      <vt:lpstr>Notes for teachers</vt:lpstr>
      <vt:lpstr>Learning with Parents Digital Reading Log</vt:lpstr>
      <vt:lpstr>PowerPoint Presentation</vt:lpstr>
      <vt:lpstr>Why your support is important</vt:lpstr>
      <vt:lpstr>Why Learning with Parents?</vt:lpstr>
      <vt:lpstr>Step 1</vt:lpstr>
      <vt:lpstr>Step 2</vt:lpstr>
      <vt:lpstr>Step 3</vt:lpstr>
      <vt:lpstr>Earn stars</vt:lpstr>
      <vt:lpstr>PowerPoint Presentation</vt:lpstr>
      <vt:lpstr>PowerPoint Presentation</vt:lpstr>
      <vt:lpstr>Helpful reminders</vt:lpstr>
      <vt:lpstr>Reading challenge!</vt:lpstr>
      <vt:lpstr>PowerPoint Presentation</vt:lpstr>
      <vt:lpstr>Any questions?</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Catherine Mearns</dc:creator>
  <cp:lastModifiedBy>Katie Bond</cp:lastModifiedBy>
  <cp:revision>5</cp:revision>
  <dcterms:created xsi:type="dcterms:W3CDTF">2022-07-19T10:28:00Z</dcterms:created>
  <dcterms:modified xsi:type="dcterms:W3CDTF">2025-08-26T11:04:52Z</dcterms:modified>
</cp:coreProperties>
</file>