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4" r:id="rId4"/>
    <p:sldId id="258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70" r:id="rId13"/>
    <p:sldId id="275" r:id="rId14"/>
    <p:sldId id="277" r:id="rId15"/>
    <p:sldId id="27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82" d="100"/>
          <a:sy n="82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4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9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5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D907-E91E-4384-AF73-645C82E77DDD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E645-0015-4FED-B4D9-ED769F99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porleyce.cheshire.sch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arporleyce.cheshire.sch.uk/page/emotional-management-programme/13348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598F4-1E19-4F68-9C5E-36C22921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54232"/>
            <a:ext cx="4221416" cy="3179911"/>
          </a:xfrm>
          <a:prstGeom prst="rect">
            <a:avLst/>
          </a:prstGeom>
        </p:spPr>
      </p:pic>
      <p:pic>
        <p:nvPicPr>
          <p:cNvPr id="7" name="Picture 2" descr="7 Ways to Instill A Love of Learning in Children – Big Life Journal">
            <a:extLst>
              <a:ext uri="{FF2B5EF4-FFF2-40B4-BE49-F238E27FC236}">
                <a16:creationId xmlns:a16="http://schemas.microsoft.com/office/drawing/2014/main" id="{005B6195-5DB7-4ED5-AC4D-A6389933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40749" cy="24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ilding Resilience, Independence and Confidence in Children - India  Parenting">
            <a:extLst>
              <a:ext uri="{FF2B5EF4-FFF2-40B4-BE49-F238E27FC236}">
                <a16:creationId xmlns:a16="http://schemas.microsoft.com/office/drawing/2014/main" id="{648E7147-0EB0-43D1-BAAD-E1916A9F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5774"/>
            <a:ext cx="4464496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56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Kinetic Letters" panose="00000500000000000000" pitchFamily="50" charset="0"/>
              </a:rPr>
              <a:t>Class trips/events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9074674" cy="5184576"/>
          </a:xfrm>
        </p:spPr>
        <p:txBody>
          <a:bodyPr>
            <a:normAutofit fontScale="32500" lnSpcReduction="20000"/>
          </a:bodyPr>
          <a:lstStyle/>
          <a:p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Y4 Lantern Parade - November</a:t>
            </a:r>
          </a:p>
          <a:p>
            <a:endParaRPr lang="en-GB" sz="9600" dirty="0">
              <a:solidFill>
                <a:srgbClr val="7030A0"/>
              </a:solidFill>
              <a:latin typeface="Kinetic Letters" panose="00000500000000000000" pitchFamily="50" charset="0"/>
            </a:endParaRPr>
          </a:p>
          <a:p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Christmas Panto – December 11th</a:t>
            </a:r>
            <a:endParaRPr lang="en-GB" sz="9600" baseline="30000" dirty="0">
              <a:solidFill>
                <a:srgbClr val="7030A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Kinetic Letters" panose="00000500000000000000" pitchFamily="50" charset="0"/>
              </a:rPr>
              <a:t>    </a:t>
            </a:r>
          </a:p>
          <a:p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Spring residential  - 11-13 February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   </a:t>
            </a:r>
            <a:r>
              <a:rPr lang="en-GB" sz="9600" dirty="0" err="1">
                <a:solidFill>
                  <a:srgbClr val="7030A0"/>
                </a:solidFill>
                <a:latin typeface="Kinetic Letters" panose="00000500000000000000" pitchFamily="50" charset="0"/>
              </a:rPr>
              <a:t>Condover</a:t>
            </a:r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Hall, Shropshire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Kinetic Letters" panose="00000500000000000000" pitchFamily="50" charset="0"/>
              </a:rPr>
              <a:t>    All year 3 and 4 together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Kinetic Letters" panose="00000500000000000000" pitchFamily="50" charset="0"/>
              </a:rPr>
              <a:t>    </a:t>
            </a:r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</a:t>
            </a:r>
            <a:r>
              <a:rPr lang="en-GB" sz="9600" dirty="0">
                <a:solidFill>
                  <a:srgbClr val="0070C0"/>
                </a:solidFill>
                <a:latin typeface="Kinetic Letters" panose="00000500000000000000" pitchFamily="50" charset="0"/>
              </a:rPr>
              <a:t>   </a:t>
            </a:r>
          </a:p>
          <a:p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Spring/summer trip – date tbc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7030A0"/>
                </a:solidFill>
                <a:latin typeface="Kinetic Letters" panose="00000500000000000000" pitchFamily="50" charset="0"/>
              </a:rPr>
              <a:t>   Anderton Boat Lift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Kinetic Letters" panose="00000500000000000000" pitchFamily="50" charset="0"/>
              </a:rPr>
              <a:t>       </a:t>
            </a:r>
            <a:endParaRPr lang="en-GB" sz="9600" dirty="0">
              <a:solidFill>
                <a:srgbClr val="7030A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2DAA0-7C19-464C-8374-B640220B934D}"/>
              </a:ext>
            </a:extLst>
          </p:cNvPr>
          <p:cNvSpPr txBox="1"/>
          <p:nvPr/>
        </p:nvSpPr>
        <p:spPr>
          <a:xfrm>
            <a:off x="5367538" y="717516"/>
            <a:ext cx="3202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Kinetic Letters" panose="00000500000000000000" pitchFamily="50" charset="0"/>
              </a:rPr>
              <a:t>Charging</a:t>
            </a:r>
          </a:p>
          <a:p>
            <a:r>
              <a:rPr lang="en-US" sz="2000" dirty="0">
                <a:latin typeface="Kinetic Letters" panose="00000500000000000000" pitchFamily="50" charset="0"/>
              </a:rPr>
              <a:t>We have an extensive school policy which all staff follow when arranging a visit. You will be asked for a voluntary contribution to cover the costs. If this cost is not met the visit will have to be cancelled. If you are having any financial difficulty paying for a trip then please speak to our bursar, </a:t>
            </a:r>
            <a:r>
              <a:rPr lang="en-US" sz="2000" dirty="0" err="1">
                <a:latin typeface="Kinetic Letters" panose="00000500000000000000" pitchFamily="50" charset="0"/>
              </a:rPr>
              <a:t>Mrs</a:t>
            </a:r>
            <a:r>
              <a:rPr lang="en-US" sz="2000" dirty="0">
                <a:latin typeface="Kinetic Letters" panose="00000500000000000000" pitchFamily="50" charset="0"/>
              </a:rPr>
              <a:t> Jane Taylor, or </a:t>
            </a:r>
            <a:r>
              <a:rPr lang="en-US" sz="2000" dirty="0" err="1">
                <a:latin typeface="Kinetic Letters" panose="00000500000000000000" pitchFamily="50" charset="0"/>
              </a:rPr>
              <a:t>Mrs</a:t>
            </a:r>
            <a:r>
              <a:rPr lang="en-US" sz="2000" dirty="0">
                <a:latin typeface="Kinetic Letters" panose="00000500000000000000" pitchFamily="50" charset="0"/>
              </a:rPr>
              <a:t> Forrester</a:t>
            </a:r>
            <a:endParaRPr lang="en-GB" sz="11500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1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759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176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b="1" dirty="0"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4000" b="1" dirty="0">
                <a:latin typeface="Kinetic Letters" panose="00000500000000000000" pitchFamily="50" charset="0"/>
              </a:rPr>
              <a:t>Expected Homework</a:t>
            </a:r>
            <a:endParaRPr lang="en-GB" sz="4000" dirty="0">
              <a:latin typeface="Kinetic Letters" panose="00000500000000000000" pitchFamily="50" charset="0"/>
            </a:endParaRPr>
          </a:p>
          <a:p>
            <a:pPr lvl="0"/>
            <a:r>
              <a:rPr lang="en-GB" sz="4000" dirty="0">
                <a:latin typeface="Kinetic Letters" panose="00000500000000000000" pitchFamily="50" charset="0"/>
              </a:rPr>
              <a:t>Reading</a:t>
            </a:r>
          </a:p>
          <a:p>
            <a:pPr lvl="0"/>
            <a:r>
              <a:rPr lang="en-GB" sz="4000" dirty="0">
                <a:latin typeface="Kinetic Letters" panose="00000500000000000000" pitchFamily="50" charset="0"/>
              </a:rPr>
              <a:t>Maths </a:t>
            </a:r>
          </a:p>
          <a:p>
            <a:pPr marL="0" indent="0">
              <a:buNone/>
            </a:pPr>
            <a:r>
              <a:rPr lang="en-GB" sz="4000" b="1" dirty="0">
                <a:latin typeface="Kinetic Letters" panose="00000500000000000000" pitchFamily="50" charset="0"/>
              </a:rPr>
              <a:t>Optional homework</a:t>
            </a:r>
            <a:endParaRPr lang="en-GB" sz="4000" dirty="0">
              <a:latin typeface="Kinetic Letters" panose="00000500000000000000" pitchFamily="50" charset="0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56491-D395-485D-B4C6-AE6D7853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33" y="2202971"/>
            <a:ext cx="5688632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78867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7030A0"/>
                </a:solidFill>
                <a:latin typeface="Kinetic Letters" panose="00000500000000000000" pitchFamily="50" charset="0"/>
              </a:rPr>
              <a:t>Reminders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A small bag please 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Named water bottles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Uniform – pre-loved uniform in the school entrance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PE kits – labelled  - </a:t>
            </a:r>
            <a:r>
              <a:rPr lang="en-GB" sz="2200" b="1" dirty="0">
                <a:latin typeface="Kinetic Letters" panose="00000500000000000000" pitchFamily="50" charset="0"/>
              </a:rPr>
              <a:t>red school logo PE shirt, black shorts and pumps/trainers. Dark coloured tracksuit/similar for cold days. Football kit should not be worn.</a:t>
            </a:r>
            <a:r>
              <a:rPr lang="en-GB" sz="2200" dirty="0">
                <a:latin typeface="Kinetic Letters" panose="00000500000000000000" pitchFamily="50" charset="0"/>
              </a:rPr>
              <a:t> 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Lunches – </a:t>
            </a:r>
            <a:r>
              <a:rPr lang="en-US" sz="2200" dirty="0">
                <a:latin typeface="Kinetic Letters" panose="00000500000000000000" pitchFamily="50" charset="0"/>
              </a:rPr>
              <a:t>Payment is made online via </a:t>
            </a:r>
            <a:r>
              <a:rPr lang="en-US" sz="2200" dirty="0" err="1">
                <a:latin typeface="Kinetic Letters" panose="00000500000000000000" pitchFamily="50" charset="0"/>
              </a:rPr>
              <a:t>ParentPay</a:t>
            </a:r>
            <a:r>
              <a:rPr lang="en-US" sz="2200" dirty="0">
                <a:latin typeface="Kinetic Letters" panose="00000500000000000000" pitchFamily="50" charset="0"/>
              </a:rPr>
              <a:t> during the ordering process.  </a:t>
            </a:r>
          </a:p>
          <a:p>
            <a:pPr marL="0" indent="0">
              <a:buNone/>
            </a:pPr>
            <a:r>
              <a:rPr lang="en-US" sz="2200" dirty="0">
                <a:latin typeface="Kinetic Letters" panose="00000500000000000000" pitchFamily="50" charset="0"/>
              </a:rPr>
              <a:t>   Some pupils will be eligible for Pupil Premium (free school meals) which provides a range of   </a:t>
            </a:r>
          </a:p>
          <a:p>
            <a:pPr marL="0" indent="0">
              <a:buNone/>
            </a:pPr>
            <a:r>
              <a:rPr lang="en-US" sz="2200" dirty="0">
                <a:latin typeface="Kinetic Letters" panose="00000500000000000000" pitchFamily="50" charset="0"/>
              </a:rPr>
              <a:t>   additional support to parents going through financial difficulties. Please speak to the office </a:t>
            </a:r>
          </a:p>
          <a:p>
            <a:pPr marL="0" indent="0">
              <a:buNone/>
            </a:pPr>
            <a:r>
              <a:rPr lang="en-US" sz="2200" dirty="0">
                <a:latin typeface="Kinetic Letters" panose="00000500000000000000" pitchFamily="50" charset="0"/>
              </a:rPr>
              <a:t>   for more information.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Reading records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Healthy school – snacks </a:t>
            </a:r>
          </a:p>
          <a:p>
            <a:r>
              <a:rPr lang="en-GB" sz="2200" dirty="0">
                <a:solidFill>
                  <a:srgbClr val="0070C0"/>
                </a:solidFill>
                <a:latin typeface="Kinetic Letters" panose="00000500000000000000" pitchFamily="50" charset="0"/>
              </a:rPr>
              <a:t>Going home with a friend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788670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  <a:latin typeface="Kinetic Letters" panose="00000500000000000000" pitchFamily="50" charset="0"/>
              </a:rPr>
              <a:t>Communication</a:t>
            </a: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Twitter (X) /web</a:t>
            </a:r>
          </a:p>
          <a:p>
            <a:r>
              <a:rPr lang="en-GB" sz="2400" u="sng" dirty="0">
                <a:solidFill>
                  <a:srgbClr val="00B0F0"/>
                </a:solidFill>
                <a:latin typeface="Kinetic Letters" panose="00000500000000000000" pitchFamily="50" charset="0"/>
                <a:hlinkClick r:id="rId2"/>
              </a:rPr>
              <a:t>Class pages</a:t>
            </a:r>
            <a:endParaRPr lang="en-GB" sz="2400" u="sng" dirty="0">
              <a:solidFill>
                <a:srgbClr val="00B0F0"/>
              </a:solidFill>
              <a:latin typeface="Kinetic Letters" panose="00000500000000000000" pitchFamily="50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Admin text and email</a:t>
            </a: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Change of circumstances/contact</a:t>
            </a: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Catching up/discussions</a:t>
            </a: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Parents’ evening – October 21</a:t>
            </a:r>
            <a:r>
              <a:rPr lang="en-GB" sz="2400" baseline="30000" dirty="0">
                <a:solidFill>
                  <a:srgbClr val="0070C0"/>
                </a:solidFill>
                <a:latin typeface="Kinetic Letters" panose="00000500000000000000" pitchFamily="50" charset="0"/>
              </a:rPr>
              <a:t>st</a:t>
            </a:r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 and 22</a:t>
            </a:r>
            <a:r>
              <a:rPr lang="en-GB" sz="2400" baseline="30000" dirty="0">
                <a:solidFill>
                  <a:srgbClr val="0070C0"/>
                </a:solidFill>
                <a:latin typeface="Kinetic Letters" panose="00000500000000000000" pitchFamily="50" charset="0"/>
              </a:rPr>
              <a:t>nd</a:t>
            </a:r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 face-to-face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EEC88E-E260-4F73-8E4E-D7A6D16060BF}"/>
              </a:ext>
            </a:extLst>
          </p:cNvPr>
          <p:cNvSpPr txBox="1">
            <a:spLocks/>
          </p:cNvSpPr>
          <p:nvPr/>
        </p:nvSpPr>
        <p:spPr>
          <a:xfrm>
            <a:off x="467544" y="3450938"/>
            <a:ext cx="7886700" cy="134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7030A0"/>
                </a:solidFill>
                <a:latin typeface="Kinetic Letters" panose="00000500000000000000" pitchFamily="50" charset="0"/>
              </a:rPr>
              <a:t>Behaviour and rewards</a:t>
            </a:r>
          </a:p>
          <a:p>
            <a:r>
              <a:rPr lang="en-GB" sz="2400" dirty="0">
                <a:solidFill>
                  <a:srgbClr val="0070C0"/>
                </a:solidFill>
                <a:latin typeface="Kinetic Letters" panose="00000500000000000000" pitchFamily="50" charset="0"/>
              </a:rPr>
              <a:t>Red stickers, golden book, house-points and class coins</a:t>
            </a:r>
            <a:endParaRPr lang="en-GB" sz="2000" b="1" dirty="0">
              <a:solidFill>
                <a:srgbClr val="7030A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endParaRPr lang="en-GB" sz="2000" u="sng" dirty="0">
              <a:solidFill>
                <a:srgbClr val="00B0F0"/>
              </a:solidFill>
              <a:latin typeface="Kinetic Letters" panose="00000500000000000000" pitchFamily="50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00501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686B-6657-4D97-B29F-41ABE3DE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91A62-B751-44D9-BF57-A24824083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0" y="620688"/>
            <a:ext cx="9027280" cy="5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0DE11-0AB2-43B1-AB4F-3ADD335A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799"/>
            <a:ext cx="9144000" cy="63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Kinetic Letters" panose="00000500000000000000" pitchFamily="50" charset="0"/>
              </a:rPr>
              <a:t>Partnership</a:t>
            </a:r>
          </a:p>
        </p:txBody>
      </p:sp>
      <p:pic>
        <p:nvPicPr>
          <p:cNvPr id="5122" name="Picture 2" descr="C:\Users\kgriffiths\AppData\Local\Microsoft\Windows\Temporary Internet Files\Content.IE5\UZE82WJ5\MP9004424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899"/>
            <a:ext cx="9144000" cy="46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C18E8-7E92-46F2-A276-A28ECC07C69B}"/>
              </a:ext>
            </a:extLst>
          </p:cNvPr>
          <p:cNvSpPr/>
          <p:nvPr/>
        </p:nvSpPr>
        <p:spPr>
          <a:xfrm>
            <a:off x="3851920" y="471319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23130"/>
                </a:solidFill>
                <a:latin typeface="Kinetic Letters" panose="00000500000000000000" pitchFamily="50" charset="0"/>
              </a:rPr>
              <a:t>The importance of attendance in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The Government regard 95% as the minimum satisfactory attendance for a primary school pupil.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95% attendance is the equivalent of 2 weeks off school.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A 2 week absence each year in primary school means a total of 14 weeks teaching time missed – this could have real impact on your child’s basic numeracy and literacy skills.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90% attendance is like having a day off every two weeks or 4 whole weeks off school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80% attendance is the same as having a day off every week.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323130"/>
                </a:solidFill>
                <a:latin typeface="Kinetic Letters" panose="00000500000000000000" pitchFamily="50" charset="0"/>
              </a:rPr>
              <a:t>Most children should routinely have attendance rates of 97% or more. This is the equivalent of 6 days absence a year. 100% is achieved by many pupils every year in both primary and secondary schools.</a:t>
            </a:r>
            <a:endParaRPr lang="en-GB" sz="2000" dirty="0">
              <a:solidFill>
                <a:srgbClr val="323130"/>
              </a:solidFill>
              <a:latin typeface="Kinetic Letters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23130"/>
                </a:solidFill>
                <a:latin typeface="Kinetic Letters" panose="00000500000000000000" pitchFamily="50" charset="0"/>
              </a:rPr>
              <a:t>Holidays in term time – These will not be approved by Mrs Forrester and fines may be issued for unauthorised holidays taken.</a:t>
            </a:r>
            <a:endParaRPr lang="en-GB" sz="2000" b="0" i="0" dirty="0">
              <a:solidFill>
                <a:srgbClr val="323130"/>
              </a:solidFill>
              <a:effectLst/>
              <a:latin typeface="Kinetic Letters" panose="00000500000000000000" pitchFamily="50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85F6B4-FE37-460A-ACAD-5A1D94E1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D9F3A-14B7-41EF-A512-A2EA25CC2DF9}"/>
              </a:ext>
            </a:extLst>
          </p:cNvPr>
          <p:cNvSpPr txBox="1"/>
          <p:nvPr/>
        </p:nvSpPr>
        <p:spPr>
          <a:xfrm>
            <a:off x="785608" y="11663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inetic Letters" panose="00000500000000000000" pitchFamily="50" charset="0"/>
              </a:rPr>
              <a:t>Structure of the school day.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13CA7-26C4-45C4-8336-0093B04C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1268760"/>
            <a:ext cx="6842105" cy="53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059465-3A09-4B58-9656-9C6CDB351D4D}"/>
              </a:ext>
            </a:extLst>
          </p:cNvPr>
          <p:cNvSpPr/>
          <p:nvPr/>
        </p:nvSpPr>
        <p:spPr>
          <a:xfrm>
            <a:off x="251520" y="230988"/>
            <a:ext cx="554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Kinetic Letters" panose="00000500000000000000" pitchFamily="50" charset="0"/>
              </a:rPr>
              <a:t>Benefits of Emotional Wellbeing </a:t>
            </a:r>
          </a:p>
          <a:p>
            <a:r>
              <a:rPr lang="en-US" sz="2000" dirty="0">
                <a:latin typeface="Kinetic Letters" panose="00000500000000000000" pitchFamily="50" charset="0"/>
              </a:rPr>
              <a:t>The charity, Young Minds, states that, “emotional wellbeing is a clear indicator of academic achievement, success and satisfaction in later life” and “wellbeing provision in schools can also lead to reductions in poor classroom </a:t>
            </a:r>
            <a:r>
              <a:rPr lang="en-US" sz="2000" dirty="0" err="1">
                <a:latin typeface="Kinetic Letters" panose="00000500000000000000" pitchFamily="50" charset="0"/>
              </a:rPr>
              <a:t>behaviour</a:t>
            </a:r>
            <a:r>
              <a:rPr lang="en-US" sz="2000" dirty="0">
                <a:latin typeface="Kinetic Letters" panose="00000500000000000000" pitchFamily="50" charset="0"/>
              </a:rPr>
              <a:t> and bullying.” </a:t>
            </a:r>
            <a:endParaRPr lang="en-GB" sz="2000" dirty="0">
              <a:latin typeface="Kinetic Letters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7D5A4-101A-423B-98A1-A84EBF5B7B35}"/>
              </a:ext>
            </a:extLst>
          </p:cNvPr>
          <p:cNvSpPr/>
          <p:nvPr/>
        </p:nvSpPr>
        <p:spPr>
          <a:xfrm>
            <a:off x="261374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Kinetic Letters" panose="00000500000000000000" pitchFamily="50" charset="0"/>
              </a:rPr>
              <a:t>The Emotional Management </a:t>
            </a:r>
            <a:r>
              <a:rPr lang="en-US" dirty="0" err="1">
                <a:solidFill>
                  <a:srgbClr val="7030A0"/>
                </a:solidFill>
                <a:latin typeface="Kinetic Letters" panose="00000500000000000000" pitchFamily="50" charset="0"/>
              </a:rPr>
              <a:t>Programme</a:t>
            </a:r>
            <a:r>
              <a:rPr lang="en-US" dirty="0">
                <a:solidFill>
                  <a:srgbClr val="7030A0"/>
                </a:solidFill>
                <a:latin typeface="Kinetic Letters" panose="00000500000000000000" pitchFamily="50" charset="0"/>
              </a:rPr>
              <a:t> (EMP) for Children </a:t>
            </a:r>
          </a:p>
          <a:p>
            <a:r>
              <a:rPr lang="en-US" dirty="0">
                <a:solidFill>
                  <a:srgbClr val="7030A0"/>
                </a:solidFill>
                <a:latin typeface="Kinetic Letters" panose="00000500000000000000" pitchFamily="50" charset="0"/>
              </a:rPr>
              <a:t>i</a:t>
            </a:r>
            <a:r>
              <a:rPr lang="en-US" dirty="0">
                <a:latin typeface="Kinetic Letters" panose="00000500000000000000" pitchFamily="50" charset="0"/>
              </a:rPr>
              <a:t>s delivered to all pupils from reception class to Year 6. </a:t>
            </a:r>
          </a:p>
          <a:p>
            <a:r>
              <a:rPr lang="en-US" dirty="0">
                <a:latin typeface="Kinetic Letters" panose="00000500000000000000" pitchFamily="50" charset="0"/>
              </a:rPr>
              <a:t>It teaches children through a range of fun and effective exercises, how to: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Think positively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Trust their own instincts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Embrace new ideas and situations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Relax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Make choices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Find the good in every situation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Talk about and manage emotions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Choose their response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</a:t>
            </a:r>
            <a:r>
              <a:rPr lang="en-US" dirty="0" err="1">
                <a:latin typeface="Kinetic Letters" panose="00000500000000000000" pitchFamily="50" charset="0"/>
              </a:rPr>
              <a:t>Practise</a:t>
            </a:r>
            <a:r>
              <a:rPr lang="en-US" dirty="0">
                <a:latin typeface="Kinetic Letters" panose="00000500000000000000" pitchFamily="50" charset="0"/>
              </a:rPr>
              <a:t> appreciation </a:t>
            </a:r>
          </a:p>
          <a:p>
            <a:r>
              <a:rPr lang="en-US" dirty="0">
                <a:latin typeface="Kinetic Letters" panose="00000500000000000000" pitchFamily="50" charset="0"/>
              </a:rPr>
              <a:t>• Be emotionally resilient </a:t>
            </a:r>
            <a:endParaRPr lang="en-GB" dirty="0">
              <a:latin typeface="Kinetic Letters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7E1CE-83AF-439D-9EEB-B1D617DD9087}"/>
              </a:ext>
            </a:extLst>
          </p:cNvPr>
          <p:cNvSpPr txBox="1"/>
          <p:nvPr/>
        </p:nvSpPr>
        <p:spPr>
          <a:xfrm>
            <a:off x="5794048" y="2329702"/>
            <a:ext cx="317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Kinetic Letters" panose="00000500000000000000" pitchFamily="50" charset="0"/>
              </a:rPr>
              <a:t>More information at</a:t>
            </a:r>
          </a:p>
          <a:p>
            <a:r>
              <a:rPr lang="en-GB" dirty="0">
                <a:solidFill>
                  <a:srgbClr val="7030A0"/>
                </a:solidFill>
                <a:latin typeface="Kinetic Letters" panose="00000500000000000000" pitchFamily="50" charset="0"/>
              </a:rPr>
              <a:t>School website: Parents/</a:t>
            </a:r>
          </a:p>
          <a:p>
            <a:r>
              <a:rPr lang="en-GB" dirty="0">
                <a:solidFill>
                  <a:srgbClr val="7030A0"/>
                </a:solidFill>
                <a:latin typeface="Kinetic Letters" panose="00000500000000000000" pitchFamily="50" charset="0"/>
                <a:hlinkClick r:id="rId2"/>
              </a:rPr>
              <a:t>Emotional Management Programme</a:t>
            </a:r>
            <a:endParaRPr lang="en-GB" dirty="0">
              <a:solidFill>
                <a:srgbClr val="7030A0"/>
              </a:solidFill>
              <a:latin typeface="Kinetic Letters" panose="00000500000000000000" pitchFamily="50" charset="0"/>
            </a:endParaRPr>
          </a:p>
        </p:txBody>
      </p:sp>
      <p:pic>
        <p:nvPicPr>
          <p:cNvPr id="7" name="Picture 4" descr="Jo Howarth – happiness club">
            <a:extLst>
              <a:ext uri="{FF2B5EF4-FFF2-40B4-BE49-F238E27FC236}">
                <a16:creationId xmlns:a16="http://schemas.microsoft.com/office/drawing/2014/main" id="{FC30247E-DF1A-4803-82E8-4407D3E7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55" y="230988"/>
            <a:ext cx="2643670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otional Intelligence is the skill of perceiving, understanding, and  managing one's own emotions… | by Anubha Duhan | Medium">
            <a:extLst>
              <a:ext uri="{FF2B5EF4-FFF2-40B4-BE49-F238E27FC236}">
                <a16:creationId xmlns:a16="http://schemas.microsoft.com/office/drawing/2014/main" id="{6E3B4A09-4EB9-4A46-8496-6D933C77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6" y="3739816"/>
            <a:ext cx="2233953" cy="20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75" y="18255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Kinetic Letters" panose="00000500000000000000" pitchFamily="50" charset="0"/>
              </a:rPr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74" y="1343818"/>
            <a:ext cx="8511429" cy="4965502"/>
          </a:xfrm>
        </p:spPr>
        <p:txBody>
          <a:bodyPr>
            <a:normAutofit fontScale="77500" lnSpcReduction="20000"/>
          </a:bodyPr>
          <a:lstStyle/>
          <a:p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Inspiration from books</a:t>
            </a:r>
          </a:p>
          <a:p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A range of fiction and non-fiction genres, including poetry</a:t>
            </a:r>
          </a:p>
          <a:p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Planning, drafting and composition</a:t>
            </a:r>
          </a:p>
          <a:p>
            <a:r>
              <a:rPr lang="en-GB" sz="4500" dirty="0" err="1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SPaG</a:t>
            </a:r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 – integral to English lessons</a:t>
            </a:r>
          </a:p>
          <a:p>
            <a:pPr marL="0" indent="0">
              <a:buNone/>
            </a:pPr>
            <a:endParaRPr lang="en-GB" sz="4500" dirty="0">
              <a:solidFill>
                <a:schemeClr val="accent4">
                  <a:lumMod val="50000"/>
                </a:schemeClr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Spelling- keep up and catch up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	- 5 daily spelling sessions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accent4">
                    <a:lumMod val="50000"/>
                  </a:schemeClr>
                </a:solidFill>
                <a:latin typeface="Kinetic Letters" panose="00000500000000000000" pitchFamily="50" charset="0"/>
              </a:rPr>
              <a:t>	- Y3/4 spelling list</a:t>
            </a:r>
          </a:p>
          <a:p>
            <a:pPr marL="0" indent="0">
              <a:buNone/>
            </a:pP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endParaRPr lang="en-GB" dirty="0">
              <a:solidFill>
                <a:srgbClr val="00B0F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Free Spelling Cliparts, Download Free Spelling Cliparts png images, Free  ClipArts on Clipart Library">
            <a:extLst>
              <a:ext uri="{FF2B5EF4-FFF2-40B4-BE49-F238E27FC236}">
                <a16:creationId xmlns:a16="http://schemas.microsoft.com/office/drawing/2014/main" id="{814A4EFF-5457-430B-87FE-1827E148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9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English – writing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8" y="1052736"/>
            <a:ext cx="850728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Planning, drafting and editing skills. 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Increasingly sophisticated vocabulary.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Accurate spelling - rules and exceptions.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Increasing range of accurate punctuation.    COMMA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Increasingly complex sentence structure.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Kinetic Letters" panose="00000500000000000000" pitchFamily="50" charset="0"/>
              </a:rPr>
              <a:t>Neat kinetic handwriting, moving to cursive when ready.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green pen">
            <a:extLst>
              <a:ext uri="{FF2B5EF4-FFF2-40B4-BE49-F238E27FC236}">
                <a16:creationId xmlns:a16="http://schemas.microsoft.com/office/drawing/2014/main" id="{4B32DC01-D372-4B93-A1E0-675515EF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20" y="1730465"/>
            <a:ext cx="964704" cy="9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8D73A-C3FB-4B9B-AA78-1791A6B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808839"/>
            <a:ext cx="2784659" cy="2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BC90-0CCD-4D3C-BD2C-11001D4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Kinetic Letters" panose="00000500000000000000" pitchFamily="50" charset="0"/>
              </a:rPr>
              <a:t>English -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4ACE-2F79-4E02-8439-50955B47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Kinetic Letters" panose="00000500000000000000" pitchFamily="50" charset="0"/>
              </a:rPr>
              <a:t>Guided reading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Kinetic Letters" panose="00000500000000000000" pitchFamily="50" charset="0"/>
              </a:rPr>
              <a:t>School banded reading book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Kinetic Letters" panose="00000500000000000000" pitchFamily="50" charset="0"/>
              </a:rPr>
              <a:t>Reading for pleasure 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  <a:latin typeface="Kinetic Letters" panose="000005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Kinetic Letters" panose="00000500000000000000" pitchFamily="50" charset="0"/>
              </a:rPr>
              <a:t>Reading spine</a:t>
            </a:r>
          </a:p>
        </p:txBody>
      </p:sp>
      <p:pic>
        <p:nvPicPr>
          <p:cNvPr id="1026" name="Picture 2" descr="Free Office Books Cliparts, Download Free Office Books Cliparts png images, Free  ClipArts on Clipart Library">
            <a:extLst>
              <a:ext uri="{FF2B5EF4-FFF2-40B4-BE49-F238E27FC236}">
                <a16:creationId xmlns:a16="http://schemas.microsoft.com/office/drawing/2014/main" id="{9D7F8B40-730E-403A-9C4F-304F1637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0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2287166" cy="1325563"/>
          </a:xfrm>
        </p:spPr>
        <p:txBody>
          <a:bodyPr/>
          <a:lstStyle/>
          <a:p>
            <a:r>
              <a:rPr lang="en-GB" sz="6000" dirty="0">
                <a:solidFill>
                  <a:srgbClr val="00B050"/>
                </a:solidFill>
                <a:latin typeface="Kinetic Letters" panose="00000500000000000000" pitchFamily="50" charset="0"/>
              </a:rPr>
              <a:t>Maths</a:t>
            </a:r>
            <a:r>
              <a:rPr lang="en-GB" sz="6000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75" y="1453003"/>
            <a:ext cx="4936998" cy="44189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2400" u="sng" dirty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4400" u="sng" dirty="0">
                <a:solidFill>
                  <a:srgbClr val="7030A0"/>
                </a:solidFill>
                <a:latin typeface="Kinetic Letters" panose="00000500000000000000" pitchFamily="50" charset="0"/>
              </a:rPr>
              <a:t>Fluency</a:t>
            </a:r>
          </a:p>
          <a:p>
            <a:pPr>
              <a:lnSpc>
                <a:spcPct val="150000"/>
              </a:lnSpc>
            </a:pPr>
            <a:r>
              <a:rPr lang="en-GB" sz="14400" b="1" dirty="0">
                <a:solidFill>
                  <a:srgbClr val="7030A0"/>
                </a:solidFill>
                <a:latin typeface="Kinetic Letters" panose="00000500000000000000" pitchFamily="50" charset="0"/>
              </a:rPr>
              <a:t>Times tables – up to 12 x 12   </a:t>
            </a:r>
            <a:r>
              <a:rPr lang="en-GB" sz="9600" b="1" dirty="0">
                <a:solidFill>
                  <a:srgbClr val="7030A0"/>
                </a:solidFill>
                <a:latin typeface="Kinetic Letters" panose="00000500000000000000" pitchFamily="50" charset="0"/>
              </a:rPr>
              <a:t>Statutory testing for Year 4 in June</a:t>
            </a:r>
          </a:p>
          <a:p>
            <a:pPr>
              <a:lnSpc>
                <a:spcPct val="150000"/>
              </a:lnSpc>
            </a:pPr>
            <a:r>
              <a:rPr lang="en-GB" sz="14400" dirty="0">
                <a:solidFill>
                  <a:srgbClr val="7030A0"/>
                </a:solidFill>
                <a:latin typeface="Kinetic Letters" panose="00000500000000000000" pitchFamily="50" charset="0"/>
              </a:rPr>
              <a:t>Mental maths</a:t>
            </a:r>
          </a:p>
          <a:p>
            <a:pPr>
              <a:lnSpc>
                <a:spcPct val="150000"/>
              </a:lnSpc>
            </a:pPr>
            <a:r>
              <a:rPr lang="en-GB" sz="14400" dirty="0">
                <a:solidFill>
                  <a:srgbClr val="7030A0"/>
                </a:solidFill>
                <a:latin typeface="Kinetic Letters" panose="00000500000000000000" pitchFamily="50" charset="0"/>
              </a:rPr>
              <a:t>Fluency of methods</a:t>
            </a:r>
          </a:p>
          <a:p>
            <a:pPr>
              <a:lnSpc>
                <a:spcPct val="150000"/>
              </a:lnSpc>
            </a:pPr>
            <a:r>
              <a:rPr lang="en-GB" sz="14400" dirty="0">
                <a:solidFill>
                  <a:srgbClr val="7030A0"/>
                </a:solidFill>
                <a:latin typeface="Kinetic Letters" panose="00000500000000000000" pitchFamily="50" charset="0"/>
              </a:rPr>
              <a:t>Fractions (and decimals Y4)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3933057"/>
            <a:ext cx="748883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  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6926" y="4725144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    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0E125-6431-47B0-B385-965BFAA19D36}"/>
              </a:ext>
            </a:extLst>
          </p:cNvPr>
          <p:cNvSpPr txBox="1"/>
          <p:nvPr/>
        </p:nvSpPr>
        <p:spPr>
          <a:xfrm>
            <a:off x="4934009" y="3414479"/>
            <a:ext cx="4209991" cy="2246769"/>
          </a:xfrm>
          <a:prstGeom prst="rect">
            <a:avLst/>
          </a:prstGeom>
          <a:noFill/>
          <a:ln w="31750" cmpd="thickThin">
            <a:gradFill>
              <a:gsLst>
                <a:gs pos="3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u="sng" dirty="0">
                <a:solidFill>
                  <a:schemeClr val="accent2">
                    <a:lumMod val="75000"/>
                  </a:schemeClr>
                </a:solidFill>
                <a:latin typeface="Kinetic Letters" panose="00000500000000000000" pitchFamily="50" charset="0"/>
              </a:rPr>
              <a:t>Mastery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Kinetic Letters" panose="00000500000000000000" pitchFamily="50" charset="0"/>
              </a:rPr>
              <a:t>Application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Kinetic Letters" panose="00000500000000000000" pitchFamily="50" charset="0"/>
              </a:rPr>
              <a:t>Multi-step problems - reasoning</a:t>
            </a:r>
            <a:endParaRPr lang="en-GB" sz="3200" dirty="0">
              <a:solidFill>
                <a:schemeClr val="bg1"/>
              </a:solidFill>
              <a:latin typeface="Kinetic Letters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6376D-C993-4FEC-A5DB-32FB6A8764AF}"/>
              </a:ext>
            </a:extLst>
          </p:cNvPr>
          <p:cNvSpPr txBox="1"/>
          <p:nvPr/>
        </p:nvSpPr>
        <p:spPr>
          <a:xfrm>
            <a:off x="571106" y="112983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Kinetic Letters" panose="00000500000000000000" pitchFamily="50" charset="0"/>
              </a:rPr>
              <a:t>Streaming</a:t>
            </a:r>
          </a:p>
        </p:txBody>
      </p:sp>
      <p:pic>
        <p:nvPicPr>
          <p:cNvPr id="3074" name="Picture 2" descr="Free Mathematics Clipart - Clip Art Pictures - Graphics - Illustrations">
            <a:extLst>
              <a:ext uri="{FF2B5EF4-FFF2-40B4-BE49-F238E27FC236}">
                <a16:creationId xmlns:a16="http://schemas.microsoft.com/office/drawing/2014/main" id="{3250CE7A-F8DC-4E61-99B9-9403A7E9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5120"/>
            <a:ext cx="2095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Kinetic Letters" panose="00000500000000000000" pitchFamily="50" charset="0"/>
              </a:rPr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0070C0"/>
                </a:solidFill>
                <a:latin typeface="Kinetic Letters" panose="00000500000000000000" pitchFamily="50" charset="0"/>
              </a:rPr>
              <a:t>Forces and magnets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0070C0"/>
                </a:solidFill>
                <a:latin typeface="Kinetic Letters" panose="00000500000000000000" pitchFamily="50" charset="0"/>
              </a:rPr>
              <a:t>Light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0070C0"/>
                </a:solidFill>
                <a:latin typeface="Kinetic Letters" panose="00000500000000000000" pitchFamily="50" charset="0"/>
              </a:rPr>
              <a:t>Rocks and soil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0070C0"/>
                </a:solidFill>
                <a:latin typeface="Kinetic Letters" panose="00000500000000000000" pitchFamily="50" charset="0"/>
              </a:rPr>
              <a:t>Plants – parts of a plant – requirements for life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solidFill>
                  <a:srgbClr val="0070C0"/>
                </a:solidFill>
                <a:latin typeface="Kinetic Letters" panose="00000500000000000000" pitchFamily="50" charset="0"/>
              </a:rPr>
              <a:t>Animals Including Humans</a:t>
            </a:r>
            <a:r>
              <a:rPr lang="en-GB" sz="4000" dirty="0">
                <a:solidFill>
                  <a:srgbClr val="0070C0"/>
                </a:solidFill>
                <a:latin typeface="Kinetic Letters" panose="00000500000000000000" pitchFamily="50" charset="0"/>
              </a:rPr>
              <a:t> – food, </a:t>
            </a:r>
            <a:r>
              <a:rPr lang="en-GB" sz="4300" dirty="0">
                <a:solidFill>
                  <a:srgbClr val="0070C0"/>
                </a:solidFill>
                <a:latin typeface="Kinetic Letters" panose="00000500000000000000" pitchFamily="50" charset="0"/>
              </a:rPr>
              <a:t>skeleton, muscles</a:t>
            </a:r>
            <a:endParaRPr lang="en-GB" sz="4000" dirty="0">
              <a:solidFill>
                <a:srgbClr val="0070C0"/>
              </a:solidFill>
              <a:latin typeface="Kinetic Letters" panose="00000500000000000000" pitchFamily="50" charset="0"/>
            </a:endParaRPr>
          </a:p>
        </p:txBody>
      </p:sp>
      <p:pic>
        <p:nvPicPr>
          <p:cNvPr id="4100" name="Picture 4" descr="Free Science Clip Art, Download Free Science Clip Art png images, Free  ClipArts on Clipart Library">
            <a:extLst>
              <a:ext uri="{FF2B5EF4-FFF2-40B4-BE49-F238E27FC236}">
                <a16:creationId xmlns:a16="http://schemas.microsoft.com/office/drawing/2014/main" id="{ABA7C152-B250-42CD-AA17-D9B5FEBA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4" y="415925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07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C00000"/>
                </a:solidFill>
                <a:latin typeface="Kinetic Letters" panose="00000500000000000000" pitchFamily="50" charset="0"/>
              </a:rPr>
              <a:t>History 				 Geography</a:t>
            </a:r>
          </a:p>
        </p:txBody>
      </p:sp>
      <p:pic>
        <p:nvPicPr>
          <p:cNvPr id="5122" name="Picture 2" descr="Globe clipart. Free download transparent .PNG | Creazilla">
            <a:extLst>
              <a:ext uri="{FF2B5EF4-FFF2-40B4-BE49-F238E27FC236}">
                <a16:creationId xmlns:a16="http://schemas.microsoft.com/office/drawing/2014/main" id="{14E5B0AF-41AC-4805-BA24-B5BD1BBD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46" y="116632"/>
            <a:ext cx="1064608" cy="12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A9BDD-2BC5-4D23-8F8B-7F0CC625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Kinetic Letters" panose="00000500000000000000" pitchFamily="50" charset="0"/>
              </a:rPr>
              <a:t>How have children’s lives changed?</a:t>
            </a:r>
          </a:p>
          <a:p>
            <a:endParaRPr lang="en-GB" sz="3600" dirty="0">
              <a:latin typeface="Kinetic Letters" panose="00000500000000000000" pitchFamily="50" charset="0"/>
            </a:endParaRPr>
          </a:p>
          <a:p>
            <a:r>
              <a:rPr lang="en-GB" sz="3600" dirty="0">
                <a:latin typeface="Kinetic Letters" panose="00000500000000000000" pitchFamily="50" charset="0"/>
              </a:rPr>
              <a:t>Stone Age, Bronze Age and Iron Age</a:t>
            </a:r>
          </a:p>
          <a:p>
            <a:endParaRPr lang="en-GB" sz="3600" dirty="0">
              <a:latin typeface="Kinetic Letters" panose="00000500000000000000" pitchFamily="50" charset="0"/>
            </a:endParaRPr>
          </a:p>
          <a:p>
            <a:r>
              <a:rPr lang="en-GB" sz="3600" dirty="0">
                <a:latin typeface="Kinetic Letters" panose="00000500000000000000" pitchFamily="50" charset="0"/>
              </a:rPr>
              <a:t>Ancient Egypt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3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779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Kinetic Letters</vt:lpstr>
      <vt:lpstr>Office Theme</vt:lpstr>
      <vt:lpstr>PowerPoint Presentation</vt:lpstr>
      <vt:lpstr>PowerPoint Presentation</vt:lpstr>
      <vt:lpstr>PowerPoint Presentation</vt:lpstr>
      <vt:lpstr>English</vt:lpstr>
      <vt:lpstr>English – writing expectations</vt:lpstr>
      <vt:lpstr>English - reading</vt:lpstr>
      <vt:lpstr>Maths  </vt:lpstr>
      <vt:lpstr>Science</vt:lpstr>
      <vt:lpstr>History      Geography</vt:lpstr>
      <vt:lpstr>Class trips/events</vt:lpstr>
      <vt:lpstr>Homework</vt:lpstr>
      <vt:lpstr>PowerPoint Presentation</vt:lpstr>
      <vt:lpstr>PowerPoint Presentation</vt:lpstr>
      <vt:lpstr>PowerPoint Presentation</vt:lpstr>
      <vt:lpstr>PowerPoint Presentation</vt:lpstr>
      <vt:lpstr>Partnership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</dc:creator>
  <cp:lastModifiedBy>Kerry Griffiths</cp:lastModifiedBy>
  <cp:revision>89</cp:revision>
  <dcterms:created xsi:type="dcterms:W3CDTF">2013-09-19T16:10:31Z</dcterms:created>
  <dcterms:modified xsi:type="dcterms:W3CDTF">2025-09-03T14:16:06Z</dcterms:modified>
</cp:coreProperties>
</file>