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13004800" cy="9753600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737BB-4A3F-A344-0862-A117A041E8D1}" v="47" dt="2025-08-31T16:02:56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128" y="-619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046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75" y="-36591"/>
            <a:ext cx="13041150" cy="9826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557137" y="9355210"/>
            <a:ext cx="1527324" cy="21257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copyright Maze Media 2000</a:t>
            </a:r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7599" y="9402278"/>
            <a:ext cx="801800" cy="1184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75359" y="2826736"/>
            <a:ext cx="11054080" cy="24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950719" y="5323839"/>
            <a:ext cx="9103360" cy="2898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lvl="0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273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33402" y="1715467"/>
            <a:ext cx="3510212" cy="30957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endParaRPr lang="en-GB" sz="2000" b="1" dirty="0">
              <a:latin typeface="Kinetic Letters"/>
              <a:ea typeface="Georgia"/>
              <a:cs typeface="Georgia"/>
              <a:sym typeface="Georgia"/>
            </a:endParaRPr>
          </a:p>
          <a:p>
            <a:endParaRPr lang="en-GB" sz="2000" b="1" dirty="0">
              <a:latin typeface="Kinetic Letters"/>
              <a:ea typeface="Georgia"/>
              <a:cs typeface="Georgia"/>
              <a:sym typeface="Georgia"/>
            </a:endParaRPr>
          </a:p>
          <a:p>
            <a:endParaRPr lang="en-GB" sz="2000" b="1" dirty="0">
              <a:latin typeface="Kinetic Letters"/>
              <a:ea typeface="Georgia"/>
              <a:cs typeface="Georgia"/>
            </a:endParaRPr>
          </a:p>
          <a:p>
            <a:r>
              <a:rPr lang="en-GB" sz="2000" b="1" dirty="0">
                <a:latin typeface="Kinetic Letters"/>
                <a:ea typeface="Georgia"/>
                <a:cs typeface="Georgia"/>
              </a:rPr>
              <a:t>Ocean wonders!</a:t>
            </a:r>
          </a:p>
          <a:p>
            <a:r>
              <a:rPr lang="en-GB" sz="2000" dirty="0">
                <a:latin typeface="Kinetic Letters"/>
                <a:ea typeface="Georgia"/>
                <a:cs typeface="Georgia"/>
              </a:rPr>
              <a:t>Choose an interesting creature from the deep and create your own fact file for</a:t>
            </a:r>
          </a:p>
          <a:p>
            <a:r>
              <a:rPr lang="en-GB" sz="2000" dirty="0">
                <a:latin typeface="Kinetic Letters"/>
                <a:ea typeface="Georgia"/>
                <a:cs typeface="Georgia"/>
              </a:rPr>
              <a:t>the class to learn all about it.  You could include Fun Facts, diagrams, information on what it eats, where in the world it is found and what it looks like. </a:t>
            </a:r>
            <a:endParaRPr lang="en-GB" sz="2000" dirty="0">
              <a:latin typeface="Kinetic Letters" panose="00000500000000000000" pitchFamily="50" charset="0"/>
              <a:sym typeface="Georgia"/>
            </a:endParaRPr>
          </a:p>
          <a:p>
            <a:pPr lvl="0">
              <a:buClr>
                <a:srgbClr val="000000"/>
              </a:buClr>
              <a:buSzPct val="25000"/>
            </a:pPr>
            <a:endParaRPr lang="en-GB" sz="2000" b="1" dirty="0">
              <a:latin typeface="Kinetic Letters" panose="00000500000000000000" pitchFamily="50" charset="0"/>
              <a:sym typeface="Georgia"/>
            </a:endParaRPr>
          </a:p>
          <a:p>
            <a:pPr lvl="0"/>
            <a:endParaRPr lang="en-GB" sz="2000" b="1" dirty="0">
              <a:latin typeface="Kinetic Letters" panose="00000500000000000000" pitchFamily="50" charset="0"/>
            </a:endParaRPr>
          </a:p>
          <a:p>
            <a:pPr>
              <a:buClr>
                <a:srgbClr val="000000"/>
              </a:buClr>
              <a:buSzPct val="25000"/>
            </a:pPr>
            <a:endParaRPr lang="en-GB" sz="2000" dirty="0">
              <a:latin typeface="Kinetic Letters" panose="00000500000000000000" pitchFamily="50" charset="0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636708" y="7772756"/>
            <a:ext cx="2257121" cy="198084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-GB" sz="2000" dirty="0">
                <a:solidFill>
                  <a:srgbClr val="FFFFFF"/>
                </a:solidFill>
                <a:latin typeface="Kinetic Letters"/>
                <a:ea typeface="Georgia"/>
                <a:cs typeface="Georgia"/>
                <a:sym typeface="Georgia"/>
              </a:rPr>
              <a:t>Science and art  – light</a:t>
            </a:r>
          </a:p>
          <a:p>
            <a:pPr lvl="0">
              <a:buClr>
                <a:srgbClr val="FFFFFF"/>
              </a:buClr>
              <a:buSzPct val="25000"/>
            </a:pPr>
            <a:r>
              <a:rPr lang="en-GB" sz="2000" dirty="0">
                <a:solidFill>
                  <a:srgbClr val="FFFFFF"/>
                </a:solidFill>
                <a:latin typeface="Kinetic Letters"/>
                <a:ea typeface="Georgia"/>
                <a:cs typeface="Georgia"/>
                <a:sym typeface="Georgia"/>
              </a:rPr>
              <a:t>Create a silhouette picture. Paint a sunset background like this one and use black pen or paint to add silhouetted people, animals or trees/hills/buildings. </a:t>
            </a:r>
            <a:endParaRPr lang="en-GB" sz="2000" dirty="0">
              <a:solidFill>
                <a:srgbClr val="FFFFFF"/>
              </a:solidFill>
              <a:latin typeface="Kinetic Letters"/>
              <a:ea typeface="Georgia"/>
              <a:cs typeface="Georgia"/>
            </a:endParaRPr>
          </a:p>
          <a:p>
            <a:pPr lvl="0">
              <a:buClr>
                <a:srgbClr val="FFFFFF"/>
              </a:buClr>
              <a:buSzPct val="25000"/>
            </a:pPr>
            <a:endParaRPr lang="en-GB" sz="1800" dirty="0">
              <a:solidFill>
                <a:srgbClr val="FFFFFF"/>
              </a:solidFill>
              <a:latin typeface="Kinetic Letters" panose="00000500000000000000" pitchFamily="50" charset="0"/>
              <a:ea typeface="Georgia"/>
              <a:cs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33402" y="9454177"/>
            <a:ext cx="4061350" cy="144016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/>
            <a:endParaRPr lang="en-GB" sz="2400" b="1">
              <a:solidFill>
                <a:srgbClr val="FFFFFF"/>
              </a:solidFill>
              <a:latin typeface="Kinetic Letters" panose="00000500000000000000" pitchFamily="50" charset="0"/>
              <a:ea typeface="Georgia"/>
              <a:cs typeface="Georgia"/>
            </a:endParaRPr>
          </a:p>
          <a:p>
            <a:pPr lvl="0">
              <a:buClr>
                <a:srgbClr val="FFFFFF"/>
              </a:buClr>
              <a:buSzPct val="25000"/>
            </a:pPr>
            <a:endParaRPr lang="en-GB" sz="2400" b="1">
              <a:solidFill>
                <a:srgbClr val="FFFFFF"/>
              </a:solidFill>
              <a:latin typeface="Kinetic Letters" panose="00000500000000000000" pitchFamily="50" charset="0"/>
              <a:ea typeface="Georgia"/>
              <a:cs typeface="Georgia"/>
              <a:sym typeface="Georgia"/>
            </a:endParaRPr>
          </a:p>
          <a:p>
            <a:pPr>
              <a:buClr>
                <a:srgbClr val="FFFFFF"/>
              </a:buClr>
              <a:buSzPct val="25000"/>
            </a:pPr>
            <a:endParaRPr lang="en-GB" sz="2400" b="1">
              <a:solidFill>
                <a:srgbClr val="FFFFFF"/>
              </a:solidFill>
              <a:latin typeface="Kinetic Letters" panose="00000500000000000000" pitchFamily="50" charset="0"/>
              <a:ea typeface="Georgia"/>
              <a:cs typeface="Georgia"/>
              <a:sym typeface="Georgia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-GB" sz="2400" b="1">
                <a:solidFill>
                  <a:srgbClr val="FFFFFF"/>
                </a:solidFill>
                <a:latin typeface="Kinetic Letters" panose="00000500000000000000" pitchFamily="50" charset="0"/>
                <a:ea typeface="Georgia"/>
                <a:cs typeface="Georgia"/>
                <a:sym typeface="Georgia"/>
              </a:rPr>
              <a:t> </a:t>
            </a:r>
            <a:endParaRPr lang="en-GB" sz="2000">
              <a:solidFill>
                <a:srgbClr val="FFFFFF"/>
              </a:solidFill>
              <a:latin typeface="Kinetic Letters" panose="00000500000000000000" pitchFamily="50" charset="0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80721" y="7743876"/>
            <a:ext cx="4061350" cy="196521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sz="2000" b="1" dirty="0">
                <a:solidFill>
                  <a:srgbClr val="FFFF00"/>
                </a:solidFill>
                <a:latin typeface="Kinetic Letters"/>
                <a:ea typeface="Georgia"/>
                <a:cs typeface="Georgia"/>
                <a:sym typeface="Georgia"/>
              </a:rPr>
              <a:t>Recommend a read! </a:t>
            </a:r>
            <a:r>
              <a:rPr lang="en-GB" sz="2000" dirty="0">
                <a:solidFill>
                  <a:srgbClr val="FFFF00"/>
                </a:solidFill>
                <a:latin typeface="Kinetic Letters"/>
                <a:ea typeface="Georgia"/>
                <a:cs typeface="Georgia"/>
                <a:sym typeface="Georgia"/>
              </a:rPr>
              <a:t>Create an eye-catching  poster about your favourite book. Include a picture (a character or the book cover) and key information or adjectives to describe your book “thrilling”, “intriguing”, “hilarious” to encourage your friends to read it too.    </a:t>
            </a:r>
          </a:p>
          <a:p>
            <a:pPr lvl="0">
              <a:buClr>
                <a:schemeClr val="lt1"/>
              </a:buClr>
              <a:buSzPct val="25000"/>
            </a:pPr>
            <a:r>
              <a:rPr lang="en-GB" sz="2000" dirty="0">
                <a:solidFill>
                  <a:schemeClr val="lt1"/>
                </a:solidFill>
                <a:latin typeface="Kinetic Letters"/>
                <a:ea typeface="Georgia"/>
                <a:cs typeface="Georgia"/>
                <a:sym typeface="Georgia"/>
              </a:rPr>
              <a:t>                                 </a:t>
            </a:r>
            <a:endParaRPr lang="en-GB" sz="1800" dirty="0">
              <a:solidFill>
                <a:schemeClr val="lt1"/>
              </a:solidFill>
              <a:latin typeface="Kinetic Letters" panose="00000500000000000000" pitchFamily="50" charset="0"/>
              <a:ea typeface="Georgia"/>
              <a:cs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05787" y="78481"/>
            <a:ext cx="12107100" cy="8637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Kinetic Letters" panose="00000500000000000000" pitchFamily="50" charset="0"/>
                <a:ea typeface="Georgia"/>
                <a:cs typeface="Georgia"/>
                <a:sym typeface="Georgia"/>
              </a:rPr>
              <a:t>Lower Key Stage 2 AUTUMN 2025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000" dirty="0">
                <a:latin typeface="Kinetic Letters" panose="00000500000000000000" pitchFamily="50" charset="0"/>
                <a:ea typeface="Georgia"/>
                <a:cs typeface="Georgia"/>
                <a:sym typeface="Georgia"/>
              </a:rPr>
              <a:t>Optional menu: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Kinetic Letters" panose="00000500000000000000" pitchFamily="50" charset="0"/>
                <a:ea typeface="Georgia"/>
                <a:cs typeface="Georgia"/>
                <a:sym typeface="Georgia"/>
              </a:rPr>
              <a:t> All these activities are linked to the topics we are covering this term. </a:t>
            </a:r>
            <a:r>
              <a:rPr lang="en-US" sz="2000" dirty="0">
                <a:latin typeface="Kinetic Letters" panose="00000500000000000000" pitchFamily="50" charset="0"/>
                <a:ea typeface="Georgia"/>
                <a:cs typeface="Georgia"/>
                <a:sym typeface="Georgia"/>
              </a:rPr>
              <a:t>To satisfy your appetite for more homework, take your pick from our menu! </a:t>
            </a:r>
            <a:endParaRPr lang="en-US" sz="2000" dirty="0">
              <a:latin typeface="Kinetic Letters"/>
              <a:ea typeface="Georgia"/>
              <a:cs typeface="Georgia"/>
              <a:sym typeface="Georg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AFA2C-DC83-9E86-B8E2-F3033F2F79B6}"/>
              </a:ext>
            </a:extLst>
          </p:cNvPr>
          <p:cNvSpPr txBox="1"/>
          <p:nvPr/>
        </p:nvSpPr>
        <p:spPr>
          <a:xfrm>
            <a:off x="8990128" y="7752153"/>
            <a:ext cx="37974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  <a:latin typeface="Kinetic Letters"/>
              </a:rPr>
              <a:t>Computer-aided design CAD</a:t>
            </a:r>
          </a:p>
          <a:p>
            <a:r>
              <a:rPr lang="en-GB" sz="2000" b="1" dirty="0">
                <a:solidFill>
                  <a:srgbClr val="FFFFFF"/>
                </a:solidFill>
                <a:latin typeface="Kinetic Letters"/>
              </a:rPr>
              <a:t>Use </a:t>
            </a:r>
            <a:r>
              <a:rPr lang="en-GB" sz="2000" b="1" dirty="0" err="1">
                <a:solidFill>
                  <a:srgbClr val="FFFFFF"/>
                </a:solidFill>
                <a:latin typeface="Kinetic Letters"/>
              </a:rPr>
              <a:t>Purplemash</a:t>
            </a:r>
            <a:r>
              <a:rPr lang="en-GB" sz="2000" b="1" dirty="0">
                <a:solidFill>
                  <a:srgbClr val="FFFFFF"/>
                </a:solidFill>
                <a:latin typeface="Kinetic Letters"/>
              </a:rPr>
              <a:t> to create your own vehicle design.  Go to 2Designandmake. You can select a vehicle, make changes to its shape and colour/design before you print and build it.</a:t>
            </a:r>
          </a:p>
          <a:p>
            <a:endParaRPr lang="en-GB" sz="2000" b="1" dirty="0">
              <a:solidFill>
                <a:srgbClr val="FFFFFF"/>
              </a:solidFill>
              <a:latin typeface="Kinetic Letter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70D93-B0FD-A912-FA49-246D67CF5E7B}"/>
              </a:ext>
            </a:extLst>
          </p:cNvPr>
          <p:cNvSpPr txBox="1"/>
          <p:nvPr/>
        </p:nvSpPr>
        <p:spPr>
          <a:xfrm>
            <a:off x="438358" y="4872037"/>
            <a:ext cx="31101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800" b="1" dirty="0">
              <a:latin typeface="Kinetic Letters"/>
            </a:endParaRPr>
          </a:p>
          <a:p>
            <a:r>
              <a:rPr lang="en-US" sz="1800" b="1" dirty="0">
                <a:latin typeface="Kinetic Letters"/>
              </a:rPr>
              <a:t>Judaism</a:t>
            </a:r>
            <a:r>
              <a:rPr lang="en-US" sz="1800" dirty="0">
                <a:latin typeface="Kinetic Letters"/>
              </a:rPr>
              <a:t> -  think about places that are special to you and make a model of one. </a:t>
            </a:r>
          </a:p>
          <a:p>
            <a:r>
              <a:rPr lang="en-US" sz="1800" dirty="0">
                <a:latin typeface="Kinetic Letters"/>
              </a:rPr>
              <a:t>- Create a Sukkah in your garden.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F3513-5C73-5498-E110-7BFDA8CC2DF0}"/>
              </a:ext>
            </a:extLst>
          </p:cNvPr>
          <p:cNvSpPr txBox="1"/>
          <p:nvPr/>
        </p:nvSpPr>
        <p:spPr>
          <a:xfrm>
            <a:off x="9456308" y="2001447"/>
            <a:ext cx="311013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Kinetic Letters"/>
              </a:rPr>
              <a:t>Art and reading</a:t>
            </a:r>
            <a:endParaRPr lang="en-US" sz="2000" b="1" dirty="0">
              <a:solidFill>
                <a:schemeClr val="dk1"/>
              </a:solidFill>
            </a:endParaRPr>
          </a:p>
          <a:p>
            <a:r>
              <a:rPr lang="en-US" sz="2000" dirty="0">
                <a:solidFill>
                  <a:schemeClr val="dk1"/>
                </a:solidFill>
                <a:latin typeface="Kinetic Letters"/>
              </a:rPr>
              <a:t>Create a storyboard or comic strip of a book that you have enjoyed. Use different mediums for artistic effect.</a:t>
            </a:r>
            <a:endParaRPr lang="en-US" sz="2000">
              <a:solidFill>
                <a:schemeClr val="dk1"/>
              </a:solidFill>
            </a:endParaRPr>
          </a:p>
          <a:p>
            <a:endParaRPr lang="en-US" sz="1800" b="1" dirty="0">
              <a:solidFill>
                <a:schemeClr val="dk1"/>
              </a:solidFill>
              <a:latin typeface="Kinetic Letters"/>
            </a:endParaRPr>
          </a:p>
          <a:p>
            <a:r>
              <a:rPr lang="en-US" sz="2000" b="1" err="1">
                <a:solidFill>
                  <a:schemeClr val="dk1"/>
                </a:solidFill>
                <a:latin typeface="Kinetic Letters"/>
              </a:rPr>
              <a:t>Maths</a:t>
            </a:r>
            <a:r>
              <a:rPr lang="en-US" sz="2000" b="1" dirty="0">
                <a:solidFill>
                  <a:schemeClr val="dk1"/>
                </a:solidFill>
                <a:latin typeface="Kinetic Letters"/>
              </a:rPr>
              <a:t> </a:t>
            </a:r>
          </a:p>
          <a:p>
            <a:r>
              <a:rPr lang="en-US" sz="2000" dirty="0">
                <a:solidFill>
                  <a:schemeClr val="dk1"/>
                </a:solidFill>
                <a:latin typeface="Kinetic Letters"/>
              </a:rPr>
              <a:t>Set yourself a target of coins to earn on </a:t>
            </a:r>
            <a:r>
              <a:rPr lang="en-US" sz="2000" err="1">
                <a:solidFill>
                  <a:schemeClr val="dk1"/>
                </a:solidFill>
                <a:latin typeface="Kinetic Letters"/>
              </a:rPr>
              <a:t>TTRockstars</a:t>
            </a:r>
            <a:r>
              <a:rPr lang="en-US" sz="2000" dirty="0">
                <a:solidFill>
                  <a:schemeClr val="dk1"/>
                </a:solidFill>
                <a:latin typeface="Kinetic Letters"/>
              </a:rPr>
              <a:t> and see how fast you can collect them!</a:t>
            </a:r>
            <a:endParaRPr lang="en-US">
              <a:solidFill>
                <a:schemeClr val="dk1"/>
              </a:solidFill>
            </a:endParaRPr>
          </a:p>
          <a:p>
            <a:endParaRPr lang="en-US" sz="1800" b="1" dirty="0">
              <a:solidFill>
                <a:schemeClr val="dk1"/>
              </a:solidFill>
              <a:latin typeface="Kinetic Letters"/>
            </a:endParaRPr>
          </a:p>
          <a:p>
            <a:endParaRPr lang="en-US" sz="1800" b="1" dirty="0">
              <a:solidFill>
                <a:schemeClr val="dk1"/>
              </a:solidFill>
              <a:latin typeface="Kinetic Letters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5F253-103A-4152-AF2F-B57D2956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370" y="7594126"/>
            <a:ext cx="2257121" cy="1547987"/>
          </a:xfrm>
          <a:prstGeom prst="rect">
            <a:avLst/>
          </a:prstGeom>
        </p:spPr>
      </p:pic>
      <p:pic>
        <p:nvPicPr>
          <p:cNvPr id="5" name="Picture 4" descr="Colorful squares with numbers on them&#10;&#10;AI-generated content may be incorrect.">
            <a:extLst>
              <a:ext uri="{FF2B5EF4-FFF2-40B4-BE49-F238E27FC236}">
                <a16:creationId xmlns:a16="http://schemas.microsoft.com/office/drawing/2014/main" id="{9F4397DC-F6B1-85F2-1D1B-05665826B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05" y="4805579"/>
            <a:ext cx="1743573" cy="8510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291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Neill</dc:creator>
  <cp:lastModifiedBy>Nick Brown</cp:lastModifiedBy>
  <cp:revision>93</cp:revision>
  <dcterms:modified xsi:type="dcterms:W3CDTF">2025-09-02T15:49:27Z</dcterms:modified>
</cp:coreProperties>
</file>