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F5A77C-8D86-4DE3-BA3B-EEF2C1B4F677}" v="234" dt="2026-09-11T11:23:08.7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ca Reece-Evans" userId="S::jreece-evans01@hackwood.theharmonytrust.org::6fe8fe07-6eaa-4442-a763-fa234fa014a0" providerId="AD" clId="Web-{A8F5A77C-8D86-4DE3-BA3B-EEF2C1B4F677}"/>
    <pc:docChg chg="modSld">
      <pc:chgData name="Jessica Reece-Evans" userId="S::jreece-evans01@hackwood.theharmonytrust.org::6fe8fe07-6eaa-4442-a763-fa234fa014a0" providerId="AD" clId="Web-{A8F5A77C-8D86-4DE3-BA3B-EEF2C1B4F677}" dt="2026-09-11T11:23:08.724" v="145" actId="1076"/>
      <pc:docMkLst>
        <pc:docMk/>
      </pc:docMkLst>
      <pc:sldChg chg="addSp delSp modSp">
        <pc:chgData name="Jessica Reece-Evans" userId="S::jreece-evans01@hackwood.theharmonytrust.org::6fe8fe07-6eaa-4442-a763-fa234fa014a0" providerId="AD" clId="Web-{A8F5A77C-8D86-4DE3-BA3B-EEF2C1B4F677}" dt="2026-09-11T11:23:08.724" v="145" actId="1076"/>
        <pc:sldMkLst>
          <pc:docMk/>
          <pc:sldMk cId="4034472509" sldId="256"/>
        </pc:sldMkLst>
        <pc:spChg chg="mod">
          <ac:chgData name="Jessica Reece-Evans" userId="S::jreece-evans01@hackwood.theharmonytrust.org::6fe8fe07-6eaa-4442-a763-fa234fa014a0" providerId="AD" clId="Web-{A8F5A77C-8D86-4DE3-BA3B-EEF2C1B4F677}" dt="2026-09-11T11:23:08.724" v="145" actId="1076"/>
          <ac:spMkLst>
            <pc:docMk/>
            <pc:sldMk cId="4034472509" sldId="256"/>
            <ac:spMk id="4" creationId="{53B20CAD-0B5C-3945-21C6-EEF3E4A96123}"/>
          </ac:spMkLst>
        </pc:spChg>
        <pc:spChg chg="mod">
          <ac:chgData name="Jessica Reece-Evans" userId="S::jreece-evans01@hackwood.theharmonytrust.org::6fe8fe07-6eaa-4442-a763-fa234fa014a0" providerId="AD" clId="Web-{A8F5A77C-8D86-4DE3-BA3B-EEF2C1B4F677}" dt="2026-09-11T11:21:48.753" v="117" actId="1076"/>
          <ac:spMkLst>
            <pc:docMk/>
            <pc:sldMk cId="4034472509" sldId="256"/>
            <ac:spMk id="5" creationId="{85481643-2AD6-BD72-0653-379409944DE3}"/>
          </ac:spMkLst>
        </pc:spChg>
        <pc:spChg chg="mod">
          <ac:chgData name="Jessica Reece-Evans" userId="S::jreece-evans01@hackwood.theharmonytrust.org::6fe8fe07-6eaa-4442-a763-fa234fa014a0" providerId="AD" clId="Web-{A8F5A77C-8D86-4DE3-BA3B-EEF2C1B4F677}" dt="2026-09-11T11:21:39.300" v="116" actId="1076"/>
          <ac:spMkLst>
            <pc:docMk/>
            <pc:sldMk cId="4034472509" sldId="256"/>
            <ac:spMk id="8" creationId="{F8B502FC-FF91-13CE-D0E9-73CD766E4351}"/>
          </ac:spMkLst>
        </pc:spChg>
        <pc:spChg chg="mod">
          <ac:chgData name="Jessica Reece-Evans" userId="S::jreece-evans01@hackwood.theharmonytrust.org::6fe8fe07-6eaa-4442-a763-fa234fa014a0" providerId="AD" clId="Web-{A8F5A77C-8D86-4DE3-BA3B-EEF2C1B4F677}" dt="2026-09-11T10:58:17.362" v="72" actId="20577"/>
          <ac:spMkLst>
            <pc:docMk/>
            <pc:sldMk cId="4034472509" sldId="256"/>
            <ac:spMk id="11" creationId="{CE87FB63-6D30-C9C6-F49D-65BCCCD99606}"/>
          </ac:spMkLst>
        </pc:spChg>
        <pc:spChg chg="mod">
          <ac:chgData name="Jessica Reece-Evans" userId="S::jreece-evans01@hackwood.theharmonytrust.org::6fe8fe07-6eaa-4442-a763-fa234fa014a0" providerId="AD" clId="Web-{A8F5A77C-8D86-4DE3-BA3B-EEF2C1B4F677}" dt="2026-09-11T11:04:01.093" v="88" actId="20577"/>
          <ac:spMkLst>
            <pc:docMk/>
            <pc:sldMk cId="4034472509" sldId="256"/>
            <ac:spMk id="14" creationId="{A48ABD5C-415E-62AA-5853-66B876E956F9}"/>
          </ac:spMkLst>
        </pc:spChg>
        <pc:spChg chg="mod">
          <ac:chgData name="Jessica Reece-Evans" userId="S::jreece-evans01@hackwood.theharmonytrust.org::6fe8fe07-6eaa-4442-a763-fa234fa014a0" providerId="AD" clId="Web-{A8F5A77C-8D86-4DE3-BA3B-EEF2C1B4F677}" dt="2026-09-11T11:21:48.769" v="119" actId="1076"/>
          <ac:spMkLst>
            <pc:docMk/>
            <pc:sldMk cId="4034472509" sldId="256"/>
            <ac:spMk id="32" creationId="{3773F511-EA4B-8A02-AD1D-1644C641F5DE}"/>
          </ac:spMkLst>
        </pc:spChg>
        <pc:picChg chg="del mod">
          <ac:chgData name="Jessica Reece-Evans" userId="S::jreece-evans01@hackwood.theharmonytrust.org::6fe8fe07-6eaa-4442-a763-fa234fa014a0" providerId="AD" clId="Web-{A8F5A77C-8D86-4DE3-BA3B-EEF2C1B4F677}" dt="2026-09-11T11:21:53.659" v="128"/>
          <ac:picMkLst>
            <pc:docMk/>
            <pc:sldMk cId="4034472509" sldId="256"/>
            <ac:picMk id="2" creationId="{E9F048D2-6D3B-43ED-B107-8B6848371CD5}"/>
          </ac:picMkLst>
        </pc:picChg>
        <pc:picChg chg="mod">
          <ac:chgData name="Jessica Reece-Evans" userId="S::jreece-evans01@hackwood.theharmonytrust.org::6fe8fe07-6eaa-4442-a763-fa234fa014a0" providerId="AD" clId="Web-{A8F5A77C-8D86-4DE3-BA3B-EEF2C1B4F677}" dt="2026-09-11T11:22:46.817" v="142" actId="1076"/>
          <ac:picMkLst>
            <pc:docMk/>
            <pc:sldMk cId="4034472509" sldId="256"/>
            <ac:picMk id="3" creationId="{ABCE0278-8494-7F01-7C38-920A18F69244}"/>
          </ac:picMkLst>
        </pc:picChg>
        <pc:picChg chg="mod">
          <ac:chgData name="Jessica Reece-Evans" userId="S::jreece-evans01@hackwood.theharmonytrust.org::6fe8fe07-6eaa-4442-a763-fa234fa014a0" providerId="AD" clId="Web-{A8F5A77C-8D86-4DE3-BA3B-EEF2C1B4F677}" dt="2026-09-11T11:22:38.989" v="141" actId="1076"/>
          <ac:picMkLst>
            <pc:docMk/>
            <pc:sldMk cId="4034472509" sldId="256"/>
            <ac:picMk id="6" creationId="{A8341F7E-74BD-28D9-D46A-0DBC13219467}"/>
          </ac:picMkLst>
        </pc:picChg>
        <pc:picChg chg="mod">
          <ac:chgData name="Jessica Reece-Evans" userId="S::jreece-evans01@hackwood.theharmonytrust.org::6fe8fe07-6eaa-4442-a763-fa234fa014a0" providerId="AD" clId="Web-{A8F5A77C-8D86-4DE3-BA3B-EEF2C1B4F677}" dt="2026-09-11T11:21:48.769" v="120" actId="1076"/>
          <ac:picMkLst>
            <pc:docMk/>
            <pc:sldMk cId="4034472509" sldId="256"/>
            <ac:picMk id="9" creationId="{2DF89ACB-1157-FB2D-990E-9B34AF364AEA}"/>
          </ac:picMkLst>
        </pc:picChg>
        <pc:picChg chg="mod">
          <ac:chgData name="Jessica Reece-Evans" userId="S::jreece-evans01@hackwood.theharmonytrust.org::6fe8fe07-6eaa-4442-a763-fa234fa014a0" providerId="AD" clId="Web-{A8F5A77C-8D86-4DE3-BA3B-EEF2C1B4F677}" dt="2026-09-11T11:21:48.784" v="122" actId="1076"/>
          <ac:picMkLst>
            <pc:docMk/>
            <pc:sldMk cId="4034472509" sldId="256"/>
            <ac:picMk id="10" creationId="{306F415E-63B6-4967-1D34-741B692C578B}"/>
          </ac:picMkLst>
        </pc:picChg>
        <pc:picChg chg="add mod">
          <ac:chgData name="Jessica Reece-Evans" userId="S::jreece-evans01@hackwood.theharmonytrust.org::6fe8fe07-6eaa-4442-a763-fa234fa014a0" providerId="AD" clId="Web-{A8F5A77C-8D86-4DE3-BA3B-EEF2C1B4F677}" dt="2026-09-11T11:22:21.879" v="136" actId="1076"/>
          <ac:picMkLst>
            <pc:docMk/>
            <pc:sldMk cId="4034472509" sldId="256"/>
            <ac:picMk id="12" creationId="{D0C9C157-4428-5D74-058A-340522674C46}"/>
          </ac:picMkLst>
        </pc:picChg>
        <pc:picChg chg="mod">
          <ac:chgData name="Jessica Reece-Evans" userId="S::jreece-evans01@hackwood.theharmonytrust.org::6fe8fe07-6eaa-4442-a763-fa234fa014a0" providerId="AD" clId="Web-{A8F5A77C-8D86-4DE3-BA3B-EEF2C1B4F677}" dt="2026-09-11T11:21:48.800" v="125" actId="1076"/>
          <ac:picMkLst>
            <pc:docMk/>
            <pc:sldMk cId="4034472509" sldId="256"/>
            <ac:picMk id="15" creationId="{CE07E8D5-0830-D377-F632-1989D6B408FB}"/>
          </ac:picMkLst>
        </pc:picChg>
        <pc:picChg chg="mod">
          <ac:chgData name="Jessica Reece-Evans" userId="S::jreece-evans01@hackwood.theharmonytrust.org::6fe8fe07-6eaa-4442-a763-fa234fa014a0" providerId="AD" clId="Web-{A8F5A77C-8D86-4DE3-BA3B-EEF2C1B4F677}" dt="2026-09-11T11:22:35.208" v="140" actId="1076"/>
          <ac:picMkLst>
            <pc:docMk/>
            <pc:sldMk cId="4034472509" sldId="256"/>
            <ac:picMk id="17" creationId="{A063C476-14BA-BC10-A664-CD2C6FAF79CB}"/>
          </ac:picMkLst>
        </pc:picChg>
        <pc:picChg chg="del">
          <ac:chgData name="Jessica Reece-Evans" userId="S::jreece-evans01@hackwood.theharmonytrust.org::6fe8fe07-6eaa-4442-a763-fa234fa014a0" providerId="AD" clId="Web-{A8F5A77C-8D86-4DE3-BA3B-EEF2C1B4F677}" dt="2026-09-11T10:58:23.081" v="75"/>
          <ac:picMkLst>
            <pc:docMk/>
            <pc:sldMk cId="4034472509" sldId="256"/>
            <ac:picMk id="18" creationId="{8AFB096F-15B1-E780-CF92-3C64B0CA8AF8}"/>
          </ac:picMkLst>
        </pc:picChg>
        <pc:picChg chg="del mod">
          <ac:chgData name="Jessica Reece-Evans" userId="S::jreece-evans01@hackwood.theharmonytrust.org::6fe8fe07-6eaa-4442-a763-fa234fa014a0" providerId="AD" clId="Web-{A8F5A77C-8D86-4DE3-BA3B-EEF2C1B4F677}" dt="2026-09-11T11:21:10.220" v="108"/>
          <ac:picMkLst>
            <pc:docMk/>
            <pc:sldMk cId="4034472509" sldId="256"/>
            <ac:picMk id="19" creationId="{9E351C9D-4B08-9271-F680-54B2D91E95F6}"/>
          </ac:picMkLst>
        </pc:picChg>
        <pc:picChg chg="del mod">
          <ac:chgData name="Jessica Reece-Evans" userId="S::jreece-evans01@hackwood.theharmonytrust.org::6fe8fe07-6eaa-4442-a763-fa234fa014a0" providerId="AD" clId="Web-{A8F5A77C-8D86-4DE3-BA3B-EEF2C1B4F677}" dt="2026-09-11T11:22:31.879" v="139"/>
          <ac:picMkLst>
            <pc:docMk/>
            <pc:sldMk cId="4034472509" sldId="256"/>
            <ac:picMk id="20" creationId="{E40C3D76-90EB-C8F6-97E2-4065E2BA1358}"/>
          </ac:picMkLst>
        </pc:picChg>
        <pc:picChg chg="del">
          <ac:chgData name="Jessica Reece-Evans" userId="S::jreece-evans01@hackwood.theharmonytrust.org::6fe8fe07-6eaa-4442-a763-fa234fa014a0" providerId="AD" clId="Web-{A8F5A77C-8D86-4DE3-BA3B-EEF2C1B4F677}" dt="2026-09-11T11:21:20.111" v="112"/>
          <ac:picMkLst>
            <pc:docMk/>
            <pc:sldMk cId="4034472509" sldId="256"/>
            <ac:picMk id="23" creationId="{6BE1312D-534F-9EEE-7C8C-C69020D91694}"/>
          </ac:picMkLst>
        </pc:picChg>
        <pc:picChg chg="del mod">
          <ac:chgData name="Jessica Reece-Evans" userId="S::jreece-evans01@hackwood.theharmonytrust.org::6fe8fe07-6eaa-4442-a763-fa234fa014a0" providerId="AD" clId="Web-{A8F5A77C-8D86-4DE3-BA3B-EEF2C1B4F677}" dt="2026-09-11T11:22:22.004" v="137"/>
          <ac:picMkLst>
            <pc:docMk/>
            <pc:sldMk cId="4034472509" sldId="256"/>
            <ac:picMk id="30" creationId="{443C69CF-A5E6-0CEF-3586-3F99087A0FA1}"/>
          </ac:picMkLst>
        </pc:picChg>
        <pc:picChg chg="del">
          <ac:chgData name="Jessica Reece-Evans" userId="S::jreece-evans01@hackwood.theharmonytrust.org::6fe8fe07-6eaa-4442-a763-fa234fa014a0" providerId="AD" clId="Web-{A8F5A77C-8D86-4DE3-BA3B-EEF2C1B4F677}" dt="2026-09-11T10:59:18.364" v="82"/>
          <ac:picMkLst>
            <pc:docMk/>
            <pc:sldMk cId="4034472509" sldId="256"/>
            <ac:picMk id="38" creationId="{CC740343-C73F-C891-5A18-729F9A081D7F}"/>
          </ac:picMkLst>
        </pc:picChg>
        <pc:picChg chg="del">
          <ac:chgData name="Jessica Reece-Evans" userId="S::jreece-evans01@hackwood.theharmonytrust.org::6fe8fe07-6eaa-4442-a763-fa234fa014a0" providerId="AD" clId="Web-{A8F5A77C-8D86-4DE3-BA3B-EEF2C1B4F677}" dt="2026-09-11T11:21:22.252" v="113"/>
          <ac:picMkLst>
            <pc:docMk/>
            <pc:sldMk cId="4034472509" sldId="256"/>
            <ac:picMk id="41" creationId="{C4BD75E9-8D77-2986-D0AD-1A0E5A82FDA9}"/>
          </ac:picMkLst>
        </pc:picChg>
        <pc:picChg chg="mod">
          <ac:chgData name="Jessica Reece-Evans" userId="S::jreece-evans01@hackwood.theharmonytrust.org::6fe8fe07-6eaa-4442-a763-fa234fa014a0" providerId="AD" clId="Web-{A8F5A77C-8D86-4DE3-BA3B-EEF2C1B4F677}" dt="2026-09-11T11:22:59.724" v="144" actId="14100"/>
          <ac:picMkLst>
            <pc:docMk/>
            <pc:sldMk cId="4034472509" sldId="256"/>
            <ac:picMk id="1026" creationId="{D92D988B-07B1-8141-5F71-9DB785688185}"/>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30D99-4704-D3B8-D17A-0AC825391D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03E42EC-73C1-3473-302E-8C07DEB024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FA4EC08-D902-E796-4045-5D55D28F4F35}"/>
              </a:ext>
            </a:extLst>
          </p:cNvPr>
          <p:cNvSpPr>
            <a:spLocks noGrp="1"/>
          </p:cNvSpPr>
          <p:nvPr>
            <p:ph type="dt" sz="half" idx="10"/>
          </p:nvPr>
        </p:nvSpPr>
        <p:spPr/>
        <p:txBody>
          <a:bodyPr/>
          <a:lstStyle/>
          <a:p>
            <a:fld id="{C85F3917-DA2E-4797-BD07-8BD715843884}" type="datetimeFigureOut">
              <a:rPr lang="en-GB" smtClean="0"/>
              <a:t>11/09/2026</a:t>
            </a:fld>
            <a:endParaRPr lang="en-GB"/>
          </a:p>
        </p:txBody>
      </p:sp>
      <p:sp>
        <p:nvSpPr>
          <p:cNvPr id="5" name="Footer Placeholder 4">
            <a:extLst>
              <a:ext uri="{FF2B5EF4-FFF2-40B4-BE49-F238E27FC236}">
                <a16:creationId xmlns:a16="http://schemas.microsoft.com/office/drawing/2014/main" id="{E182EDAE-5F3F-2EF6-0EC9-367C4BFC91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9EC61A-CCCF-21F6-EEE0-97C2A59D9EAE}"/>
              </a:ext>
            </a:extLst>
          </p:cNvPr>
          <p:cNvSpPr>
            <a:spLocks noGrp="1"/>
          </p:cNvSpPr>
          <p:nvPr>
            <p:ph type="sldNum" sz="quarter" idx="12"/>
          </p:nvPr>
        </p:nvSpPr>
        <p:spPr/>
        <p:txBody>
          <a:bodyPr/>
          <a:lstStyle/>
          <a:p>
            <a:fld id="{CE55504C-DC56-4649-A41F-FA8F2251A758}" type="slidenum">
              <a:rPr lang="en-GB" smtClean="0"/>
              <a:t>‹#›</a:t>
            </a:fld>
            <a:endParaRPr lang="en-GB"/>
          </a:p>
        </p:txBody>
      </p:sp>
    </p:spTree>
    <p:extLst>
      <p:ext uri="{BB962C8B-B14F-4D97-AF65-F5344CB8AC3E}">
        <p14:creationId xmlns:p14="http://schemas.microsoft.com/office/powerpoint/2010/main" val="329820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EE0CA-44F2-6817-1AE3-C4ABFF99EB3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66340E7-3979-A63F-956A-DE18BD147F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5DB70C-F360-732E-B865-111DDD029C39}"/>
              </a:ext>
            </a:extLst>
          </p:cNvPr>
          <p:cNvSpPr>
            <a:spLocks noGrp="1"/>
          </p:cNvSpPr>
          <p:nvPr>
            <p:ph type="dt" sz="half" idx="10"/>
          </p:nvPr>
        </p:nvSpPr>
        <p:spPr/>
        <p:txBody>
          <a:bodyPr/>
          <a:lstStyle/>
          <a:p>
            <a:fld id="{C85F3917-DA2E-4797-BD07-8BD715843884}" type="datetimeFigureOut">
              <a:rPr lang="en-GB" smtClean="0"/>
              <a:t>11/09/2026</a:t>
            </a:fld>
            <a:endParaRPr lang="en-GB"/>
          </a:p>
        </p:txBody>
      </p:sp>
      <p:sp>
        <p:nvSpPr>
          <p:cNvPr id="5" name="Footer Placeholder 4">
            <a:extLst>
              <a:ext uri="{FF2B5EF4-FFF2-40B4-BE49-F238E27FC236}">
                <a16:creationId xmlns:a16="http://schemas.microsoft.com/office/drawing/2014/main" id="{0BBEEEEF-8A54-A47F-8E57-C05FCC9F9D0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EAFA7F-C4C4-E058-DC83-86E635E0D6D1}"/>
              </a:ext>
            </a:extLst>
          </p:cNvPr>
          <p:cNvSpPr>
            <a:spLocks noGrp="1"/>
          </p:cNvSpPr>
          <p:nvPr>
            <p:ph type="sldNum" sz="quarter" idx="12"/>
          </p:nvPr>
        </p:nvSpPr>
        <p:spPr/>
        <p:txBody>
          <a:bodyPr/>
          <a:lstStyle/>
          <a:p>
            <a:fld id="{CE55504C-DC56-4649-A41F-FA8F2251A758}" type="slidenum">
              <a:rPr lang="en-GB" smtClean="0"/>
              <a:t>‹#›</a:t>
            </a:fld>
            <a:endParaRPr lang="en-GB"/>
          </a:p>
        </p:txBody>
      </p:sp>
    </p:spTree>
    <p:extLst>
      <p:ext uri="{BB962C8B-B14F-4D97-AF65-F5344CB8AC3E}">
        <p14:creationId xmlns:p14="http://schemas.microsoft.com/office/powerpoint/2010/main" val="161661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5AB83-E373-47EC-71C8-22F609090D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32E147C-DA4C-D31C-2F92-0D6EB677ADE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9D4F05-96FD-F1F7-9CFC-DF9480A9DF41}"/>
              </a:ext>
            </a:extLst>
          </p:cNvPr>
          <p:cNvSpPr>
            <a:spLocks noGrp="1"/>
          </p:cNvSpPr>
          <p:nvPr>
            <p:ph type="dt" sz="half" idx="10"/>
          </p:nvPr>
        </p:nvSpPr>
        <p:spPr/>
        <p:txBody>
          <a:bodyPr/>
          <a:lstStyle/>
          <a:p>
            <a:fld id="{C85F3917-DA2E-4797-BD07-8BD715843884}" type="datetimeFigureOut">
              <a:rPr lang="en-GB" smtClean="0"/>
              <a:t>11/09/2026</a:t>
            </a:fld>
            <a:endParaRPr lang="en-GB"/>
          </a:p>
        </p:txBody>
      </p:sp>
      <p:sp>
        <p:nvSpPr>
          <p:cNvPr id="5" name="Footer Placeholder 4">
            <a:extLst>
              <a:ext uri="{FF2B5EF4-FFF2-40B4-BE49-F238E27FC236}">
                <a16:creationId xmlns:a16="http://schemas.microsoft.com/office/drawing/2014/main" id="{5E504208-4912-8039-9CC4-B8671AF0E21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26B7CBB-B2AF-5068-3013-753EC443A768}"/>
              </a:ext>
            </a:extLst>
          </p:cNvPr>
          <p:cNvSpPr>
            <a:spLocks noGrp="1"/>
          </p:cNvSpPr>
          <p:nvPr>
            <p:ph type="sldNum" sz="quarter" idx="12"/>
          </p:nvPr>
        </p:nvSpPr>
        <p:spPr/>
        <p:txBody>
          <a:bodyPr/>
          <a:lstStyle/>
          <a:p>
            <a:fld id="{CE55504C-DC56-4649-A41F-FA8F2251A758}" type="slidenum">
              <a:rPr lang="en-GB" smtClean="0"/>
              <a:t>‹#›</a:t>
            </a:fld>
            <a:endParaRPr lang="en-GB"/>
          </a:p>
        </p:txBody>
      </p:sp>
    </p:spTree>
    <p:extLst>
      <p:ext uri="{BB962C8B-B14F-4D97-AF65-F5344CB8AC3E}">
        <p14:creationId xmlns:p14="http://schemas.microsoft.com/office/powerpoint/2010/main" val="1739375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400AA-E760-98F9-1F02-050D67C00FE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6B50AE0-B4C2-5A36-56D3-D7EB049D29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7357511-ECA5-4345-919B-479E87A1303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A4443CB-E644-63CB-2B62-75ADA6138C11}"/>
              </a:ext>
            </a:extLst>
          </p:cNvPr>
          <p:cNvSpPr>
            <a:spLocks noGrp="1"/>
          </p:cNvSpPr>
          <p:nvPr>
            <p:ph type="dt" sz="half" idx="10"/>
          </p:nvPr>
        </p:nvSpPr>
        <p:spPr/>
        <p:txBody>
          <a:bodyPr/>
          <a:lstStyle/>
          <a:p>
            <a:fld id="{C85F3917-DA2E-4797-BD07-8BD715843884}" type="datetimeFigureOut">
              <a:rPr lang="en-GB" smtClean="0"/>
              <a:t>11/09/2026</a:t>
            </a:fld>
            <a:endParaRPr lang="en-GB"/>
          </a:p>
        </p:txBody>
      </p:sp>
      <p:sp>
        <p:nvSpPr>
          <p:cNvPr id="6" name="Footer Placeholder 5">
            <a:extLst>
              <a:ext uri="{FF2B5EF4-FFF2-40B4-BE49-F238E27FC236}">
                <a16:creationId xmlns:a16="http://schemas.microsoft.com/office/drawing/2014/main" id="{9504FAE0-8819-5FBF-082B-6F18C5931FA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11390A5-C3EB-F866-C2C6-C86D545183E4}"/>
              </a:ext>
            </a:extLst>
          </p:cNvPr>
          <p:cNvSpPr>
            <a:spLocks noGrp="1"/>
          </p:cNvSpPr>
          <p:nvPr>
            <p:ph type="sldNum" sz="quarter" idx="12"/>
          </p:nvPr>
        </p:nvSpPr>
        <p:spPr/>
        <p:txBody>
          <a:bodyPr/>
          <a:lstStyle/>
          <a:p>
            <a:fld id="{CE55504C-DC56-4649-A41F-FA8F2251A758}" type="slidenum">
              <a:rPr lang="en-GB" smtClean="0"/>
              <a:t>‹#›</a:t>
            </a:fld>
            <a:endParaRPr lang="en-GB"/>
          </a:p>
        </p:txBody>
      </p:sp>
    </p:spTree>
    <p:extLst>
      <p:ext uri="{BB962C8B-B14F-4D97-AF65-F5344CB8AC3E}">
        <p14:creationId xmlns:p14="http://schemas.microsoft.com/office/powerpoint/2010/main" val="792716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FDDFB-D31F-92E9-E13C-2F58FF144E5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E5AEE40-0522-058E-803C-39DD8C32EC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D3FF01-7729-BF49-4CF9-7921E64494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2300AD0-E3FF-41D3-81A4-B26F662CB4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FD6E1E-42B7-78FD-DA21-C4625154063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90360F5-39C3-7DEE-0A43-17875D12F663}"/>
              </a:ext>
            </a:extLst>
          </p:cNvPr>
          <p:cNvSpPr>
            <a:spLocks noGrp="1"/>
          </p:cNvSpPr>
          <p:nvPr>
            <p:ph type="dt" sz="half" idx="10"/>
          </p:nvPr>
        </p:nvSpPr>
        <p:spPr/>
        <p:txBody>
          <a:bodyPr/>
          <a:lstStyle/>
          <a:p>
            <a:fld id="{C85F3917-DA2E-4797-BD07-8BD715843884}" type="datetimeFigureOut">
              <a:rPr lang="en-GB" smtClean="0"/>
              <a:t>11/09/2026</a:t>
            </a:fld>
            <a:endParaRPr lang="en-GB"/>
          </a:p>
        </p:txBody>
      </p:sp>
      <p:sp>
        <p:nvSpPr>
          <p:cNvPr id="8" name="Footer Placeholder 7">
            <a:extLst>
              <a:ext uri="{FF2B5EF4-FFF2-40B4-BE49-F238E27FC236}">
                <a16:creationId xmlns:a16="http://schemas.microsoft.com/office/drawing/2014/main" id="{94F0CFD9-7E62-9AE9-6A94-F9947A7E73B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1FFD995-39AA-49B1-B43A-D749F27E6CCB}"/>
              </a:ext>
            </a:extLst>
          </p:cNvPr>
          <p:cNvSpPr>
            <a:spLocks noGrp="1"/>
          </p:cNvSpPr>
          <p:nvPr>
            <p:ph type="sldNum" sz="quarter" idx="12"/>
          </p:nvPr>
        </p:nvSpPr>
        <p:spPr/>
        <p:txBody>
          <a:bodyPr/>
          <a:lstStyle/>
          <a:p>
            <a:fld id="{CE55504C-DC56-4649-A41F-FA8F2251A758}" type="slidenum">
              <a:rPr lang="en-GB" smtClean="0"/>
              <a:t>‹#›</a:t>
            </a:fld>
            <a:endParaRPr lang="en-GB"/>
          </a:p>
        </p:txBody>
      </p:sp>
    </p:spTree>
    <p:extLst>
      <p:ext uri="{BB962C8B-B14F-4D97-AF65-F5344CB8AC3E}">
        <p14:creationId xmlns:p14="http://schemas.microsoft.com/office/powerpoint/2010/main" val="1734810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7DC00-719E-93E4-7871-5B812A90AC0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45F4461-F688-8B64-65B4-F82BC7C0F4B5}"/>
              </a:ext>
            </a:extLst>
          </p:cNvPr>
          <p:cNvSpPr>
            <a:spLocks noGrp="1"/>
          </p:cNvSpPr>
          <p:nvPr>
            <p:ph type="dt" sz="half" idx="10"/>
          </p:nvPr>
        </p:nvSpPr>
        <p:spPr/>
        <p:txBody>
          <a:bodyPr/>
          <a:lstStyle/>
          <a:p>
            <a:fld id="{C85F3917-DA2E-4797-BD07-8BD715843884}" type="datetimeFigureOut">
              <a:rPr lang="en-GB" smtClean="0"/>
              <a:t>11/09/2026</a:t>
            </a:fld>
            <a:endParaRPr lang="en-GB"/>
          </a:p>
        </p:txBody>
      </p:sp>
      <p:sp>
        <p:nvSpPr>
          <p:cNvPr id="4" name="Footer Placeholder 3">
            <a:extLst>
              <a:ext uri="{FF2B5EF4-FFF2-40B4-BE49-F238E27FC236}">
                <a16:creationId xmlns:a16="http://schemas.microsoft.com/office/drawing/2014/main" id="{768B4096-281A-35CE-71AE-72B7C400B49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039B89A-37A3-F743-08A1-001F065D6874}"/>
              </a:ext>
            </a:extLst>
          </p:cNvPr>
          <p:cNvSpPr>
            <a:spLocks noGrp="1"/>
          </p:cNvSpPr>
          <p:nvPr>
            <p:ph type="sldNum" sz="quarter" idx="12"/>
          </p:nvPr>
        </p:nvSpPr>
        <p:spPr/>
        <p:txBody>
          <a:bodyPr/>
          <a:lstStyle/>
          <a:p>
            <a:fld id="{CE55504C-DC56-4649-A41F-FA8F2251A758}" type="slidenum">
              <a:rPr lang="en-GB" smtClean="0"/>
              <a:t>‹#›</a:t>
            </a:fld>
            <a:endParaRPr lang="en-GB"/>
          </a:p>
        </p:txBody>
      </p:sp>
    </p:spTree>
    <p:extLst>
      <p:ext uri="{BB962C8B-B14F-4D97-AF65-F5344CB8AC3E}">
        <p14:creationId xmlns:p14="http://schemas.microsoft.com/office/powerpoint/2010/main" val="4117236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71C6AC-26FA-F32F-11F8-871F1E629769}"/>
              </a:ext>
            </a:extLst>
          </p:cNvPr>
          <p:cNvSpPr>
            <a:spLocks noGrp="1"/>
          </p:cNvSpPr>
          <p:nvPr>
            <p:ph type="dt" sz="half" idx="10"/>
          </p:nvPr>
        </p:nvSpPr>
        <p:spPr/>
        <p:txBody>
          <a:bodyPr/>
          <a:lstStyle/>
          <a:p>
            <a:fld id="{C85F3917-DA2E-4797-BD07-8BD715843884}" type="datetimeFigureOut">
              <a:rPr lang="en-GB" smtClean="0"/>
              <a:t>11/09/2026</a:t>
            </a:fld>
            <a:endParaRPr lang="en-GB"/>
          </a:p>
        </p:txBody>
      </p:sp>
      <p:sp>
        <p:nvSpPr>
          <p:cNvPr id="3" name="Footer Placeholder 2">
            <a:extLst>
              <a:ext uri="{FF2B5EF4-FFF2-40B4-BE49-F238E27FC236}">
                <a16:creationId xmlns:a16="http://schemas.microsoft.com/office/drawing/2014/main" id="{D29809BD-90E3-ED2E-8B40-32FE0E9107B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CFBD4C8-FDB7-1450-5BE1-F488CE519356}"/>
              </a:ext>
            </a:extLst>
          </p:cNvPr>
          <p:cNvSpPr>
            <a:spLocks noGrp="1"/>
          </p:cNvSpPr>
          <p:nvPr>
            <p:ph type="sldNum" sz="quarter" idx="12"/>
          </p:nvPr>
        </p:nvSpPr>
        <p:spPr/>
        <p:txBody>
          <a:bodyPr/>
          <a:lstStyle/>
          <a:p>
            <a:fld id="{CE55504C-DC56-4649-A41F-FA8F2251A758}" type="slidenum">
              <a:rPr lang="en-GB" smtClean="0"/>
              <a:t>‹#›</a:t>
            </a:fld>
            <a:endParaRPr lang="en-GB"/>
          </a:p>
        </p:txBody>
      </p:sp>
    </p:spTree>
    <p:extLst>
      <p:ext uri="{BB962C8B-B14F-4D97-AF65-F5344CB8AC3E}">
        <p14:creationId xmlns:p14="http://schemas.microsoft.com/office/powerpoint/2010/main" val="97479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73C29-D289-29CF-E944-D98D33F469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468B481-170A-04EC-5A84-9D7A12690B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9AD1EF9-07C9-D0D9-0D6F-A02F613065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9525F1-512D-AF74-F5A7-CB463204B025}"/>
              </a:ext>
            </a:extLst>
          </p:cNvPr>
          <p:cNvSpPr>
            <a:spLocks noGrp="1"/>
          </p:cNvSpPr>
          <p:nvPr>
            <p:ph type="dt" sz="half" idx="10"/>
          </p:nvPr>
        </p:nvSpPr>
        <p:spPr/>
        <p:txBody>
          <a:bodyPr/>
          <a:lstStyle/>
          <a:p>
            <a:fld id="{C85F3917-DA2E-4797-BD07-8BD715843884}" type="datetimeFigureOut">
              <a:rPr lang="en-GB" smtClean="0"/>
              <a:t>11/09/2026</a:t>
            </a:fld>
            <a:endParaRPr lang="en-GB"/>
          </a:p>
        </p:txBody>
      </p:sp>
      <p:sp>
        <p:nvSpPr>
          <p:cNvPr id="6" name="Footer Placeholder 5">
            <a:extLst>
              <a:ext uri="{FF2B5EF4-FFF2-40B4-BE49-F238E27FC236}">
                <a16:creationId xmlns:a16="http://schemas.microsoft.com/office/drawing/2014/main" id="{FA3C2FCF-21C3-3CDD-AE74-7450A00D54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90ED63F-1E94-9D31-000C-A4E57AD88E73}"/>
              </a:ext>
            </a:extLst>
          </p:cNvPr>
          <p:cNvSpPr>
            <a:spLocks noGrp="1"/>
          </p:cNvSpPr>
          <p:nvPr>
            <p:ph type="sldNum" sz="quarter" idx="12"/>
          </p:nvPr>
        </p:nvSpPr>
        <p:spPr/>
        <p:txBody>
          <a:bodyPr/>
          <a:lstStyle/>
          <a:p>
            <a:fld id="{CE55504C-DC56-4649-A41F-FA8F2251A758}" type="slidenum">
              <a:rPr lang="en-GB" smtClean="0"/>
              <a:t>‹#›</a:t>
            </a:fld>
            <a:endParaRPr lang="en-GB"/>
          </a:p>
        </p:txBody>
      </p:sp>
    </p:spTree>
    <p:extLst>
      <p:ext uri="{BB962C8B-B14F-4D97-AF65-F5344CB8AC3E}">
        <p14:creationId xmlns:p14="http://schemas.microsoft.com/office/powerpoint/2010/main" val="550272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69670-3159-35AC-1755-B81D17D5AD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41614C6-2D12-CA88-1AEB-24557EECEC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983AED0-F9AE-6A8C-A3CF-DC66B13E71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5B7B8E-2080-B903-94B6-8D4724B2C530}"/>
              </a:ext>
            </a:extLst>
          </p:cNvPr>
          <p:cNvSpPr>
            <a:spLocks noGrp="1"/>
          </p:cNvSpPr>
          <p:nvPr>
            <p:ph type="dt" sz="half" idx="10"/>
          </p:nvPr>
        </p:nvSpPr>
        <p:spPr/>
        <p:txBody>
          <a:bodyPr/>
          <a:lstStyle/>
          <a:p>
            <a:fld id="{C85F3917-DA2E-4797-BD07-8BD715843884}" type="datetimeFigureOut">
              <a:rPr lang="en-GB" smtClean="0"/>
              <a:t>11/09/2026</a:t>
            </a:fld>
            <a:endParaRPr lang="en-GB"/>
          </a:p>
        </p:txBody>
      </p:sp>
      <p:sp>
        <p:nvSpPr>
          <p:cNvPr id="6" name="Footer Placeholder 5">
            <a:extLst>
              <a:ext uri="{FF2B5EF4-FFF2-40B4-BE49-F238E27FC236}">
                <a16:creationId xmlns:a16="http://schemas.microsoft.com/office/drawing/2014/main" id="{0B329087-C766-10E5-AF61-53EBCCBF5FE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6E1DC40-E23C-85B7-DF9B-81D8035B221A}"/>
              </a:ext>
            </a:extLst>
          </p:cNvPr>
          <p:cNvSpPr>
            <a:spLocks noGrp="1"/>
          </p:cNvSpPr>
          <p:nvPr>
            <p:ph type="sldNum" sz="quarter" idx="12"/>
          </p:nvPr>
        </p:nvSpPr>
        <p:spPr/>
        <p:txBody>
          <a:bodyPr/>
          <a:lstStyle/>
          <a:p>
            <a:fld id="{CE55504C-DC56-4649-A41F-FA8F2251A758}" type="slidenum">
              <a:rPr lang="en-GB" smtClean="0"/>
              <a:t>‹#›</a:t>
            </a:fld>
            <a:endParaRPr lang="en-GB"/>
          </a:p>
        </p:txBody>
      </p:sp>
    </p:spTree>
    <p:extLst>
      <p:ext uri="{BB962C8B-B14F-4D97-AF65-F5344CB8AC3E}">
        <p14:creationId xmlns:p14="http://schemas.microsoft.com/office/powerpoint/2010/main" val="1839464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1F404-3D40-1AC4-1538-712442BDFED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C593BE7-189D-2B9C-AB02-3EEBCD84EC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270269-302B-6858-072E-207FF87FC921}"/>
              </a:ext>
            </a:extLst>
          </p:cNvPr>
          <p:cNvSpPr>
            <a:spLocks noGrp="1"/>
          </p:cNvSpPr>
          <p:nvPr>
            <p:ph type="dt" sz="half" idx="10"/>
          </p:nvPr>
        </p:nvSpPr>
        <p:spPr/>
        <p:txBody>
          <a:bodyPr/>
          <a:lstStyle/>
          <a:p>
            <a:fld id="{C85F3917-DA2E-4797-BD07-8BD715843884}" type="datetimeFigureOut">
              <a:rPr lang="en-GB" smtClean="0"/>
              <a:t>11/09/2026</a:t>
            </a:fld>
            <a:endParaRPr lang="en-GB"/>
          </a:p>
        </p:txBody>
      </p:sp>
      <p:sp>
        <p:nvSpPr>
          <p:cNvPr id="5" name="Footer Placeholder 4">
            <a:extLst>
              <a:ext uri="{FF2B5EF4-FFF2-40B4-BE49-F238E27FC236}">
                <a16:creationId xmlns:a16="http://schemas.microsoft.com/office/drawing/2014/main" id="{DF649D39-8D69-4BC3-3B6A-756B47E76F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2F6186B-C726-BE48-DB46-F8A6553EB9A0}"/>
              </a:ext>
            </a:extLst>
          </p:cNvPr>
          <p:cNvSpPr>
            <a:spLocks noGrp="1"/>
          </p:cNvSpPr>
          <p:nvPr>
            <p:ph type="sldNum" sz="quarter" idx="12"/>
          </p:nvPr>
        </p:nvSpPr>
        <p:spPr/>
        <p:txBody>
          <a:bodyPr/>
          <a:lstStyle/>
          <a:p>
            <a:fld id="{CE55504C-DC56-4649-A41F-FA8F2251A758}" type="slidenum">
              <a:rPr lang="en-GB" smtClean="0"/>
              <a:t>‹#›</a:t>
            </a:fld>
            <a:endParaRPr lang="en-GB"/>
          </a:p>
        </p:txBody>
      </p:sp>
    </p:spTree>
    <p:extLst>
      <p:ext uri="{BB962C8B-B14F-4D97-AF65-F5344CB8AC3E}">
        <p14:creationId xmlns:p14="http://schemas.microsoft.com/office/powerpoint/2010/main" val="442818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1EB0A4-0848-8D59-ABE4-2A7C6140C31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2441B44-931D-ACA7-E7EB-C5754AB3781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D9E1055-3B24-1AFB-D4F1-DF690E400F38}"/>
              </a:ext>
            </a:extLst>
          </p:cNvPr>
          <p:cNvSpPr>
            <a:spLocks noGrp="1"/>
          </p:cNvSpPr>
          <p:nvPr>
            <p:ph type="dt" sz="half" idx="10"/>
          </p:nvPr>
        </p:nvSpPr>
        <p:spPr/>
        <p:txBody>
          <a:bodyPr/>
          <a:lstStyle/>
          <a:p>
            <a:fld id="{C85F3917-DA2E-4797-BD07-8BD715843884}" type="datetimeFigureOut">
              <a:rPr lang="en-GB" smtClean="0"/>
              <a:t>11/09/2026</a:t>
            </a:fld>
            <a:endParaRPr lang="en-GB"/>
          </a:p>
        </p:txBody>
      </p:sp>
      <p:sp>
        <p:nvSpPr>
          <p:cNvPr id="5" name="Footer Placeholder 4">
            <a:extLst>
              <a:ext uri="{FF2B5EF4-FFF2-40B4-BE49-F238E27FC236}">
                <a16:creationId xmlns:a16="http://schemas.microsoft.com/office/drawing/2014/main" id="{59B1092A-9767-E4D6-77CA-01A21E7D4E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29F499-9037-3A89-6350-3DDFBDDCC72F}"/>
              </a:ext>
            </a:extLst>
          </p:cNvPr>
          <p:cNvSpPr>
            <a:spLocks noGrp="1"/>
          </p:cNvSpPr>
          <p:nvPr>
            <p:ph type="sldNum" sz="quarter" idx="12"/>
          </p:nvPr>
        </p:nvSpPr>
        <p:spPr/>
        <p:txBody>
          <a:bodyPr/>
          <a:lstStyle/>
          <a:p>
            <a:fld id="{CE55504C-DC56-4649-A41F-FA8F2251A758}" type="slidenum">
              <a:rPr lang="en-GB" smtClean="0"/>
              <a:t>‹#›</a:t>
            </a:fld>
            <a:endParaRPr lang="en-GB"/>
          </a:p>
        </p:txBody>
      </p:sp>
    </p:spTree>
    <p:extLst>
      <p:ext uri="{BB962C8B-B14F-4D97-AF65-F5344CB8AC3E}">
        <p14:creationId xmlns:p14="http://schemas.microsoft.com/office/powerpoint/2010/main" val="2315242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0A1485-EA5A-FF3B-5DA8-9A068633AE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63B5AD7-00CF-5611-9A68-8F651115E9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10A5357-0B12-5D61-D65C-6F31C73BF7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85F3917-DA2E-4797-BD07-8BD715843884}" type="datetimeFigureOut">
              <a:rPr lang="en-GB" smtClean="0"/>
              <a:t>11/09/2026</a:t>
            </a:fld>
            <a:endParaRPr lang="en-GB"/>
          </a:p>
        </p:txBody>
      </p:sp>
      <p:sp>
        <p:nvSpPr>
          <p:cNvPr id="5" name="Footer Placeholder 4">
            <a:extLst>
              <a:ext uri="{FF2B5EF4-FFF2-40B4-BE49-F238E27FC236}">
                <a16:creationId xmlns:a16="http://schemas.microsoft.com/office/drawing/2014/main" id="{8D2ACEC6-85F7-43B7-0362-B3989B7A7A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21877339-B889-CD8D-5C13-6933FB75A8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E55504C-DC56-4649-A41F-FA8F2251A758}" type="slidenum">
              <a:rPr lang="en-GB" smtClean="0"/>
              <a:t>‹#›</a:t>
            </a:fld>
            <a:endParaRPr lang="en-GB"/>
          </a:p>
        </p:txBody>
      </p:sp>
    </p:spTree>
    <p:extLst>
      <p:ext uri="{BB962C8B-B14F-4D97-AF65-F5344CB8AC3E}">
        <p14:creationId xmlns:p14="http://schemas.microsoft.com/office/powerpoint/2010/main" val="37630995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92D988B-07B1-8141-5F71-9DB7856881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757" y="216335"/>
            <a:ext cx="650184" cy="49895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3B20CAD-0B5C-3945-21C6-EEF3E4A96123}"/>
              </a:ext>
            </a:extLst>
          </p:cNvPr>
          <p:cNvSpPr txBox="1"/>
          <p:nvPr/>
        </p:nvSpPr>
        <p:spPr>
          <a:xfrm>
            <a:off x="1911331" y="259277"/>
            <a:ext cx="7481366" cy="461665"/>
          </a:xfrm>
          <a:prstGeom prst="rect">
            <a:avLst/>
          </a:prstGeom>
          <a:noFill/>
        </p:spPr>
        <p:txBody>
          <a:bodyPr wrap="square" lIns="91440" tIns="45720" rIns="91440" bIns="45720" rtlCol="0" anchor="t">
            <a:spAutoFit/>
          </a:bodyPr>
          <a:lstStyle/>
          <a:p>
            <a:pPr algn="ctr"/>
            <a:r>
              <a:rPr lang="en-GB" sz="2400" b="1" dirty="0">
                <a:latin typeface="Letter-join No-Lead 8"/>
              </a:rPr>
              <a:t>Nursery INSPIRE curriculum newsletter – Autumn 1</a:t>
            </a:r>
          </a:p>
        </p:txBody>
      </p:sp>
      <p:sp>
        <p:nvSpPr>
          <p:cNvPr id="5" name="Rectangle 4">
            <a:extLst>
              <a:ext uri="{FF2B5EF4-FFF2-40B4-BE49-F238E27FC236}">
                <a16:creationId xmlns:a16="http://schemas.microsoft.com/office/drawing/2014/main" id="{85481643-2AD6-BD72-0653-379409944DE3}"/>
              </a:ext>
            </a:extLst>
          </p:cNvPr>
          <p:cNvSpPr/>
          <p:nvPr/>
        </p:nvSpPr>
        <p:spPr>
          <a:xfrm>
            <a:off x="101601" y="220175"/>
            <a:ext cx="11988800" cy="6548278"/>
          </a:xfrm>
          <a:prstGeom prst="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275611FF-F81F-C978-B2C8-98A02502EBCC}"/>
              </a:ext>
            </a:extLst>
          </p:cNvPr>
          <p:cNvSpPr txBox="1">
            <a:spLocks noGrp="1" noRot="1" noMove="1" noResize="1" noEditPoints="1" noAdjustHandles="1" noChangeArrowheads="1" noChangeShapeType="1"/>
          </p:cNvSpPr>
          <p:nvPr/>
        </p:nvSpPr>
        <p:spPr>
          <a:xfrm>
            <a:off x="1080654" y="6322041"/>
            <a:ext cx="10344727" cy="367473"/>
          </a:xfrm>
          <a:prstGeom prst="rect">
            <a:avLst/>
          </a:prstGeom>
          <a:noFill/>
        </p:spPr>
        <p:txBody>
          <a:bodyPr wrap="square" rtlCol="0">
            <a:spAutoFit/>
          </a:bodyPr>
          <a:lstStyle/>
          <a:p>
            <a:pPr algn="ctr"/>
            <a:r>
              <a:rPr lang="en-GB" sz="1788">
                <a:solidFill>
                  <a:srgbClr val="7030A0"/>
                </a:solidFill>
                <a:latin typeface="Letter-join No-Lead 8" panose="02000505000000020003" pitchFamily="50" charset="0"/>
              </a:rPr>
              <a:t>INSPIRE - Investigate       Nurture       Skills       Practical       Imaginative       Reflect       Enjoy	</a:t>
            </a:r>
          </a:p>
        </p:txBody>
      </p:sp>
      <p:sp>
        <p:nvSpPr>
          <p:cNvPr id="8" name="TextBox 7">
            <a:extLst>
              <a:ext uri="{FF2B5EF4-FFF2-40B4-BE49-F238E27FC236}">
                <a16:creationId xmlns:a16="http://schemas.microsoft.com/office/drawing/2014/main" id="{F8B502FC-FF91-13CE-D0E9-73CD766E4351}"/>
              </a:ext>
            </a:extLst>
          </p:cNvPr>
          <p:cNvSpPr txBox="1"/>
          <p:nvPr/>
        </p:nvSpPr>
        <p:spPr>
          <a:xfrm>
            <a:off x="237637" y="741240"/>
            <a:ext cx="9143566" cy="2893100"/>
          </a:xfrm>
          <a:prstGeom prst="rect">
            <a:avLst/>
          </a:prstGeom>
          <a:noFill/>
          <a:ln w="19050">
            <a:solidFill>
              <a:srgbClr val="7030A0"/>
            </a:solidFill>
          </a:ln>
        </p:spPr>
        <p:txBody>
          <a:bodyPr wrap="square" lIns="91440" tIns="45720" rIns="91440" bIns="45720" rtlCol="0" anchor="t">
            <a:spAutoFit/>
          </a:bodyPr>
          <a:lstStyle/>
          <a:p>
            <a:r>
              <a:rPr lang="en-GB" sz="1400" dirty="0">
                <a:latin typeface="Letter-join No-Lead 8"/>
                <a:ea typeface="+mn-lt"/>
                <a:cs typeface="+mn-lt"/>
              </a:rPr>
              <a:t>Through our topic ‘Nursery Rhymes’, we will explore a range of familiar and traditional nursery rhymes, songs and stories. Nursery rhymes provide lots of opportunities for children to develop their language, confidence, imagination and creativity, while also supporting learning across all seven areas of the EYFS.</a:t>
            </a:r>
            <a:endParaRPr lang="en-US" dirty="0"/>
          </a:p>
          <a:p>
            <a:r>
              <a:rPr lang="en-GB" sz="1400" dirty="0">
                <a:latin typeface="Letter-join No-Lead 8"/>
                <a:ea typeface="+mn-lt"/>
                <a:cs typeface="+mn-lt"/>
              </a:rPr>
              <a:t>We will sing, move, act out and explore rhymes through play, encouraging children to join in with repeated words and actions, learn new vocabulary and develop their confidence when speaking and performing.</a:t>
            </a:r>
            <a:endParaRPr lang="en-GB" dirty="0"/>
          </a:p>
          <a:p>
            <a:endParaRPr lang="en-GB" sz="1400" dirty="0">
              <a:latin typeface="Letter-join No-Lead 8"/>
              <a:ea typeface="+mn-lt"/>
              <a:cs typeface="+mn-lt"/>
            </a:endParaRPr>
          </a:p>
          <a:p>
            <a:r>
              <a:rPr lang="en-GB" sz="1400" dirty="0">
                <a:latin typeface="Letter-join No-Lead 8"/>
                <a:ea typeface="+mn-lt"/>
                <a:cs typeface="+mn-lt"/>
              </a:rPr>
              <a:t>We will also explore Stanley’s Stick, using the story to encourage children to use their imaginations, creativity and language. We will think about what a simple stick could become, create our own ideas and stories, and use these ideas in our play and creative activities.</a:t>
            </a:r>
            <a:endParaRPr lang="en-GB" dirty="0"/>
          </a:p>
          <a:p>
            <a:endParaRPr lang="en-GB" sz="1400" dirty="0">
              <a:latin typeface="Letter-join No-Lead 8"/>
              <a:ea typeface="+mn-lt"/>
              <a:cs typeface="+mn-lt"/>
            </a:endParaRPr>
          </a:p>
          <a:p>
            <a:r>
              <a:rPr lang="en-GB" sz="1400" dirty="0">
                <a:latin typeface="Letter-join No-Lead 8"/>
                <a:ea typeface="+mn-lt"/>
                <a:cs typeface="+mn-lt"/>
              </a:rPr>
              <a:t>Most importantly, we will have lots of fun singing, talking, moving, imagining and playing together as we develop our confidence and curiosity as learners.</a:t>
            </a:r>
            <a:endParaRPr lang="en-GB" dirty="0"/>
          </a:p>
          <a:p>
            <a:endParaRPr lang="en-GB" sz="1400" dirty="0">
              <a:latin typeface="Letter-join No-Lead 8"/>
            </a:endParaRPr>
          </a:p>
        </p:txBody>
      </p:sp>
      <p:sp>
        <p:nvSpPr>
          <p:cNvPr id="11" name="TextBox 10">
            <a:extLst>
              <a:ext uri="{FF2B5EF4-FFF2-40B4-BE49-F238E27FC236}">
                <a16:creationId xmlns:a16="http://schemas.microsoft.com/office/drawing/2014/main" id="{CE87FB63-6D30-C9C6-F49D-65BCCCD99606}"/>
              </a:ext>
            </a:extLst>
          </p:cNvPr>
          <p:cNvSpPr txBox="1"/>
          <p:nvPr/>
        </p:nvSpPr>
        <p:spPr>
          <a:xfrm>
            <a:off x="1548747" y="4942324"/>
            <a:ext cx="6982455" cy="1384995"/>
          </a:xfrm>
          <a:prstGeom prst="rect">
            <a:avLst/>
          </a:prstGeom>
          <a:noFill/>
          <a:ln w="19050">
            <a:solidFill>
              <a:srgbClr val="7030A0"/>
            </a:solidFill>
          </a:ln>
        </p:spPr>
        <p:txBody>
          <a:bodyPr wrap="square" lIns="91440" tIns="45720" rIns="91440" bIns="45720" rtlCol="0" anchor="t">
            <a:spAutoFit/>
          </a:bodyPr>
          <a:lstStyle/>
          <a:p>
            <a:pPr algn="ctr"/>
            <a:r>
              <a:rPr lang="en-GB" sz="1400" dirty="0">
                <a:solidFill>
                  <a:srgbClr val="000000"/>
                </a:solidFill>
                <a:latin typeface="Letter-join No-Lead 8"/>
              </a:rPr>
              <a:t>We will have fun joining in with a wide range of nursery rhymes and songs, we will also enjoy many stories bringing them to life with play and take part in activities and games that extend our learning. Music and movement will be key in supporting our communication and language.</a:t>
            </a:r>
            <a:endParaRPr lang="en-US" dirty="0"/>
          </a:p>
          <a:p>
            <a:pPr algn="ctr"/>
            <a:r>
              <a:rPr lang="en-GB" sz="1400" dirty="0">
                <a:solidFill>
                  <a:srgbClr val="000000"/>
                </a:solidFill>
                <a:latin typeface="Letter-join No-Lead 8"/>
              </a:rPr>
              <a:t>We will also learn about ourselves and get to know one another.</a:t>
            </a:r>
          </a:p>
          <a:p>
            <a:pPr algn="ctr"/>
            <a:endParaRPr lang="en-GB" sz="1400" dirty="0">
              <a:solidFill>
                <a:srgbClr val="000000"/>
              </a:solidFill>
              <a:latin typeface="Letterjoin-Air Plus 8" panose="02000805000000020003" pitchFamily="50" charset="0"/>
            </a:endParaRPr>
          </a:p>
        </p:txBody>
      </p:sp>
      <p:sp>
        <p:nvSpPr>
          <p:cNvPr id="14" name="TextBox 13">
            <a:extLst>
              <a:ext uri="{FF2B5EF4-FFF2-40B4-BE49-F238E27FC236}">
                <a16:creationId xmlns:a16="http://schemas.microsoft.com/office/drawing/2014/main" id="{A48ABD5C-415E-62AA-5853-66B876E956F9}"/>
              </a:ext>
            </a:extLst>
          </p:cNvPr>
          <p:cNvSpPr txBox="1"/>
          <p:nvPr/>
        </p:nvSpPr>
        <p:spPr>
          <a:xfrm>
            <a:off x="8723376" y="4715783"/>
            <a:ext cx="3182593" cy="1600438"/>
          </a:xfrm>
          <a:prstGeom prst="rect">
            <a:avLst/>
          </a:prstGeom>
          <a:noFill/>
          <a:ln w="19050">
            <a:solidFill>
              <a:srgbClr val="7030A0"/>
            </a:solidFill>
          </a:ln>
        </p:spPr>
        <p:txBody>
          <a:bodyPr wrap="square" lIns="91440" tIns="45720" rIns="91440" bIns="45720" rtlCol="0" anchor="t">
            <a:spAutoFit/>
          </a:bodyPr>
          <a:lstStyle/>
          <a:p>
            <a:pPr algn="ctr"/>
            <a:endParaRPr lang="en-US" sz="1400" dirty="0">
              <a:solidFill>
                <a:srgbClr val="000000"/>
              </a:solidFill>
              <a:latin typeface="Letter-join No-Lead 8"/>
            </a:endParaRPr>
          </a:p>
          <a:p>
            <a:pPr algn="ctr"/>
            <a:r>
              <a:rPr lang="en-US" sz="1400" dirty="0">
                <a:solidFill>
                  <a:srgbClr val="000000"/>
                </a:solidFill>
                <a:latin typeface="Letter-join No-Lead 8"/>
              </a:rPr>
              <a:t>Children will learn the Squirrels motto;</a:t>
            </a:r>
            <a:endParaRPr lang="en-US" dirty="0">
              <a:solidFill>
                <a:srgbClr val="000000"/>
              </a:solidFill>
              <a:latin typeface="Letter-join No-Lead 8"/>
            </a:endParaRPr>
          </a:p>
          <a:p>
            <a:pPr algn="ctr"/>
            <a:endParaRPr lang="en-US" sz="1400" dirty="0">
              <a:latin typeface="Letter-join No-Lead 8"/>
            </a:endParaRPr>
          </a:p>
          <a:p>
            <a:pPr algn="ctr"/>
            <a:r>
              <a:rPr lang="en-US" sz="1400" dirty="0">
                <a:latin typeface="Letter-join No-Lead 8"/>
              </a:rPr>
              <a:t>Kind hands,</a:t>
            </a:r>
          </a:p>
          <a:p>
            <a:pPr algn="ctr"/>
            <a:r>
              <a:rPr lang="en-US" sz="1400" dirty="0">
                <a:latin typeface="Letter-join No-Lead 8"/>
              </a:rPr>
              <a:t>Kind feet,</a:t>
            </a:r>
          </a:p>
          <a:p>
            <a:pPr algn="ctr"/>
            <a:r>
              <a:rPr lang="en-US" sz="1400" dirty="0">
                <a:latin typeface="Letter-join No-Lead 8"/>
              </a:rPr>
              <a:t>Kind voices.</a:t>
            </a:r>
          </a:p>
          <a:p>
            <a:pPr algn="ctr"/>
            <a:endParaRPr lang="en-US" sz="1400" dirty="0">
              <a:latin typeface="Letter-join No-Lead 8"/>
            </a:endParaRPr>
          </a:p>
        </p:txBody>
      </p:sp>
      <p:sp>
        <p:nvSpPr>
          <p:cNvPr id="32" name="AutoShape 8" descr="Image result for the dot">
            <a:extLst>
              <a:ext uri="{FF2B5EF4-FFF2-40B4-BE49-F238E27FC236}">
                <a16:creationId xmlns:a16="http://schemas.microsoft.com/office/drawing/2014/main" id="{3773F511-EA4B-8A02-AD1D-1644C641F5DE}"/>
              </a:ext>
            </a:extLst>
          </p:cNvPr>
          <p:cNvSpPr>
            <a:spLocks noChangeAspect="1" noChangeArrowheads="1"/>
          </p:cNvSpPr>
          <p:nvPr/>
        </p:nvSpPr>
        <p:spPr bwMode="auto">
          <a:xfrm>
            <a:off x="5943600" y="3341914"/>
            <a:ext cx="1102416" cy="110241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a:extLst>
              <a:ext uri="{FF2B5EF4-FFF2-40B4-BE49-F238E27FC236}">
                <a16:creationId xmlns:a16="http://schemas.microsoft.com/office/drawing/2014/main" id="{ABCE0278-8494-7F01-7C38-920A18F69244}"/>
              </a:ext>
            </a:extLst>
          </p:cNvPr>
          <p:cNvPicPr>
            <a:picLocks noChangeAspect="1"/>
          </p:cNvPicPr>
          <p:nvPr/>
        </p:nvPicPr>
        <p:blipFill>
          <a:blip r:embed="rId3"/>
          <a:stretch>
            <a:fillRect/>
          </a:stretch>
        </p:blipFill>
        <p:spPr>
          <a:xfrm>
            <a:off x="10188290" y="777313"/>
            <a:ext cx="1001107" cy="935559"/>
          </a:xfrm>
          <a:prstGeom prst="rect">
            <a:avLst/>
          </a:prstGeom>
        </p:spPr>
      </p:pic>
      <p:pic>
        <p:nvPicPr>
          <p:cNvPr id="9" name="Picture 8" descr="Room on the Broom - Audiobook | Listen Instantly!">
            <a:extLst>
              <a:ext uri="{FF2B5EF4-FFF2-40B4-BE49-F238E27FC236}">
                <a16:creationId xmlns:a16="http://schemas.microsoft.com/office/drawing/2014/main" id="{2DF89ACB-1157-FB2D-990E-9B34AF364AEA}"/>
              </a:ext>
            </a:extLst>
          </p:cNvPr>
          <p:cNvPicPr>
            <a:picLocks noChangeAspect="1"/>
          </p:cNvPicPr>
          <p:nvPr/>
        </p:nvPicPr>
        <p:blipFill>
          <a:blip r:embed="rId4"/>
          <a:stretch>
            <a:fillRect/>
          </a:stretch>
        </p:blipFill>
        <p:spPr>
          <a:xfrm>
            <a:off x="5311347" y="3708498"/>
            <a:ext cx="1064742" cy="961769"/>
          </a:xfrm>
          <a:prstGeom prst="rect">
            <a:avLst/>
          </a:prstGeom>
        </p:spPr>
      </p:pic>
      <p:pic>
        <p:nvPicPr>
          <p:cNvPr id="10" name="Picture 9" descr="A book cover with a bear&#10;&#10;AI-generated content may be incorrect.">
            <a:extLst>
              <a:ext uri="{FF2B5EF4-FFF2-40B4-BE49-F238E27FC236}">
                <a16:creationId xmlns:a16="http://schemas.microsoft.com/office/drawing/2014/main" id="{306F415E-63B6-4967-1D34-741B692C578B}"/>
              </a:ext>
            </a:extLst>
          </p:cNvPr>
          <p:cNvPicPr>
            <a:picLocks noChangeAspect="1"/>
          </p:cNvPicPr>
          <p:nvPr/>
        </p:nvPicPr>
        <p:blipFill>
          <a:blip r:embed="rId5"/>
          <a:stretch>
            <a:fillRect/>
          </a:stretch>
        </p:blipFill>
        <p:spPr>
          <a:xfrm>
            <a:off x="4394500" y="3705537"/>
            <a:ext cx="828675" cy="1019175"/>
          </a:xfrm>
          <a:prstGeom prst="rect">
            <a:avLst/>
          </a:prstGeom>
        </p:spPr>
      </p:pic>
      <p:pic>
        <p:nvPicPr>
          <p:cNvPr id="16" name="Picture 15" descr="A cover of a book&#10;&#10;AI-generated content may be incorrect.">
            <a:extLst>
              <a:ext uri="{FF2B5EF4-FFF2-40B4-BE49-F238E27FC236}">
                <a16:creationId xmlns:a16="http://schemas.microsoft.com/office/drawing/2014/main" id="{335DBBCC-65A1-2A43-C3E2-5294AE6CDDE4}"/>
              </a:ext>
            </a:extLst>
          </p:cNvPr>
          <p:cNvPicPr>
            <a:picLocks noChangeAspect="1"/>
          </p:cNvPicPr>
          <p:nvPr/>
        </p:nvPicPr>
        <p:blipFill>
          <a:blip r:embed="rId6"/>
          <a:stretch>
            <a:fillRect/>
          </a:stretch>
        </p:blipFill>
        <p:spPr>
          <a:xfrm>
            <a:off x="263869" y="4926097"/>
            <a:ext cx="1253695" cy="1382156"/>
          </a:xfrm>
          <a:prstGeom prst="rect">
            <a:avLst/>
          </a:prstGeom>
        </p:spPr>
      </p:pic>
      <p:pic>
        <p:nvPicPr>
          <p:cNvPr id="17" name="Picture 16" descr="Ten Little Fingers and Ten Little Toes - Mem Fox - 9780152060572 ...">
            <a:extLst>
              <a:ext uri="{FF2B5EF4-FFF2-40B4-BE49-F238E27FC236}">
                <a16:creationId xmlns:a16="http://schemas.microsoft.com/office/drawing/2014/main" id="{A063C476-14BA-BC10-A664-CD2C6FAF79CB}"/>
              </a:ext>
            </a:extLst>
          </p:cNvPr>
          <p:cNvPicPr>
            <a:picLocks noChangeAspect="1"/>
          </p:cNvPicPr>
          <p:nvPr/>
        </p:nvPicPr>
        <p:blipFill>
          <a:blip r:embed="rId7"/>
          <a:stretch>
            <a:fillRect/>
          </a:stretch>
        </p:blipFill>
        <p:spPr>
          <a:xfrm>
            <a:off x="3175892" y="3667603"/>
            <a:ext cx="1126113" cy="1091514"/>
          </a:xfrm>
          <a:prstGeom prst="rect">
            <a:avLst/>
          </a:prstGeom>
        </p:spPr>
      </p:pic>
      <p:pic>
        <p:nvPicPr>
          <p:cNvPr id="6" name="Picture 5" descr="A group of children running&#10;&#10;AI-generated content may be incorrect.">
            <a:extLst>
              <a:ext uri="{FF2B5EF4-FFF2-40B4-BE49-F238E27FC236}">
                <a16:creationId xmlns:a16="http://schemas.microsoft.com/office/drawing/2014/main" id="{A8341F7E-74BD-28D9-D46A-0DBC13219467}"/>
              </a:ext>
            </a:extLst>
          </p:cNvPr>
          <p:cNvPicPr>
            <a:picLocks noChangeAspect="1"/>
          </p:cNvPicPr>
          <p:nvPr/>
        </p:nvPicPr>
        <p:blipFill>
          <a:blip r:embed="rId8"/>
          <a:stretch>
            <a:fillRect/>
          </a:stretch>
        </p:blipFill>
        <p:spPr>
          <a:xfrm>
            <a:off x="2082225" y="3742626"/>
            <a:ext cx="1088353" cy="967946"/>
          </a:xfrm>
          <a:prstGeom prst="rect">
            <a:avLst/>
          </a:prstGeom>
        </p:spPr>
      </p:pic>
      <p:pic>
        <p:nvPicPr>
          <p:cNvPr id="15" name="Picture 14" descr="A book cover of a dear zoo&#10;&#10;AI-generated content may be incorrect.">
            <a:extLst>
              <a:ext uri="{FF2B5EF4-FFF2-40B4-BE49-F238E27FC236}">
                <a16:creationId xmlns:a16="http://schemas.microsoft.com/office/drawing/2014/main" id="{CE07E8D5-0830-D377-F632-1989D6B408FB}"/>
              </a:ext>
            </a:extLst>
          </p:cNvPr>
          <p:cNvPicPr>
            <a:picLocks noChangeAspect="1"/>
          </p:cNvPicPr>
          <p:nvPr/>
        </p:nvPicPr>
        <p:blipFill>
          <a:blip r:embed="rId9"/>
          <a:stretch>
            <a:fillRect/>
          </a:stretch>
        </p:blipFill>
        <p:spPr>
          <a:xfrm>
            <a:off x="6488877" y="3700260"/>
            <a:ext cx="1108949" cy="1112108"/>
          </a:xfrm>
          <a:prstGeom prst="rect">
            <a:avLst/>
          </a:prstGeom>
        </p:spPr>
      </p:pic>
      <p:pic>
        <p:nvPicPr>
          <p:cNvPr id="12" name="Picture 11">
            <a:extLst>
              <a:ext uri="{FF2B5EF4-FFF2-40B4-BE49-F238E27FC236}">
                <a16:creationId xmlns:a16="http://schemas.microsoft.com/office/drawing/2014/main" id="{D0C9C157-4428-5D74-058A-340522674C46}"/>
              </a:ext>
            </a:extLst>
          </p:cNvPr>
          <p:cNvPicPr>
            <a:picLocks noChangeAspect="1"/>
          </p:cNvPicPr>
          <p:nvPr/>
        </p:nvPicPr>
        <p:blipFill>
          <a:blip r:embed="rId10"/>
          <a:stretch>
            <a:fillRect/>
          </a:stretch>
        </p:blipFill>
        <p:spPr>
          <a:xfrm>
            <a:off x="9456964" y="1949903"/>
            <a:ext cx="2465614" cy="2305050"/>
          </a:xfrm>
          <a:prstGeom prst="rect">
            <a:avLst/>
          </a:prstGeom>
        </p:spPr>
      </p:pic>
    </p:spTree>
    <p:extLst>
      <p:ext uri="{BB962C8B-B14F-4D97-AF65-F5344CB8AC3E}">
        <p14:creationId xmlns:p14="http://schemas.microsoft.com/office/powerpoint/2010/main" val="4034472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3C8DE-3509-F8C4-9986-1F77CC576690}"/>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B0D82C7D-AF64-D8D2-D595-8DE1FF49FF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0146" y="168486"/>
            <a:ext cx="905164" cy="67887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B0203FF-65AE-2998-AAFC-7D2B2D08055F}"/>
              </a:ext>
            </a:extLst>
          </p:cNvPr>
          <p:cNvSpPr txBox="1"/>
          <p:nvPr/>
        </p:nvSpPr>
        <p:spPr>
          <a:xfrm>
            <a:off x="1265382" y="277089"/>
            <a:ext cx="10418618" cy="461665"/>
          </a:xfrm>
          <a:prstGeom prst="rect">
            <a:avLst/>
          </a:prstGeom>
          <a:noFill/>
        </p:spPr>
        <p:txBody>
          <a:bodyPr wrap="square" lIns="91440" tIns="45720" rIns="91440" bIns="45720" rtlCol="0" anchor="t">
            <a:spAutoFit/>
          </a:bodyPr>
          <a:lstStyle/>
          <a:p>
            <a:pPr algn="ctr"/>
            <a:r>
              <a:rPr lang="en-GB" sz="2400" b="1" dirty="0">
                <a:latin typeface="Letter-join No-Lead 8"/>
              </a:rPr>
              <a:t>Nursery curriculum newsletter – Autumn 1</a:t>
            </a:r>
          </a:p>
        </p:txBody>
      </p:sp>
      <p:sp>
        <p:nvSpPr>
          <p:cNvPr id="5" name="Rectangle 4">
            <a:extLst>
              <a:ext uri="{FF2B5EF4-FFF2-40B4-BE49-F238E27FC236}">
                <a16:creationId xmlns:a16="http://schemas.microsoft.com/office/drawing/2014/main" id="{0233C6CA-DBE5-5606-8AB2-696D7B015893}"/>
              </a:ext>
            </a:extLst>
          </p:cNvPr>
          <p:cNvSpPr/>
          <p:nvPr/>
        </p:nvSpPr>
        <p:spPr>
          <a:xfrm>
            <a:off x="101601" y="154861"/>
            <a:ext cx="11988800" cy="6548278"/>
          </a:xfrm>
          <a:prstGeom prst="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1CC757B5-9108-D6D4-D3A7-58B392CEE3CB}"/>
              </a:ext>
            </a:extLst>
          </p:cNvPr>
          <p:cNvSpPr txBox="1">
            <a:spLocks noGrp="1" noRot="1" noMove="1" noResize="1" noEditPoints="1" noAdjustHandles="1" noChangeArrowheads="1" noChangeShapeType="1"/>
          </p:cNvSpPr>
          <p:nvPr/>
        </p:nvSpPr>
        <p:spPr>
          <a:xfrm>
            <a:off x="1080654" y="6322041"/>
            <a:ext cx="10344727" cy="367473"/>
          </a:xfrm>
          <a:prstGeom prst="rect">
            <a:avLst/>
          </a:prstGeom>
          <a:noFill/>
        </p:spPr>
        <p:txBody>
          <a:bodyPr wrap="square" rtlCol="0">
            <a:spAutoFit/>
          </a:bodyPr>
          <a:lstStyle/>
          <a:p>
            <a:pPr algn="ctr"/>
            <a:r>
              <a:rPr lang="en-GB" sz="1788">
                <a:solidFill>
                  <a:srgbClr val="7030A0"/>
                </a:solidFill>
                <a:latin typeface="Letter-join No-Lead 8" panose="02000505000000020003" pitchFamily="50" charset="0"/>
              </a:rPr>
              <a:t>INSPIRE - Investigate       Nurture       Skills       Practical       Imaginative       Reflect       Enjoy	</a:t>
            </a:r>
          </a:p>
        </p:txBody>
      </p:sp>
      <p:sp>
        <p:nvSpPr>
          <p:cNvPr id="8" name="TextBox 7">
            <a:extLst>
              <a:ext uri="{FF2B5EF4-FFF2-40B4-BE49-F238E27FC236}">
                <a16:creationId xmlns:a16="http://schemas.microsoft.com/office/drawing/2014/main" id="{8BD25473-663B-C703-416D-EB627ADB1D29}"/>
              </a:ext>
            </a:extLst>
          </p:cNvPr>
          <p:cNvSpPr txBox="1"/>
          <p:nvPr/>
        </p:nvSpPr>
        <p:spPr>
          <a:xfrm>
            <a:off x="1501947" y="2403518"/>
            <a:ext cx="10344727" cy="646331"/>
          </a:xfrm>
          <a:prstGeom prst="rect">
            <a:avLst/>
          </a:prstGeom>
          <a:noFill/>
          <a:ln w="19050">
            <a:solidFill>
              <a:srgbClr val="7030A0"/>
            </a:solidFill>
          </a:ln>
        </p:spPr>
        <p:txBody>
          <a:bodyPr wrap="square" lIns="91440" tIns="45720" rIns="91440" bIns="45720" rtlCol="0" anchor="t">
            <a:spAutoFit/>
          </a:bodyPr>
          <a:lstStyle/>
          <a:p>
            <a:r>
              <a:rPr lang="en-GB" sz="1200" dirty="0">
                <a:latin typeface="Letter-join No-Lead 8"/>
              </a:rPr>
              <a:t>Throughout the day, we will be developing our fine motor and gross motor skills. We will have dough discos (making shapes with playdough to music) and funky finger discos to get our finger muscles strong. Over the half term we will be spending lots of time in the outdoor learning area – becoming confident climbers, move</a:t>
            </a:r>
            <a:r>
              <a:rPr lang="en-GB" sz="1200" dirty="0">
                <a:latin typeface="Letterjoin-Air Plus 8"/>
              </a:rPr>
              <a:t>rs,</a:t>
            </a:r>
            <a:r>
              <a:rPr lang="en-GB" sz="1200" dirty="0">
                <a:latin typeface="Letter-join No-Lead 8"/>
              </a:rPr>
              <a:t> and cyclists. We will be working hard to develop our spatial awareness and negotiation of space.</a:t>
            </a:r>
          </a:p>
        </p:txBody>
      </p:sp>
      <p:sp>
        <p:nvSpPr>
          <p:cNvPr id="16" name="TextBox 15">
            <a:extLst>
              <a:ext uri="{FF2B5EF4-FFF2-40B4-BE49-F238E27FC236}">
                <a16:creationId xmlns:a16="http://schemas.microsoft.com/office/drawing/2014/main" id="{58563413-A80A-1153-FB5A-B2640291C4FA}"/>
              </a:ext>
            </a:extLst>
          </p:cNvPr>
          <p:cNvSpPr txBox="1"/>
          <p:nvPr/>
        </p:nvSpPr>
        <p:spPr>
          <a:xfrm>
            <a:off x="1501947" y="1617373"/>
            <a:ext cx="10344727" cy="646331"/>
          </a:xfrm>
          <a:prstGeom prst="rect">
            <a:avLst/>
          </a:prstGeom>
          <a:noFill/>
          <a:ln w="19050">
            <a:solidFill>
              <a:srgbClr val="7030A0"/>
            </a:solidFill>
          </a:ln>
        </p:spPr>
        <p:txBody>
          <a:bodyPr wrap="square" lIns="91440" tIns="45720" rIns="91440" bIns="45720" rtlCol="0" anchor="t">
            <a:spAutoFit/>
          </a:bodyPr>
          <a:lstStyle/>
          <a:p>
            <a:r>
              <a:rPr lang="en-GB" sz="1200" dirty="0">
                <a:latin typeface="Letter-join No-Lead 8"/>
              </a:rPr>
              <a:t>Our focus this half-term is to settle the children into school life and to help them to feel happy, safe, and secure. Our main priority is that the children are happy and enjoy coming into school and have fun. We will work hard so that all the children develop a sense of belonging and feel that they are valued members of the class. </a:t>
            </a:r>
            <a:endParaRPr lang="en-US"/>
          </a:p>
          <a:p>
            <a:r>
              <a:rPr lang="en-GB" sz="1200" dirty="0">
                <a:latin typeface="Letter-join No-Lead 8"/>
              </a:rPr>
              <a:t>    </a:t>
            </a:r>
            <a:endParaRPr lang="en-GB"/>
          </a:p>
        </p:txBody>
      </p:sp>
      <p:sp>
        <p:nvSpPr>
          <p:cNvPr id="17" name="TextBox 16">
            <a:extLst>
              <a:ext uri="{FF2B5EF4-FFF2-40B4-BE49-F238E27FC236}">
                <a16:creationId xmlns:a16="http://schemas.microsoft.com/office/drawing/2014/main" id="{88820A49-DF9D-73F3-1594-81134F55616F}"/>
              </a:ext>
            </a:extLst>
          </p:cNvPr>
          <p:cNvSpPr txBox="1"/>
          <p:nvPr/>
        </p:nvSpPr>
        <p:spPr>
          <a:xfrm>
            <a:off x="1501953" y="840520"/>
            <a:ext cx="10344727" cy="646331"/>
          </a:xfrm>
          <a:prstGeom prst="rect">
            <a:avLst/>
          </a:prstGeom>
          <a:noFill/>
          <a:ln w="19050">
            <a:solidFill>
              <a:srgbClr val="7030A0"/>
            </a:solidFill>
          </a:ln>
        </p:spPr>
        <p:txBody>
          <a:bodyPr wrap="square" lIns="91440" tIns="45720" rIns="91440" bIns="45720" rtlCol="0" anchor="t">
            <a:spAutoFit/>
          </a:bodyPr>
          <a:lstStyle/>
          <a:p>
            <a:r>
              <a:rPr lang="en-GB" sz="1200" dirty="0">
                <a:latin typeface="Letter-join No-Lead 8"/>
              </a:rPr>
              <a:t>Whilst we settle into the new environment, we will work on developing our communication and language skills. We will model showing children how to communicate their wants and needs, we will learn key phrases such as, yes please and no thank you, can I play too, stop it I don’t like it, I need some help. We will have whole group and small group circle speech and language activities to help us gain confidence in this area.</a:t>
            </a:r>
            <a:endParaRPr lang="en-US">
              <a:latin typeface="Letter-join No-Lead 8"/>
            </a:endParaRPr>
          </a:p>
        </p:txBody>
      </p:sp>
      <p:sp>
        <p:nvSpPr>
          <p:cNvPr id="24" name="TextBox 23">
            <a:extLst>
              <a:ext uri="{FF2B5EF4-FFF2-40B4-BE49-F238E27FC236}">
                <a16:creationId xmlns:a16="http://schemas.microsoft.com/office/drawing/2014/main" id="{A8EC5387-5B02-297D-812D-229D64884129}"/>
              </a:ext>
            </a:extLst>
          </p:cNvPr>
          <p:cNvSpPr txBox="1"/>
          <p:nvPr/>
        </p:nvSpPr>
        <p:spPr>
          <a:xfrm>
            <a:off x="1483586" y="3318361"/>
            <a:ext cx="10353908" cy="646331"/>
          </a:xfrm>
          <a:prstGeom prst="rect">
            <a:avLst/>
          </a:prstGeom>
          <a:noFill/>
          <a:ln w="19050">
            <a:solidFill>
              <a:srgbClr val="7030A0"/>
            </a:solidFill>
          </a:ln>
        </p:spPr>
        <p:txBody>
          <a:bodyPr wrap="square" lIns="91440" tIns="45720" rIns="91440" bIns="45720" rtlCol="0" anchor="t">
            <a:spAutoFit/>
          </a:bodyPr>
          <a:lstStyle/>
          <a:p>
            <a:r>
              <a:rPr lang="en-GB" sz="1200" dirty="0">
                <a:latin typeface="Letter-join No-Lead 8"/>
              </a:rPr>
              <a:t>We will be sharing a range of different stories together; we will read traditional tales such as The Gingerbread man and modern stories such as Room On The Broom. Children can also look at books independently as and when they choose to in the reading area. We will bring our books to life with matching activities and games.</a:t>
            </a:r>
          </a:p>
          <a:p>
            <a:endParaRPr lang="en-GB" sz="1200" dirty="0">
              <a:latin typeface="Letter-join No-Lead 8"/>
            </a:endParaRPr>
          </a:p>
        </p:txBody>
      </p:sp>
      <p:sp>
        <p:nvSpPr>
          <p:cNvPr id="27" name="TextBox 26">
            <a:extLst>
              <a:ext uri="{FF2B5EF4-FFF2-40B4-BE49-F238E27FC236}">
                <a16:creationId xmlns:a16="http://schemas.microsoft.com/office/drawing/2014/main" id="{AFC1FD1A-4E6E-5C09-9B8C-3C121C8468DE}"/>
              </a:ext>
            </a:extLst>
          </p:cNvPr>
          <p:cNvSpPr txBox="1"/>
          <p:nvPr/>
        </p:nvSpPr>
        <p:spPr>
          <a:xfrm>
            <a:off x="1459690" y="4858011"/>
            <a:ext cx="10344727" cy="646331"/>
          </a:xfrm>
          <a:prstGeom prst="rect">
            <a:avLst/>
          </a:prstGeom>
          <a:noFill/>
          <a:ln w="19050">
            <a:solidFill>
              <a:srgbClr val="7030A0"/>
            </a:solidFill>
          </a:ln>
        </p:spPr>
        <p:txBody>
          <a:bodyPr wrap="square" lIns="91440" tIns="45720" rIns="91440" bIns="45720" rtlCol="0" anchor="t">
            <a:spAutoFit/>
          </a:bodyPr>
          <a:lstStyle/>
          <a:p>
            <a:r>
              <a:rPr lang="en-GB" sz="1200" dirty="0">
                <a:latin typeface="Letter-join No-Lead 8"/>
              </a:rPr>
              <a:t>The children will have lots of opportunities to create and construct their very own masterpieces. The ‘Creative Area’ will be available for them to choose the resources they need; whether that be feathers, pom-poms, lollypop sticks or string. The children will be encouraged to find the materials and tools they need to create fantastic artwork which I am sure they will all love sharing with you.</a:t>
            </a:r>
            <a:endParaRPr lang="en-US" sz="1200" b="0" i="0">
              <a:solidFill>
                <a:srgbClr val="000000"/>
              </a:solidFill>
              <a:effectLst/>
              <a:latin typeface="Letter-join No-Lead 8"/>
            </a:endParaRPr>
          </a:p>
        </p:txBody>
      </p:sp>
      <p:sp>
        <p:nvSpPr>
          <p:cNvPr id="30" name="TextBox 29">
            <a:extLst>
              <a:ext uri="{FF2B5EF4-FFF2-40B4-BE49-F238E27FC236}">
                <a16:creationId xmlns:a16="http://schemas.microsoft.com/office/drawing/2014/main" id="{492B119F-0FEA-B055-306E-7B76C0B773C9}"/>
              </a:ext>
            </a:extLst>
          </p:cNvPr>
          <p:cNvSpPr txBox="1"/>
          <p:nvPr/>
        </p:nvSpPr>
        <p:spPr>
          <a:xfrm>
            <a:off x="1465223" y="4131003"/>
            <a:ext cx="10344727" cy="646331"/>
          </a:xfrm>
          <a:prstGeom prst="rect">
            <a:avLst/>
          </a:prstGeom>
          <a:noFill/>
          <a:ln w="19050">
            <a:solidFill>
              <a:srgbClr val="7030A0"/>
            </a:solidFill>
          </a:ln>
        </p:spPr>
        <p:txBody>
          <a:bodyPr wrap="square" lIns="91440" tIns="45720" rIns="91440" bIns="45720" rtlCol="0" anchor="t">
            <a:spAutoFit/>
          </a:bodyPr>
          <a:lstStyle/>
          <a:p>
            <a:r>
              <a:rPr lang="en-GB" sz="1200" dirty="0">
                <a:latin typeface="Letter-join No-Lead 8"/>
              </a:rPr>
              <a:t>We will use photos of our own families and homes to build a small world area. We will look at the Hackwood community and where we live and ask who lives in my house? We will talk about and celebrate our differences. We will talk about the places we visit such as Tesco's, the Post Office, the local library and the park.</a:t>
            </a:r>
          </a:p>
          <a:p>
            <a:endParaRPr lang="en-GB" sz="1200" dirty="0">
              <a:solidFill>
                <a:srgbClr val="000000"/>
              </a:solidFill>
              <a:latin typeface="Letter-join No-Lead 8"/>
            </a:endParaRPr>
          </a:p>
        </p:txBody>
      </p:sp>
      <p:pic>
        <p:nvPicPr>
          <p:cNvPr id="10" name="Picture 9">
            <a:extLst>
              <a:ext uri="{FF2B5EF4-FFF2-40B4-BE49-F238E27FC236}">
                <a16:creationId xmlns:a16="http://schemas.microsoft.com/office/drawing/2014/main" id="{0FDF9A6A-6154-4F2B-D01A-E3EDDD87D820}"/>
              </a:ext>
            </a:extLst>
          </p:cNvPr>
          <p:cNvPicPr>
            <a:picLocks noChangeAspect="1"/>
          </p:cNvPicPr>
          <p:nvPr/>
        </p:nvPicPr>
        <p:blipFill>
          <a:blip r:embed="rId3"/>
          <a:stretch>
            <a:fillRect/>
          </a:stretch>
        </p:blipFill>
        <p:spPr>
          <a:xfrm>
            <a:off x="583421" y="777164"/>
            <a:ext cx="808838" cy="762946"/>
          </a:xfrm>
          <a:prstGeom prst="rect">
            <a:avLst/>
          </a:prstGeom>
        </p:spPr>
      </p:pic>
      <p:pic>
        <p:nvPicPr>
          <p:cNvPr id="14" name="Picture 13">
            <a:extLst>
              <a:ext uri="{FF2B5EF4-FFF2-40B4-BE49-F238E27FC236}">
                <a16:creationId xmlns:a16="http://schemas.microsoft.com/office/drawing/2014/main" id="{25D158B1-5E98-8656-2F2F-4BDDA1AD0CEA}"/>
              </a:ext>
            </a:extLst>
          </p:cNvPr>
          <p:cNvPicPr>
            <a:picLocks noChangeAspect="1"/>
          </p:cNvPicPr>
          <p:nvPr/>
        </p:nvPicPr>
        <p:blipFill>
          <a:blip r:embed="rId4"/>
          <a:stretch>
            <a:fillRect/>
          </a:stretch>
        </p:blipFill>
        <p:spPr>
          <a:xfrm>
            <a:off x="570784" y="2403518"/>
            <a:ext cx="878609" cy="796055"/>
          </a:xfrm>
          <a:prstGeom prst="rect">
            <a:avLst/>
          </a:prstGeom>
        </p:spPr>
      </p:pic>
      <p:pic>
        <p:nvPicPr>
          <p:cNvPr id="18" name="Picture 17">
            <a:extLst>
              <a:ext uri="{FF2B5EF4-FFF2-40B4-BE49-F238E27FC236}">
                <a16:creationId xmlns:a16="http://schemas.microsoft.com/office/drawing/2014/main" id="{664A54FF-2600-1278-C613-82443669BC30}"/>
              </a:ext>
            </a:extLst>
          </p:cNvPr>
          <p:cNvPicPr>
            <a:picLocks noChangeAspect="1"/>
          </p:cNvPicPr>
          <p:nvPr/>
        </p:nvPicPr>
        <p:blipFill>
          <a:blip r:embed="rId5"/>
          <a:stretch>
            <a:fillRect/>
          </a:stretch>
        </p:blipFill>
        <p:spPr>
          <a:xfrm>
            <a:off x="541232" y="3210971"/>
            <a:ext cx="878609" cy="784890"/>
          </a:xfrm>
          <a:prstGeom prst="rect">
            <a:avLst/>
          </a:prstGeom>
        </p:spPr>
      </p:pic>
      <p:pic>
        <p:nvPicPr>
          <p:cNvPr id="22" name="Picture 21">
            <a:extLst>
              <a:ext uri="{FF2B5EF4-FFF2-40B4-BE49-F238E27FC236}">
                <a16:creationId xmlns:a16="http://schemas.microsoft.com/office/drawing/2014/main" id="{83C129E5-8F5B-A715-16B3-072A8DFFB3B5}"/>
              </a:ext>
            </a:extLst>
          </p:cNvPr>
          <p:cNvPicPr>
            <a:picLocks noChangeAspect="1"/>
          </p:cNvPicPr>
          <p:nvPr/>
        </p:nvPicPr>
        <p:blipFill>
          <a:blip r:embed="rId6"/>
          <a:stretch>
            <a:fillRect/>
          </a:stretch>
        </p:blipFill>
        <p:spPr>
          <a:xfrm>
            <a:off x="594227" y="1552631"/>
            <a:ext cx="828780" cy="760191"/>
          </a:xfrm>
          <a:prstGeom prst="rect">
            <a:avLst/>
          </a:prstGeom>
        </p:spPr>
      </p:pic>
      <p:pic>
        <p:nvPicPr>
          <p:cNvPr id="28" name="Picture 27">
            <a:extLst>
              <a:ext uri="{FF2B5EF4-FFF2-40B4-BE49-F238E27FC236}">
                <a16:creationId xmlns:a16="http://schemas.microsoft.com/office/drawing/2014/main" id="{5919DBA9-2788-C8A0-D32B-13E02F4895EB}"/>
              </a:ext>
            </a:extLst>
          </p:cNvPr>
          <p:cNvPicPr>
            <a:picLocks noChangeAspect="1"/>
          </p:cNvPicPr>
          <p:nvPr/>
        </p:nvPicPr>
        <p:blipFill>
          <a:blip r:embed="rId7"/>
          <a:stretch>
            <a:fillRect/>
          </a:stretch>
        </p:blipFill>
        <p:spPr>
          <a:xfrm>
            <a:off x="530935" y="4863258"/>
            <a:ext cx="908161" cy="846381"/>
          </a:xfrm>
          <a:prstGeom prst="rect">
            <a:avLst/>
          </a:prstGeom>
        </p:spPr>
      </p:pic>
      <p:pic>
        <p:nvPicPr>
          <p:cNvPr id="32" name="Picture 31">
            <a:extLst>
              <a:ext uri="{FF2B5EF4-FFF2-40B4-BE49-F238E27FC236}">
                <a16:creationId xmlns:a16="http://schemas.microsoft.com/office/drawing/2014/main" id="{D0CC88E4-483D-6696-9103-520010C26997}"/>
              </a:ext>
            </a:extLst>
          </p:cNvPr>
          <p:cNvPicPr>
            <a:picLocks noChangeAspect="1"/>
          </p:cNvPicPr>
          <p:nvPr/>
        </p:nvPicPr>
        <p:blipFill>
          <a:blip r:embed="rId8"/>
          <a:stretch>
            <a:fillRect/>
          </a:stretch>
        </p:blipFill>
        <p:spPr>
          <a:xfrm>
            <a:off x="543822" y="4042823"/>
            <a:ext cx="878609" cy="819244"/>
          </a:xfrm>
          <a:prstGeom prst="rect">
            <a:avLst/>
          </a:prstGeom>
        </p:spPr>
      </p:pic>
      <p:pic>
        <p:nvPicPr>
          <p:cNvPr id="3" name="Picture 2" descr="A close-up of a math&#10;&#10;AI-generated content may be incorrect.">
            <a:extLst>
              <a:ext uri="{FF2B5EF4-FFF2-40B4-BE49-F238E27FC236}">
                <a16:creationId xmlns:a16="http://schemas.microsoft.com/office/drawing/2014/main" id="{DD5BA59F-993B-AC93-E89E-F66393886094}"/>
              </a:ext>
            </a:extLst>
          </p:cNvPr>
          <p:cNvPicPr>
            <a:picLocks noChangeAspect="1"/>
          </p:cNvPicPr>
          <p:nvPr/>
        </p:nvPicPr>
        <p:blipFill>
          <a:blip r:embed="rId9"/>
          <a:stretch>
            <a:fillRect/>
          </a:stretch>
        </p:blipFill>
        <p:spPr>
          <a:xfrm>
            <a:off x="573992" y="5707681"/>
            <a:ext cx="853282" cy="627087"/>
          </a:xfrm>
          <a:prstGeom prst="rect">
            <a:avLst/>
          </a:prstGeom>
        </p:spPr>
      </p:pic>
      <p:sp>
        <p:nvSpPr>
          <p:cNvPr id="6" name="TextBox 5">
            <a:extLst>
              <a:ext uri="{FF2B5EF4-FFF2-40B4-BE49-F238E27FC236}">
                <a16:creationId xmlns:a16="http://schemas.microsoft.com/office/drawing/2014/main" id="{FACB4DF3-8C80-2BD6-8ACF-F27CA49EE1D3}"/>
              </a:ext>
            </a:extLst>
          </p:cNvPr>
          <p:cNvSpPr txBox="1"/>
          <p:nvPr/>
        </p:nvSpPr>
        <p:spPr>
          <a:xfrm>
            <a:off x="1481351" y="5695323"/>
            <a:ext cx="10344727" cy="461665"/>
          </a:xfrm>
          <a:prstGeom prst="rect">
            <a:avLst/>
          </a:prstGeom>
          <a:noFill/>
          <a:ln w="19050">
            <a:solidFill>
              <a:srgbClr val="7030A0"/>
            </a:solidFill>
          </a:ln>
        </p:spPr>
        <p:txBody>
          <a:bodyPr wrap="square" lIns="91440" tIns="45720" rIns="91440" bIns="45720" rtlCol="0" anchor="t">
            <a:spAutoFit/>
          </a:bodyPr>
          <a:lstStyle/>
          <a:p>
            <a:r>
              <a:rPr lang="en-GB" sz="1200" dirty="0">
                <a:latin typeface="Letter-join No-Lead 8"/>
              </a:rPr>
              <a:t>We will introduce numbers in fun ways such as counting steps, claps and items. Children will begin to recognise numbers 1-5 written and will count to 10 each day with support. </a:t>
            </a:r>
            <a:endParaRPr lang="en-GB" sz="1200" b="0" i="0">
              <a:solidFill>
                <a:srgbClr val="000000"/>
              </a:solidFill>
              <a:effectLst/>
              <a:latin typeface="Letter-join No-Lead 8"/>
            </a:endParaRPr>
          </a:p>
        </p:txBody>
      </p:sp>
    </p:spTree>
    <p:extLst>
      <p:ext uri="{BB962C8B-B14F-4D97-AF65-F5344CB8AC3E}">
        <p14:creationId xmlns:p14="http://schemas.microsoft.com/office/powerpoint/2010/main" val="695105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ED4D3-6BB1-9B54-9809-2EBA771BB1DB}"/>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2AC77322-3D2A-BD38-A46B-05D04BE5BA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1822" y="158189"/>
            <a:ext cx="905164" cy="75095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A557F6E-0A73-0719-CBB4-A95404777ACF}"/>
              </a:ext>
            </a:extLst>
          </p:cNvPr>
          <p:cNvSpPr txBox="1"/>
          <p:nvPr/>
        </p:nvSpPr>
        <p:spPr>
          <a:xfrm>
            <a:off x="1265382" y="277089"/>
            <a:ext cx="10418618" cy="461665"/>
          </a:xfrm>
          <a:prstGeom prst="rect">
            <a:avLst/>
          </a:prstGeom>
          <a:noFill/>
        </p:spPr>
        <p:txBody>
          <a:bodyPr wrap="square" lIns="91440" tIns="45720" rIns="91440" bIns="45720" rtlCol="0" anchor="t">
            <a:spAutoFit/>
          </a:bodyPr>
          <a:lstStyle/>
          <a:p>
            <a:pPr algn="ctr"/>
            <a:r>
              <a:rPr lang="en-GB" sz="2400" b="1" dirty="0">
                <a:latin typeface="Letter-join No-Lead 8"/>
              </a:rPr>
              <a:t>Nursery curriculum newsletter – Autumn 1</a:t>
            </a:r>
          </a:p>
        </p:txBody>
      </p:sp>
      <p:sp>
        <p:nvSpPr>
          <p:cNvPr id="5" name="Rectangle 4">
            <a:extLst>
              <a:ext uri="{FF2B5EF4-FFF2-40B4-BE49-F238E27FC236}">
                <a16:creationId xmlns:a16="http://schemas.microsoft.com/office/drawing/2014/main" id="{D50F4EC7-99D7-343A-8AFC-1B953378CD92}"/>
              </a:ext>
            </a:extLst>
          </p:cNvPr>
          <p:cNvSpPr/>
          <p:nvPr/>
        </p:nvSpPr>
        <p:spPr>
          <a:xfrm>
            <a:off x="101601" y="154861"/>
            <a:ext cx="11988800" cy="6548278"/>
          </a:xfrm>
          <a:prstGeom prst="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802399AA-983E-39F0-0E86-3C1294EBE584}"/>
              </a:ext>
            </a:extLst>
          </p:cNvPr>
          <p:cNvSpPr txBox="1">
            <a:spLocks noGrp="1" noRot="1" noMove="1" noResize="1" noEditPoints="1" noAdjustHandles="1" noChangeArrowheads="1" noChangeShapeType="1"/>
          </p:cNvSpPr>
          <p:nvPr/>
        </p:nvSpPr>
        <p:spPr>
          <a:xfrm>
            <a:off x="1080654" y="6322041"/>
            <a:ext cx="10344727" cy="367473"/>
          </a:xfrm>
          <a:prstGeom prst="rect">
            <a:avLst/>
          </a:prstGeom>
          <a:noFill/>
        </p:spPr>
        <p:txBody>
          <a:bodyPr wrap="square" rtlCol="0">
            <a:spAutoFit/>
          </a:bodyPr>
          <a:lstStyle/>
          <a:p>
            <a:pPr algn="ctr"/>
            <a:r>
              <a:rPr lang="en-GB" sz="1788">
                <a:solidFill>
                  <a:srgbClr val="7030A0"/>
                </a:solidFill>
                <a:latin typeface="Letter-join No-Lead 8" panose="02000505000000020003" pitchFamily="50" charset="0"/>
              </a:rPr>
              <a:t>INSPIRE - Investigate       Nurture       Skills       Practical       Imaginative       Reflect       Enjoy	</a:t>
            </a:r>
          </a:p>
        </p:txBody>
      </p:sp>
      <p:sp>
        <p:nvSpPr>
          <p:cNvPr id="17" name="TextBox 16">
            <a:extLst>
              <a:ext uri="{FF2B5EF4-FFF2-40B4-BE49-F238E27FC236}">
                <a16:creationId xmlns:a16="http://schemas.microsoft.com/office/drawing/2014/main" id="{3A672EB4-06AC-1F72-8085-D8D5785C4EF5}"/>
              </a:ext>
            </a:extLst>
          </p:cNvPr>
          <p:cNvSpPr txBox="1"/>
          <p:nvPr/>
        </p:nvSpPr>
        <p:spPr>
          <a:xfrm>
            <a:off x="5879774" y="1028634"/>
            <a:ext cx="6063059" cy="5098832"/>
          </a:xfrm>
          <a:prstGeom prst="rect">
            <a:avLst/>
          </a:prstGeom>
          <a:noFill/>
          <a:ln w="19050">
            <a:solidFill>
              <a:srgbClr val="7030A0"/>
            </a:solidFill>
          </a:ln>
        </p:spPr>
        <p:txBody>
          <a:bodyPr wrap="square" lIns="91440" tIns="45720" rIns="91440" bIns="45720" rtlCol="0" anchor="t">
            <a:spAutoFit/>
          </a:bodyPr>
          <a:lstStyle/>
          <a:p>
            <a:pPr>
              <a:spcAft>
                <a:spcPts val="750"/>
              </a:spcAft>
            </a:pPr>
            <a:r>
              <a:rPr lang="en-GB" sz="1200" dirty="0">
                <a:latin typeface="Letter-join No-Lead 8"/>
              </a:rPr>
              <a:t>This term, we will fulfil the Harmony Pledge; </a:t>
            </a:r>
            <a:r>
              <a:rPr lang="en-GB" sz="1200" b="1" dirty="0">
                <a:latin typeface="Letter-join No-Lead 8"/>
              </a:rPr>
              <a:t>Be safe, happy and healthy</a:t>
            </a:r>
            <a:r>
              <a:rPr lang="en-GB" sz="1200" dirty="0">
                <a:latin typeface="Letter-join No-Lead 8"/>
              </a:rPr>
              <a:t> </a:t>
            </a:r>
            <a:r>
              <a:rPr lang="en-GB" sz="1200" dirty="0">
                <a:latin typeface="Letter-join No-Lead 8"/>
                <a:ea typeface="+mn-lt"/>
                <a:cs typeface="+mn-lt"/>
              </a:rPr>
              <a:t>by trying new snacks a range of fruit and vegetables and participating in movement activities.</a:t>
            </a:r>
            <a:r>
              <a:rPr lang="en-GB" sz="1200" dirty="0">
                <a:latin typeface="Letter-join No-Lead 8"/>
              </a:rPr>
              <a:t> </a:t>
            </a:r>
            <a:r>
              <a:rPr lang="en-GB" sz="1200" b="1" dirty="0">
                <a:latin typeface="Letter-join No-Lead 8"/>
              </a:rPr>
              <a:t>Be Respectful</a:t>
            </a:r>
            <a:r>
              <a:rPr lang="en-GB" sz="1200" dirty="0">
                <a:latin typeface="Letter-join No-Lead 8"/>
              </a:rPr>
              <a:t> </a:t>
            </a:r>
            <a:r>
              <a:rPr lang="en-GB" sz="1200" dirty="0">
                <a:solidFill>
                  <a:srgbClr val="333333"/>
                </a:solidFill>
                <a:latin typeface="Letter-join No-Lead 8"/>
                <a:cs typeface="Arial"/>
              </a:rPr>
              <a:t>by following the class rules, looking after our resources, being kind, polite and use good manners.</a:t>
            </a:r>
            <a:br>
              <a:rPr lang="en-GB" dirty="0">
                <a:latin typeface="Letter-join No-Lead 8" panose="02000505000000020003" pitchFamily="50" charset="0"/>
              </a:rPr>
            </a:br>
            <a:endParaRPr lang="en-GB">
              <a:latin typeface="Letter-join No-Lead 8" panose="02000505000000020003" pitchFamily="50" charset="0"/>
            </a:endParaRPr>
          </a:p>
          <a:p>
            <a:pPr algn="l">
              <a:spcAft>
                <a:spcPts val="750"/>
              </a:spcAft>
              <a:buFont typeface="+mj-lt"/>
              <a:buAutoNum type="arabicPeriod"/>
            </a:pPr>
            <a:r>
              <a:rPr lang="en-GB" b="0" i="0" dirty="0">
                <a:solidFill>
                  <a:srgbClr val="333333"/>
                </a:solidFill>
                <a:effectLst/>
                <a:latin typeface="Letter-join No-Lead 8"/>
              </a:rPr>
              <a:t> </a:t>
            </a:r>
            <a:r>
              <a:rPr lang="en-GB" b="0" i="0" dirty="0">
                <a:effectLst/>
                <a:highlight>
                  <a:srgbClr val="00FF00"/>
                </a:highlight>
                <a:latin typeface="Letter-join No-Lead 8"/>
              </a:rPr>
              <a:t>Be safe, happy and healthy </a:t>
            </a:r>
            <a:endParaRPr lang="en-GB" sz="1400" b="0" i="0">
              <a:effectLst/>
              <a:highlight>
                <a:srgbClr val="00FF00"/>
              </a:highlight>
              <a:latin typeface="Letter-join No-Lead 8"/>
            </a:endParaRPr>
          </a:p>
          <a:p>
            <a:pPr algn="l">
              <a:spcAft>
                <a:spcPts val="750"/>
              </a:spcAft>
              <a:buFont typeface="+mj-lt"/>
              <a:buAutoNum type="arabicPeriod"/>
            </a:pPr>
            <a:r>
              <a:rPr lang="en-GB" b="0" i="0" dirty="0">
                <a:solidFill>
                  <a:srgbClr val="333333"/>
                </a:solidFill>
                <a:effectLst/>
                <a:latin typeface="Letter-join No-Lead 8"/>
              </a:rPr>
              <a:t> Be a fundraiser</a:t>
            </a:r>
          </a:p>
          <a:p>
            <a:pPr algn="l">
              <a:spcAft>
                <a:spcPts val="750"/>
              </a:spcAft>
              <a:buFont typeface="+mj-lt"/>
              <a:buAutoNum type="arabicPeriod"/>
            </a:pPr>
            <a:r>
              <a:rPr lang="en-GB" b="0" i="0" dirty="0">
                <a:solidFill>
                  <a:srgbClr val="333333"/>
                </a:solidFill>
                <a:effectLst/>
                <a:latin typeface="Letter-join No-Lead 8"/>
              </a:rPr>
              <a:t> Be a performer </a:t>
            </a:r>
          </a:p>
          <a:p>
            <a:pPr algn="l">
              <a:spcAft>
                <a:spcPts val="750"/>
              </a:spcAft>
              <a:buFont typeface="+mj-lt"/>
              <a:buAutoNum type="arabicPeriod"/>
            </a:pPr>
            <a:r>
              <a:rPr lang="en-GB" b="0" i="0" dirty="0">
                <a:solidFill>
                  <a:srgbClr val="333333"/>
                </a:solidFill>
                <a:effectLst/>
                <a:latin typeface="Letter-join No-Lead 8"/>
              </a:rPr>
              <a:t> Be an eco-warrior</a:t>
            </a:r>
          </a:p>
          <a:p>
            <a:pPr algn="l">
              <a:spcAft>
                <a:spcPts val="750"/>
              </a:spcAft>
              <a:buFont typeface="+mj-lt"/>
              <a:buAutoNum type="arabicPeriod"/>
            </a:pPr>
            <a:r>
              <a:rPr lang="en-GB" dirty="0">
                <a:solidFill>
                  <a:srgbClr val="333333"/>
                </a:solidFill>
                <a:highlight>
                  <a:srgbClr val="00FF00"/>
                </a:highlight>
                <a:latin typeface="Letter-join No-Lead 8"/>
              </a:rPr>
              <a:t> Be respectful </a:t>
            </a:r>
            <a:endParaRPr lang="en-GB" sz="1400">
              <a:solidFill>
                <a:srgbClr val="333333"/>
              </a:solidFill>
              <a:highlight>
                <a:srgbClr val="00FF00"/>
              </a:highlight>
              <a:latin typeface="Letter-join No-Lead 8"/>
            </a:endParaRPr>
          </a:p>
          <a:p>
            <a:pPr algn="l">
              <a:spcAft>
                <a:spcPts val="750"/>
              </a:spcAft>
              <a:buFont typeface="+mj-lt"/>
              <a:buAutoNum type="arabicPeriod"/>
            </a:pPr>
            <a:r>
              <a:rPr lang="en-GB" dirty="0">
                <a:solidFill>
                  <a:srgbClr val="333333"/>
                </a:solidFill>
                <a:latin typeface="Letter-join No-Lead 8"/>
              </a:rPr>
              <a:t> Be a volunteer</a:t>
            </a:r>
          </a:p>
          <a:p>
            <a:pPr algn="l">
              <a:spcAft>
                <a:spcPts val="750"/>
              </a:spcAft>
              <a:buFont typeface="+mj-lt"/>
              <a:buAutoNum type="arabicPeriod"/>
            </a:pPr>
            <a:r>
              <a:rPr lang="en-GB" dirty="0">
                <a:solidFill>
                  <a:srgbClr val="333333"/>
                </a:solidFill>
                <a:latin typeface="Letter-join No-Lead 8"/>
              </a:rPr>
              <a:t> Be democratic </a:t>
            </a:r>
          </a:p>
          <a:p>
            <a:pPr algn="l">
              <a:spcAft>
                <a:spcPts val="750"/>
              </a:spcAft>
              <a:buFont typeface="+mj-lt"/>
              <a:buAutoNum type="arabicPeriod"/>
            </a:pPr>
            <a:r>
              <a:rPr lang="en-GB" b="0" i="0" dirty="0">
                <a:solidFill>
                  <a:srgbClr val="333333"/>
                </a:solidFill>
                <a:effectLst/>
                <a:latin typeface="Letter-join No-Lead 8"/>
              </a:rPr>
              <a:t> Be an adventurer</a:t>
            </a:r>
          </a:p>
          <a:p>
            <a:pPr algn="l">
              <a:spcAft>
                <a:spcPts val="750"/>
              </a:spcAft>
              <a:buFont typeface="+mj-lt"/>
              <a:buAutoNum type="arabicPeriod"/>
            </a:pPr>
            <a:r>
              <a:rPr lang="en-GB" dirty="0">
                <a:solidFill>
                  <a:srgbClr val="333333"/>
                </a:solidFill>
                <a:latin typeface="Letter-join No-Lead 8"/>
              </a:rPr>
              <a:t> Be an expert learner </a:t>
            </a:r>
          </a:p>
          <a:p>
            <a:pPr algn="l">
              <a:spcAft>
                <a:spcPts val="750"/>
              </a:spcAft>
              <a:buFont typeface="+mj-lt"/>
              <a:buAutoNum type="arabicPeriod"/>
            </a:pPr>
            <a:r>
              <a:rPr lang="en-GB" b="0" i="0" dirty="0">
                <a:solidFill>
                  <a:srgbClr val="333333"/>
                </a:solidFill>
                <a:effectLst/>
                <a:latin typeface="Letter-join No-Lead 8"/>
              </a:rPr>
              <a:t> Be workwise  </a:t>
            </a:r>
          </a:p>
          <a:p>
            <a:pPr>
              <a:spcAft>
                <a:spcPts val="750"/>
              </a:spcAft>
              <a:buAutoNum type="arabicPeriod"/>
            </a:pPr>
            <a:endParaRPr lang="en-GB" dirty="0">
              <a:solidFill>
                <a:srgbClr val="333333"/>
              </a:solidFill>
              <a:latin typeface="Letter-join No-Lead 8"/>
            </a:endParaRPr>
          </a:p>
        </p:txBody>
      </p:sp>
      <p:sp>
        <p:nvSpPr>
          <p:cNvPr id="24" name="TextBox 23">
            <a:extLst>
              <a:ext uri="{FF2B5EF4-FFF2-40B4-BE49-F238E27FC236}">
                <a16:creationId xmlns:a16="http://schemas.microsoft.com/office/drawing/2014/main" id="{A76E8AE7-0994-D255-70A9-62B44EBBD7B9}"/>
              </a:ext>
            </a:extLst>
          </p:cNvPr>
          <p:cNvSpPr txBox="1"/>
          <p:nvPr/>
        </p:nvSpPr>
        <p:spPr>
          <a:xfrm>
            <a:off x="217968" y="1201706"/>
            <a:ext cx="5451240" cy="5016758"/>
          </a:xfrm>
          <a:prstGeom prst="rect">
            <a:avLst/>
          </a:prstGeom>
          <a:noFill/>
          <a:ln w="19050">
            <a:solidFill>
              <a:srgbClr val="7030A0"/>
            </a:solidFill>
          </a:ln>
        </p:spPr>
        <p:txBody>
          <a:bodyPr wrap="square" lIns="91440" tIns="45720" rIns="91440" bIns="45720" rtlCol="0" anchor="t">
            <a:spAutoFit/>
          </a:bodyPr>
          <a:lstStyle/>
          <a:p>
            <a:pPr algn="ctr"/>
            <a:r>
              <a:rPr lang="en-GB" sz="1600" dirty="0">
                <a:solidFill>
                  <a:srgbClr val="000000"/>
                </a:solidFill>
                <a:latin typeface="Letter-join No-Lead 8"/>
              </a:rPr>
              <a:t>Our learning happens indoors and outdoors, children are encouraged to spend time outside throughout the day. This does mean that their independence in getting items of clothing on is something we focus on helping them with.</a:t>
            </a:r>
            <a:endParaRPr lang="en-US">
              <a:latin typeface="Letter-join No-Lead 8"/>
            </a:endParaRPr>
          </a:p>
          <a:p>
            <a:pPr algn="ctr"/>
            <a:r>
              <a:rPr lang="en-GB" sz="1600" dirty="0">
                <a:solidFill>
                  <a:srgbClr val="000000"/>
                </a:solidFill>
                <a:latin typeface="Letter-join No-Lead 8"/>
              </a:rPr>
              <a:t>At home you can help your child by giving them time to practice putting on their shoes and coat. </a:t>
            </a:r>
            <a:endParaRPr lang="en-GB">
              <a:latin typeface="Letter-join No-Lead 8"/>
            </a:endParaRPr>
          </a:p>
          <a:p>
            <a:pPr algn="ctr"/>
            <a:endParaRPr lang="en-GB" sz="1600" dirty="0">
              <a:latin typeface="Letterjoin-Air Plus 8"/>
            </a:endParaRPr>
          </a:p>
          <a:p>
            <a:pPr algn="ctr"/>
            <a:endParaRPr lang="en-GB" sz="1600" dirty="0">
              <a:latin typeface="Letterjoin-Air Plus 8"/>
            </a:endParaRPr>
          </a:p>
          <a:p>
            <a:pPr algn="ctr"/>
            <a:endParaRPr lang="en-GB" sz="1600" dirty="0">
              <a:latin typeface="Letterjoin-Air Plus 8"/>
            </a:endParaRPr>
          </a:p>
          <a:p>
            <a:pPr algn="ctr"/>
            <a:endParaRPr lang="en-GB" sz="1600" dirty="0">
              <a:latin typeface="Letterjoin-Air Plus 8"/>
            </a:endParaRPr>
          </a:p>
          <a:p>
            <a:pPr algn="ctr"/>
            <a:endParaRPr lang="en-GB" sz="1600" dirty="0">
              <a:latin typeface="Letterjoin-Air Plus 8"/>
            </a:endParaRPr>
          </a:p>
          <a:p>
            <a:pPr algn="ctr"/>
            <a:endParaRPr lang="en-GB" sz="1600" dirty="0">
              <a:latin typeface="Letterjoin-Air Plus 8"/>
            </a:endParaRPr>
          </a:p>
          <a:p>
            <a:pPr algn="ctr"/>
            <a:endParaRPr lang="en-GB" sz="1600" dirty="0">
              <a:latin typeface="Letterjoin-Air Plus 8"/>
            </a:endParaRPr>
          </a:p>
          <a:p>
            <a:pPr algn="ctr"/>
            <a:endParaRPr lang="en-GB" sz="1600" dirty="0">
              <a:latin typeface="Letterjoin-Air Plus 8"/>
            </a:endParaRPr>
          </a:p>
          <a:p>
            <a:pPr algn="ctr"/>
            <a:endParaRPr lang="en-GB" sz="1600" dirty="0">
              <a:latin typeface="Letterjoin-Air Plus 8"/>
            </a:endParaRPr>
          </a:p>
          <a:p>
            <a:pPr algn="ctr"/>
            <a:endParaRPr lang="en-GB" sz="1600" dirty="0">
              <a:latin typeface="Letterjoin-Air Plus 8"/>
            </a:endParaRPr>
          </a:p>
          <a:p>
            <a:pPr algn="ctr"/>
            <a:endParaRPr lang="en-GB" sz="1600" dirty="0">
              <a:latin typeface="Letterjoin-Air Plus 8"/>
            </a:endParaRPr>
          </a:p>
          <a:p>
            <a:pPr algn="ctr"/>
            <a:endParaRPr lang="en-GB" sz="1600" dirty="0">
              <a:latin typeface="Letterjoin-Air Plus 8"/>
            </a:endParaRPr>
          </a:p>
          <a:p>
            <a:pPr algn="ctr"/>
            <a:endParaRPr lang="en-GB" sz="1600" dirty="0">
              <a:latin typeface="Letterjoin-Air Plus 8"/>
            </a:endParaRPr>
          </a:p>
          <a:p>
            <a:pPr algn="ctr"/>
            <a:endParaRPr lang="en-GB" sz="1600" dirty="0">
              <a:latin typeface="Letterjoin-Air Plus 8"/>
            </a:endParaRPr>
          </a:p>
        </p:txBody>
      </p:sp>
      <p:pic>
        <p:nvPicPr>
          <p:cNvPr id="3" name="Picture 2">
            <a:extLst>
              <a:ext uri="{FF2B5EF4-FFF2-40B4-BE49-F238E27FC236}">
                <a16:creationId xmlns:a16="http://schemas.microsoft.com/office/drawing/2014/main" id="{F4240D05-F0E2-1184-1E3C-826393DFD2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76185" y="2800205"/>
            <a:ext cx="1610178" cy="160054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Vector of children putting on shoes | Premium AI-generated vector">
            <a:extLst>
              <a:ext uri="{FF2B5EF4-FFF2-40B4-BE49-F238E27FC236}">
                <a16:creationId xmlns:a16="http://schemas.microsoft.com/office/drawing/2014/main" id="{F3F826B9-9C25-34DD-9552-B206BB00CA4E}"/>
              </a:ext>
            </a:extLst>
          </p:cNvPr>
          <p:cNvPicPr>
            <a:picLocks noChangeAspect="1"/>
          </p:cNvPicPr>
          <p:nvPr/>
        </p:nvPicPr>
        <p:blipFill>
          <a:blip r:embed="rId4"/>
          <a:stretch>
            <a:fillRect/>
          </a:stretch>
        </p:blipFill>
        <p:spPr>
          <a:xfrm>
            <a:off x="1480751" y="3179806"/>
            <a:ext cx="2743200" cy="2743200"/>
          </a:xfrm>
          <a:prstGeom prst="rect">
            <a:avLst/>
          </a:prstGeom>
        </p:spPr>
      </p:pic>
    </p:spTree>
    <p:extLst>
      <p:ext uri="{BB962C8B-B14F-4D97-AF65-F5344CB8AC3E}">
        <p14:creationId xmlns:p14="http://schemas.microsoft.com/office/powerpoint/2010/main" val="31986410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5b617ab-50c1-42aa-b30d-5386089ec16b" xsi:nil="true"/>
    <lcf76f155ced4ddcb4097134ff3c332f xmlns="7fe35cbe-69ef-49cb-8f82-8cc07d30aeb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8C5047471070244A57B21F036B4B6C9" ma:contentTypeVersion="19" ma:contentTypeDescription="Create a new document." ma:contentTypeScope="" ma:versionID="ad06418f2952791d135f7fa6712c3b6c">
  <xsd:schema xmlns:xsd="http://www.w3.org/2001/XMLSchema" xmlns:xs="http://www.w3.org/2001/XMLSchema" xmlns:p="http://schemas.microsoft.com/office/2006/metadata/properties" xmlns:ns2="7fe35cbe-69ef-49cb-8f82-8cc07d30aeb5" xmlns:ns3="d5b617ab-50c1-42aa-b30d-5386089ec16b" targetNamespace="http://schemas.microsoft.com/office/2006/metadata/properties" ma:root="true" ma:fieldsID="d210663e48657e2838788aa328667a37" ns2:_="" ns3:_="">
    <xsd:import namespace="7fe35cbe-69ef-49cb-8f82-8cc07d30aeb5"/>
    <xsd:import namespace="d5b617ab-50c1-42aa-b30d-5386089ec16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fe35cbe-69ef-49cb-8f82-8cc07d30ae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b28e544-5f6c-4cb5-861b-18150fae68e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b617ab-50c1-42aa-b30d-5386089ec16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e67c41a-934e-4b8f-a0c5-b70733d2b7e7}" ma:internalName="TaxCatchAll" ma:showField="CatchAllData" ma:web="d5b617ab-50c1-42aa-b30d-5386089ec1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571259-B70A-4B8B-9D96-D23F08BFEE17}">
  <ds:schemaRefs>
    <ds:schemaRef ds:uri="7fe35cbe-69ef-49cb-8f82-8cc07d30aeb5"/>
    <ds:schemaRef ds:uri="d5b617ab-50c1-42aa-b30d-5386089ec16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3C35B06-666B-4225-9039-FC987B7FF55F}">
  <ds:schemaRefs>
    <ds:schemaRef ds:uri="http://schemas.microsoft.com/sharepoint/v3/contenttype/forms"/>
  </ds:schemaRefs>
</ds:datastoreItem>
</file>

<file path=customXml/itemProps3.xml><?xml version="1.0" encoding="utf-8"?>
<ds:datastoreItem xmlns:ds="http://schemas.openxmlformats.org/officeDocument/2006/customXml" ds:itemID="{0DBE2785-5359-4E76-9E00-2038D0037F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fe35cbe-69ef-49cb-8f82-8cc07d30aeb5"/>
    <ds:schemaRef ds:uri="d5b617ab-50c1-42aa-b30d-5386089ec1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Slides>
  <Notes>0</Notes>
  <HiddenSlides>0</HiddenSlide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Alexandra Yeomans</dc:creator>
  <cp:revision>405</cp:revision>
  <dcterms:created xsi:type="dcterms:W3CDTF">2025-07-02T12:46:42Z</dcterms:created>
  <dcterms:modified xsi:type="dcterms:W3CDTF">2026-09-11T11:23:09Z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0x01010018C5047471070244A57B21F036B4B6C9</vt:lpwstr>
  </property>
  <property fmtid="{D5CDD505-2E9C-101B-9397-08002B2CF9AE}" pid="3" name="MediaServiceImageTags">
    <vt:lpwstr/>
  </property>
</Properties>
</file>