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58" r:id="rId5"/>
    <p:sldId id="259" r:id="rId6"/>
    <p:sldId id="260" r:id="rId7"/>
    <p:sldId id="261" r:id="rId8"/>
    <p:sldId id="262" r:id="rId9"/>
    <p:sldId id="263" r:id="rId10"/>
    <p:sldId id="264" r:id="rId11"/>
    <p:sldId id="265" r:id="rId12"/>
    <p:sldId id="266" r:id="rId13"/>
    <p:sldId id="267" r:id="rId14"/>
    <p:sldId id="305" r:id="rId15"/>
    <p:sldId id="30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57C5D0-1C19-4D0F-8A5C-9FE3F5C2A456}" type="datetimeFigureOut">
              <a:rPr lang="en-GB" smtClean="0"/>
              <a:t>18/09/2023</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755C22B0-E99A-4531-AAEA-C1F610EF7723}"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0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7C5D0-1C19-4D0F-8A5C-9FE3F5C2A4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22B0-E99A-4531-AAEA-C1F610EF7723}"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451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7C5D0-1C19-4D0F-8A5C-9FE3F5C2A4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22B0-E99A-4531-AAEA-C1F610EF7723}"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72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7C5D0-1C19-4D0F-8A5C-9FE3F5C2A4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22B0-E99A-4531-AAEA-C1F610EF7723}"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14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7C5D0-1C19-4D0F-8A5C-9FE3F5C2A4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C22B0-E99A-4531-AAEA-C1F610EF7723}"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168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7C5D0-1C19-4D0F-8A5C-9FE3F5C2A456}"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C22B0-E99A-4531-AAEA-C1F610EF7723}"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788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7C5D0-1C19-4D0F-8A5C-9FE3F5C2A456}"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C22B0-E99A-4531-AAEA-C1F610EF7723}"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405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57C5D0-1C19-4D0F-8A5C-9FE3F5C2A456}"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C22B0-E99A-4531-AAEA-C1F610EF7723}"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468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7C5D0-1C19-4D0F-8A5C-9FE3F5C2A456}"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C22B0-E99A-4531-AAEA-C1F610EF7723}" type="slidenum">
              <a:rPr lang="en-GB" smtClean="0"/>
              <a:t>‹#›</a:t>
            </a:fld>
            <a:endParaRPr lang="en-GB"/>
          </a:p>
        </p:txBody>
      </p:sp>
    </p:spTree>
    <p:extLst>
      <p:ext uri="{BB962C8B-B14F-4D97-AF65-F5344CB8AC3E}">
        <p14:creationId xmlns:p14="http://schemas.microsoft.com/office/powerpoint/2010/main" val="246690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57C5D0-1C19-4D0F-8A5C-9FE3F5C2A456}"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C22B0-E99A-4531-AAEA-C1F610EF7723}"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856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C57C5D0-1C19-4D0F-8A5C-9FE3F5C2A456}" type="datetimeFigureOut">
              <a:rPr lang="en-GB" smtClean="0"/>
              <a:t>18/09/2023</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755C22B0-E99A-4531-AAEA-C1F610EF7723}"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669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57C5D0-1C19-4D0F-8A5C-9FE3F5C2A456}" type="datetimeFigureOut">
              <a:rPr lang="en-GB" smtClean="0"/>
              <a:t>18/09/2023</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55C22B0-E99A-4531-AAEA-C1F610EF7723}"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76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book-aesthetic-books-old-books-open-books-1387022/"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xfordowl.co.uk/for-home/find-a-book/library-page/?view=image&amp;query=&amp;type=book&amp;age_group=&amp;level=&amp;level_select=&amp;book_type=&amp;se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6976-118A-D994-2C3B-A1427917B48C}"/>
              </a:ext>
            </a:extLst>
          </p:cNvPr>
          <p:cNvSpPr>
            <a:spLocks noGrp="1"/>
          </p:cNvSpPr>
          <p:nvPr>
            <p:ph type="ctrTitle"/>
          </p:nvPr>
        </p:nvSpPr>
        <p:spPr>
          <a:xfrm>
            <a:off x="2214579" y="887569"/>
            <a:ext cx="8637073" cy="2541431"/>
          </a:xfrm>
        </p:spPr>
        <p:txBody>
          <a:bodyPr>
            <a:normAutofit/>
          </a:bodyPr>
          <a:lstStyle/>
          <a:p>
            <a:pPr algn="ctr"/>
            <a:r>
              <a:rPr lang="en-GB" sz="7200" b="1" dirty="0">
                <a:latin typeface="Twinkl Cursive Looped" panose="02000000000000000000" pitchFamily="2" charset="0"/>
              </a:rPr>
              <a:t>Reading workshop</a:t>
            </a:r>
          </a:p>
        </p:txBody>
      </p:sp>
    </p:spTree>
    <p:extLst>
      <p:ext uri="{BB962C8B-B14F-4D97-AF65-F5344CB8AC3E}">
        <p14:creationId xmlns:p14="http://schemas.microsoft.com/office/powerpoint/2010/main" val="391366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C89-313A-CB14-EEA7-26ECB9668271}"/>
              </a:ext>
            </a:extLst>
          </p:cNvPr>
          <p:cNvSpPr>
            <a:spLocks noGrp="1"/>
          </p:cNvSpPr>
          <p:nvPr>
            <p:ph type="title"/>
          </p:nvPr>
        </p:nvSpPr>
        <p:spPr/>
        <p:txBody>
          <a:bodyPr/>
          <a:lstStyle/>
          <a:p>
            <a:r>
              <a:rPr lang="en-GB" dirty="0"/>
              <a:t>What is reading comprehension?</a:t>
            </a:r>
          </a:p>
        </p:txBody>
      </p:sp>
      <p:sp>
        <p:nvSpPr>
          <p:cNvPr id="3" name="Content Placeholder 2">
            <a:extLst>
              <a:ext uri="{FF2B5EF4-FFF2-40B4-BE49-F238E27FC236}">
                <a16:creationId xmlns:a16="http://schemas.microsoft.com/office/drawing/2014/main" id="{76803123-E48C-19C4-85A4-4B232161E65C}"/>
              </a:ext>
            </a:extLst>
          </p:cNvPr>
          <p:cNvSpPr>
            <a:spLocks noGrp="1"/>
          </p:cNvSpPr>
          <p:nvPr>
            <p:ph idx="1"/>
          </p:nvPr>
        </p:nvSpPr>
        <p:spPr/>
        <p:txBody>
          <a:bodyPr/>
          <a:lstStyle/>
          <a:p>
            <a:pPr algn="ctr"/>
            <a:r>
              <a:rPr lang="en-GB" dirty="0">
                <a:latin typeface="Twinkl Cursive Looped" panose="02000000000000000000" pitchFamily="2" charset="0"/>
              </a:rPr>
              <a:t>Reading comprehension is the ability to read text, process it and understand its meaning. It relies on two interconnected abilities: word reading (decoding-phonics) and language comprehension (being able to understand the meaning or words and sentences.</a:t>
            </a:r>
          </a:p>
          <a:p>
            <a:pPr algn="ctr"/>
            <a:r>
              <a:rPr lang="en-GB" dirty="0">
                <a:latin typeface="Twinkl Cursive Looped" panose="02000000000000000000" pitchFamily="2" charset="0"/>
              </a:rPr>
              <a:t> Good comprehension is vital if reading is to have a purpose, if a reader is to engage with and learn from a text and ultimately, if a reader is to enjoy what they are reading</a:t>
            </a:r>
          </a:p>
        </p:txBody>
      </p:sp>
    </p:spTree>
    <p:extLst>
      <p:ext uri="{BB962C8B-B14F-4D97-AF65-F5344CB8AC3E}">
        <p14:creationId xmlns:p14="http://schemas.microsoft.com/office/powerpoint/2010/main" val="328247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389BF-180D-6F35-824E-673904555677}"/>
              </a:ext>
            </a:extLst>
          </p:cNvPr>
          <p:cNvPicPr>
            <a:picLocks noChangeAspect="1"/>
          </p:cNvPicPr>
          <p:nvPr/>
        </p:nvPicPr>
        <p:blipFill rotWithShape="1">
          <a:blip r:embed="rId2"/>
          <a:srcRect l="5222"/>
          <a:stretch/>
        </p:blipFill>
        <p:spPr>
          <a:xfrm>
            <a:off x="4106808" y="806315"/>
            <a:ext cx="3978383" cy="5245370"/>
          </a:xfrm>
          <a:prstGeom prst="rect">
            <a:avLst/>
          </a:prstGeom>
        </p:spPr>
      </p:pic>
    </p:spTree>
    <p:extLst>
      <p:ext uri="{BB962C8B-B14F-4D97-AF65-F5344CB8AC3E}">
        <p14:creationId xmlns:p14="http://schemas.microsoft.com/office/powerpoint/2010/main" val="305855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263F-932C-3CDF-700C-F40BACF8B9FE}"/>
              </a:ext>
            </a:extLst>
          </p:cNvPr>
          <p:cNvSpPr>
            <a:spLocks noGrp="1"/>
          </p:cNvSpPr>
          <p:nvPr>
            <p:ph type="title"/>
          </p:nvPr>
        </p:nvSpPr>
        <p:spPr>
          <a:xfrm>
            <a:off x="1451579" y="867037"/>
            <a:ext cx="9603275" cy="1049235"/>
          </a:xfrm>
        </p:spPr>
        <p:txBody>
          <a:bodyPr/>
          <a:lstStyle/>
          <a:p>
            <a:pPr algn="ctr"/>
            <a:r>
              <a:rPr lang="en-GB" dirty="0"/>
              <a:t>To help Reading at home</a:t>
            </a:r>
          </a:p>
        </p:txBody>
      </p:sp>
      <p:sp>
        <p:nvSpPr>
          <p:cNvPr id="3" name="Content Placeholder 2">
            <a:extLst>
              <a:ext uri="{FF2B5EF4-FFF2-40B4-BE49-F238E27FC236}">
                <a16:creationId xmlns:a16="http://schemas.microsoft.com/office/drawing/2014/main" id="{E41C84E9-B1A4-28B1-456F-6BA19CDAC903}"/>
              </a:ext>
            </a:extLst>
          </p:cNvPr>
          <p:cNvSpPr>
            <a:spLocks noGrp="1"/>
          </p:cNvSpPr>
          <p:nvPr>
            <p:ph idx="1"/>
          </p:nvPr>
        </p:nvSpPr>
        <p:spPr/>
        <p:txBody>
          <a:bodyPr>
            <a:normAutofit/>
          </a:bodyPr>
          <a:lstStyle/>
          <a:p>
            <a:pPr algn="l"/>
            <a:r>
              <a:rPr lang="en-GB" sz="1200" b="1" i="0" dirty="0">
                <a:effectLst/>
                <a:latin typeface="Arial" panose="020B0604020202020204" pitchFamily="34" charset="0"/>
                <a:cs typeface="Arial" panose="020B0604020202020204" pitchFamily="34" charset="0"/>
              </a:rPr>
              <a:t>Genres- </a:t>
            </a:r>
            <a:r>
              <a:rPr lang="en-GB" sz="1200" b="0" i="0" dirty="0">
                <a:effectLst/>
                <a:latin typeface="Arial" panose="020B0604020202020204" pitchFamily="34" charset="0"/>
                <a:cs typeface="Arial" panose="020B0604020202020204" pitchFamily="34" charset="0"/>
              </a:rPr>
              <a:t>Introduce your children to different genres of books so they can figure out what they enjoy reading. Comics, fiction, real-life stories, thrillers, horror, or drama – give an age-appropriate sample of each genre to your child and let them figure out what they love most. Reading different kinds of books helps kids enjoy the reading process. Once your child has developed a habit of reading, you can even introduce some academic or skill-based material, such as how-to guides for a craft/hobby, computer coding or web design basics. Assist them with selections and help make reading a fun activity for your children.</a:t>
            </a:r>
            <a:endParaRPr lang="en-GB" sz="1200" dirty="0">
              <a:latin typeface="Arial" panose="020B0604020202020204" pitchFamily="34" charset="0"/>
              <a:cs typeface="Arial" panose="020B0604020202020204" pitchFamily="34" charset="0"/>
            </a:endParaRPr>
          </a:p>
          <a:p>
            <a:pPr algn="l"/>
            <a:r>
              <a:rPr lang="en-GB" sz="1100" b="1" i="0" dirty="0">
                <a:effectLst/>
                <a:latin typeface="Roboto" panose="02000000000000000000" pitchFamily="2" charset="0"/>
              </a:rPr>
              <a:t>Story Charades- </a:t>
            </a:r>
            <a:r>
              <a:rPr lang="en-GB" sz="1100" b="0" i="0" dirty="0">
                <a:effectLst/>
                <a:latin typeface="Roboto" panose="02000000000000000000" pitchFamily="2" charset="0"/>
              </a:rPr>
              <a:t>Another way to make reading fun is by playing story charades as a family. Story charades is like regular charades, but you only have to guess books. Games like these will encourage your children to read and play so they can also act, guess, and become involved in a fun activity. You can encourage them by giving different roles to play. You can even get costumes so they can role play while playing games after reading books.</a:t>
            </a:r>
          </a:p>
          <a:p>
            <a:pPr algn="l"/>
            <a:r>
              <a:rPr lang="en-GB" sz="1100" b="1" i="0" dirty="0">
                <a:effectLst/>
                <a:latin typeface="Arial" panose="020B0604020202020204" pitchFamily="34" charset="0"/>
                <a:cs typeface="Arial" panose="020B0604020202020204" pitchFamily="34" charset="0"/>
              </a:rPr>
              <a:t>Dedicated Reading Space- </a:t>
            </a:r>
            <a:r>
              <a:rPr lang="en-GB" sz="1100" b="0" i="0" dirty="0">
                <a:effectLst/>
                <a:latin typeface="Arial" panose="020B0604020202020204" pitchFamily="34" charset="0"/>
                <a:cs typeface="Arial" panose="020B0604020202020204" pitchFamily="34" charset="0"/>
              </a:rPr>
              <a:t>If you have enough space at home, try to make a reading corner for your kids. Focus on the ambiance and make it cozy for them, so they enjoy the whole mood. Children love to have fun with make-believe things, so try out a tent or a fort made of pillows and sheets with cute lights. The feeling of having a fun space for reading or writing will motivate them to have their reading time every day, and eventually they might start seeking out the space and reading more often.</a:t>
            </a:r>
          </a:p>
          <a:p>
            <a:pPr algn="l"/>
            <a:endParaRPr lang="en-GB" sz="1100" b="0" i="0" dirty="0">
              <a:solidFill>
                <a:srgbClr val="3C4858"/>
              </a:solidFill>
              <a:effectLst/>
              <a:latin typeface="Roboto" panose="02000000000000000000" pitchFamily="2" charset="0"/>
            </a:endParaRPr>
          </a:p>
          <a:p>
            <a:pPr algn="l"/>
            <a:endParaRPr lang="en-GB" sz="1200" b="0" i="0" dirty="0">
              <a:solidFill>
                <a:srgbClr val="3C485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49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C3FE-C331-DFE4-2F03-ABA488F99C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A08155-9C21-EB2B-8880-A7E3FFBB8634}"/>
              </a:ext>
            </a:extLst>
          </p:cNvPr>
          <p:cNvSpPr>
            <a:spLocks noGrp="1"/>
          </p:cNvSpPr>
          <p:nvPr>
            <p:ph idx="1"/>
          </p:nvPr>
        </p:nvSpPr>
        <p:spPr/>
        <p:txBody>
          <a:bodyPr>
            <a:normAutofit/>
          </a:bodyPr>
          <a:lstStyle/>
          <a:p>
            <a:r>
              <a:rPr lang="en-GB" sz="1100" b="1" dirty="0">
                <a:latin typeface="Arial" panose="020B0604020202020204" pitchFamily="34" charset="0"/>
                <a:cs typeface="Arial" panose="020B0604020202020204" pitchFamily="34" charset="0"/>
              </a:rPr>
              <a:t>Lead by example- </a:t>
            </a:r>
            <a:r>
              <a:rPr lang="en-GB" sz="1100" b="0" i="0" dirty="0">
                <a:effectLst/>
                <a:latin typeface="Arial" panose="020B0604020202020204" pitchFamily="34" charset="0"/>
                <a:cs typeface="Arial" panose="020B0604020202020204" pitchFamily="34" charset="0"/>
              </a:rPr>
              <a:t>Teach your children how to love books and keep them safe from an early age. Make a dedicated space like a bookshelf or special book box where you can keep all the books safe. If you show that you love books in front of your kids, they will learn to value them and keep them safe as well.</a:t>
            </a:r>
          </a:p>
          <a:p>
            <a:pPr algn="l"/>
            <a:r>
              <a:rPr lang="en-GB" sz="1100" b="1" i="0" dirty="0">
                <a:effectLst/>
                <a:latin typeface="Arial" panose="020B0604020202020204" pitchFamily="34" charset="0"/>
                <a:cs typeface="Arial" panose="020B0604020202020204" pitchFamily="34" charset="0"/>
              </a:rPr>
              <a:t>Let Them Read What They Want- </a:t>
            </a:r>
            <a:r>
              <a:rPr lang="en-GB" sz="1100" b="0" i="0" dirty="0">
                <a:effectLst/>
                <a:latin typeface="Arial" panose="020B0604020202020204" pitchFamily="34" charset="0"/>
                <a:cs typeface="Arial" panose="020B0604020202020204" pitchFamily="34" charset="0"/>
              </a:rPr>
              <a:t>Taking your children to the library or bookstore is another fun family activity that can deepen their love for reading. Let them decide which book they want to read. This activity can be very motivating for children when they know they get to choose their next book. If a child is reading what you want them to read, most likely they will lose interest quickly; however, a book of their own choice will keep them motivated to read it.</a:t>
            </a:r>
          </a:p>
          <a:p>
            <a:pPr algn="l"/>
            <a:r>
              <a:rPr lang="en-GB" sz="1100" b="1" i="0" dirty="0">
                <a:effectLst/>
                <a:latin typeface="Arial" panose="020B0604020202020204" pitchFamily="34" charset="0"/>
                <a:cs typeface="Arial" panose="020B0604020202020204" pitchFamily="34" charset="0"/>
              </a:rPr>
              <a:t>Curiosity-</a:t>
            </a:r>
            <a:r>
              <a:rPr lang="en-GB" sz="1100" b="0" i="0" dirty="0">
                <a:effectLst/>
                <a:latin typeface="Arial" panose="020B0604020202020204" pitchFamily="34" charset="0"/>
                <a:cs typeface="Arial" panose="020B0604020202020204" pitchFamily="34" charset="0"/>
              </a:rPr>
              <a:t> Children love to find out what happens next. If you make them curious about story time, they will likely be interested in reading what happens next. Curiosity is the one thing that makes it difficult for anyone to leave books!</a:t>
            </a:r>
          </a:p>
          <a:p>
            <a:r>
              <a:rPr lang="en-GB" sz="1100" b="1" i="0" dirty="0">
                <a:effectLst/>
                <a:latin typeface="Arial" panose="020B0604020202020204" pitchFamily="34" charset="0"/>
                <a:cs typeface="Arial" panose="020B0604020202020204" pitchFamily="34" charset="0"/>
              </a:rPr>
              <a:t>Read aloud- </a:t>
            </a:r>
            <a:r>
              <a:rPr lang="en-GB" sz="1100" b="0" i="0" dirty="0">
                <a:effectLst/>
                <a:latin typeface="Arial" panose="020B0604020202020204" pitchFamily="34" charset="0"/>
                <a:cs typeface="Arial" panose="020B0604020202020204" pitchFamily="34" charset="0"/>
              </a:rPr>
              <a:t>Reading aloud with your child can add a bit more excitement to any book. Make the story more fun by using different voices for each character and an expressive voice for dramatic parts. You can also take turns reading aloud together, choosing a character you will each provide a voice for.</a:t>
            </a:r>
          </a:p>
          <a:p>
            <a:endParaRPr lang="en-GB" sz="1100" b="0" i="0" dirty="0">
              <a:solidFill>
                <a:srgbClr val="3C485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13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884CBB7-9D8E-599F-CC02-0C097FEE61F4}"/>
              </a:ext>
            </a:extLst>
          </p:cNvPr>
          <p:cNvPicPr>
            <a:picLocks noGrp="1" noChangeAspect="1"/>
          </p:cNvPicPr>
          <p:nvPr>
            <p:ph idx="1"/>
          </p:nvPr>
        </p:nvPicPr>
        <p:blipFill>
          <a:blip r:embed="rId3"/>
          <a:stretch>
            <a:fillRect/>
          </a:stretch>
        </p:blipFill>
        <p:spPr>
          <a:xfrm>
            <a:off x="2117849" y="643467"/>
            <a:ext cx="7956301" cy="4873234"/>
          </a:xfrm>
          <a:prstGeom prst="rect">
            <a:avLst/>
          </a:prstGeom>
        </p:spPr>
      </p:pic>
    </p:spTree>
    <p:extLst>
      <p:ext uri="{BB962C8B-B14F-4D97-AF65-F5344CB8AC3E}">
        <p14:creationId xmlns:p14="http://schemas.microsoft.com/office/powerpoint/2010/main" val="334352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8C62-6A3A-1053-D399-4C5C76613F7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82916AC-76F0-E938-FC15-79F170D660E3}"/>
              </a:ext>
            </a:extLst>
          </p:cNvPr>
          <p:cNvSpPr>
            <a:spLocks noGrp="1"/>
          </p:cNvSpPr>
          <p:nvPr>
            <p:ph idx="1"/>
          </p:nvPr>
        </p:nvSpPr>
        <p:spPr/>
        <p:txBody>
          <a:bodyPr/>
          <a:lstStyle/>
          <a:p>
            <a:r>
              <a:rPr lang="en-GB" dirty="0">
                <a:hlinkClick r:id="rId2"/>
              </a:rPr>
              <a:t>Free eBook library | Oxford Owl from Oxford University Press</a:t>
            </a:r>
            <a:r>
              <a:rPr lang="en-GB" dirty="0"/>
              <a:t> </a:t>
            </a:r>
          </a:p>
        </p:txBody>
      </p:sp>
    </p:spTree>
    <p:extLst>
      <p:ext uri="{BB962C8B-B14F-4D97-AF65-F5344CB8AC3E}">
        <p14:creationId xmlns:p14="http://schemas.microsoft.com/office/powerpoint/2010/main" val="329765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5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33" name="Picture 103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5" name="Straight Connector 103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E6BAC49-BDC8-8D18-13A0-7E95A43DDA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59383" y="643467"/>
            <a:ext cx="4873234" cy="487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3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60718C-2416-6DB8-C873-CFC518629F6B}"/>
              </a:ext>
            </a:extLst>
          </p:cNvPr>
          <p:cNvSpPr txBox="1"/>
          <p:nvPr/>
        </p:nvSpPr>
        <p:spPr>
          <a:xfrm>
            <a:off x="2012950" y="2083138"/>
            <a:ext cx="8166100" cy="3539430"/>
          </a:xfrm>
          <a:prstGeom prst="rect">
            <a:avLst/>
          </a:prstGeom>
          <a:noFill/>
        </p:spPr>
        <p:txBody>
          <a:bodyPr wrap="square">
            <a:spAutoFit/>
          </a:bodyPr>
          <a:lstStyle/>
          <a:p>
            <a:pPr algn="ctr"/>
            <a:r>
              <a:rPr lang="en-GB" sz="2800" dirty="0">
                <a:latin typeface="Twinkl Cursive Looped" panose="02000000000000000000" pitchFamily="2" charset="0"/>
              </a:rPr>
              <a:t>The impact of parents reading with their children quoted the following figures in a news release about their findings: Here’s how many words kids would have heard by the time they were 5 years old: Never read to, 4,662 words; 1–2 times per week, 63,570 words; 3–5 times per week, 169,520 words; daily, 296,660 words; and five books a day, 1,483,300 words.</a:t>
            </a:r>
          </a:p>
        </p:txBody>
      </p:sp>
    </p:spTree>
    <p:extLst>
      <p:ext uri="{BB962C8B-B14F-4D97-AF65-F5344CB8AC3E}">
        <p14:creationId xmlns:p14="http://schemas.microsoft.com/office/powerpoint/2010/main" val="232198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 screen&#10;&#10;Description automatically generated">
            <a:extLst>
              <a:ext uri="{FF2B5EF4-FFF2-40B4-BE49-F238E27FC236}">
                <a16:creationId xmlns:a16="http://schemas.microsoft.com/office/drawing/2014/main" id="{9EBE017E-961E-8AAD-7C16-E1F06FA561AB}"/>
              </a:ext>
            </a:extLst>
          </p:cNvPr>
          <p:cNvPicPr>
            <a:picLocks noChangeAspect="1"/>
          </p:cNvPicPr>
          <p:nvPr/>
        </p:nvPicPr>
        <p:blipFill>
          <a:blip r:embed="rId3"/>
          <a:stretch>
            <a:fillRect/>
          </a:stretch>
        </p:blipFill>
        <p:spPr>
          <a:xfrm>
            <a:off x="651043" y="643467"/>
            <a:ext cx="10889914" cy="4873234"/>
          </a:xfrm>
          <a:prstGeom prst="rect">
            <a:avLst/>
          </a:prstGeom>
        </p:spPr>
      </p:pic>
    </p:spTree>
    <p:extLst>
      <p:ext uri="{BB962C8B-B14F-4D97-AF65-F5344CB8AC3E}">
        <p14:creationId xmlns:p14="http://schemas.microsoft.com/office/powerpoint/2010/main" val="222820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7D31-0931-3DC4-E6F8-21C379EA37D9}"/>
              </a:ext>
            </a:extLst>
          </p:cNvPr>
          <p:cNvSpPr>
            <a:spLocks noGrp="1"/>
          </p:cNvSpPr>
          <p:nvPr>
            <p:ph type="title"/>
          </p:nvPr>
        </p:nvSpPr>
        <p:spPr>
          <a:xfrm>
            <a:off x="1451578" y="867037"/>
            <a:ext cx="9603275" cy="1049235"/>
          </a:xfrm>
        </p:spPr>
        <p:txBody>
          <a:bodyPr/>
          <a:lstStyle/>
          <a:p>
            <a:r>
              <a:rPr lang="en-GB" dirty="0"/>
              <a:t>Session aims</a:t>
            </a:r>
          </a:p>
        </p:txBody>
      </p:sp>
      <p:sp>
        <p:nvSpPr>
          <p:cNvPr id="3" name="Content Placeholder 2">
            <a:extLst>
              <a:ext uri="{FF2B5EF4-FFF2-40B4-BE49-F238E27FC236}">
                <a16:creationId xmlns:a16="http://schemas.microsoft.com/office/drawing/2014/main" id="{AC254E6F-6D85-14F0-7BF3-AFC5B345D2E3}"/>
              </a:ext>
            </a:extLst>
          </p:cNvPr>
          <p:cNvSpPr>
            <a:spLocks noGrp="1"/>
          </p:cNvSpPr>
          <p:nvPr>
            <p:ph idx="1"/>
          </p:nvPr>
        </p:nvSpPr>
        <p:spPr/>
        <p:txBody>
          <a:bodyPr>
            <a:normAutofit/>
          </a:bodyPr>
          <a:lstStyle/>
          <a:p>
            <a:pPr algn="ctr"/>
            <a:r>
              <a:rPr lang="en-GB" sz="2400" dirty="0">
                <a:latin typeface="Twinkl Cursive Looped" panose="02000000000000000000" pitchFamily="2" charset="0"/>
              </a:rPr>
              <a:t>What and why is reading for pleasure important? </a:t>
            </a:r>
          </a:p>
          <a:p>
            <a:pPr algn="ctr"/>
            <a:r>
              <a:rPr lang="en-GB" sz="2400" dirty="0">
                <a:latin typeface="Twinkl Cursive Looped" panose="02000000000000000000" pitchFamily="2" charset="0"/>
              </a:rPr>
              <a:t>How does a child develop a pleasure for reading?</a:t>
            </a:r>
          </a:p>
          <a:p>
            <a:pPr algn="ctr"/>
            <a:r>
              <a:rPr lang="en-GB" sz="2400" dirty="0">
                <a:latin typeface="Twinkl Cursive Looped" panose="02000000000000000000" pitchFamily="2" charset="0"/>
              </a:rPr>
              <a:t>What is reading comprehension?</a:t>
            </a:r>
          </a:p>
          <a:p>
            <a:pPr algn="ctr"/>
            <a:r>
              <a:rPr lang="en-GB" sz="2400" dirty="0">
                <a:latin typeface="Twinkl Cursive Looped" panose="02000000000000000000" pitchFamily="2" charset="0"/>
              </a:rPr>
              <a:t> How is reading comprehension developed and how can we develop it?</a:t>
            </a:r>
          </a:p>
          <a:p>
            <a:pPr algn="ctr"/>
            <a:r>
              <a:rPr lang="en-GB" sz="2400" dirty="0">
                <a:latin typeface="Twinkl Cursive Looped" panose="02000000000000000000" pitchFamily="2" charset="0"/>
              </a:rPr>
              <a:t>Providing resources and support for Reading at home </a:t>
            </a:r>
            <a:r>
              <a:rPr lang="en-GB" sz="2400" dirty="0">
                <a:latin typeface="Twinkl Cursive Looped" panose="02000000000000000000" pitchFamily="2" charset="0"/>
                <a:sym typeface="Wingdings" panose="05000000000000000000" pitchFamily="2" charset="2"/>
              </a:rPr>
              <a:t> </a:t>
            </a:r>
            <a:endParaRPr lang="en-GB" sz="2400" dirty="0">
              <a:latin typeface="Twinkl Cursive Looped" panose="02000000000000000000" pitchFamily="2" charset="0"/>
            </a:endParaRPr>
          </a:p>
        </p:txBody>
      </p:sp>
    </p:spTree>
    <p:extLst>
      <p:ext uri="{BB962C8B-B14F-4D97-AF65-F5344CB8AC3E}">
        <p14:creationId xmlns:p14="http://schemas.microsoft.com/office/powerpoint/2010/main" val="38428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58E5-7078-541B-9961-C38ADB1CB601}"/>
              </a:ext>
            </a:extLst>
          </p:cNvPr>
          <p:cNvSpPr>
            <a:spLocks noGrp="1"/>
          </p:cNvSpPr>
          <p:nvPr>
            <p:ph type="title"/>
          </p:nvPr>
        </p:nvSpPr>
        <p:spPr/>
        <p:txBody>
          <a:bodyPr/>
          <a:lstStyle/>
          <a:p>
            <a:r>
              <a:rPr lang="en-GB" dirty="0"/>
              <a:t>What is reading for pleasure?</a:t>
            </a:r>
          </a:p>
        </p:txBody>
      </p:sp>
      <p:sp>
        <p:nvSpPr>
          <p:cNvPr id="3" name="Content Placeholder 2">
            <a:extLst>
              <a:ext uri="{FF2B5EF4-FFF2-40B4-BE49-F238E27FC236}">
                <a16:creationId xmlns:a16="http://schemas.microsoft.com/office/drawing/2014/main" id="{2AD1AA8E-D855-93BB-AC74-C1ABBFF7D4AA}"/>
              </a:ext>
            </a:extLst>
          </p:cNvPr>
          <p:cNvSpPr>
            <a:spLocks noGrp="1"/>
          </p:cNvSpPr>
          <p:nvPr>
            <p:ph idx="1"/>
          </p:nvPr>
        </p:nvSpPr>
        <p:spPr>
          <a:xfrm>
            <a:off x="1294362" y="1853754"/>
            <a:ext cx="9603275" cy="2647126"/>
          </a:xfrm>
        </p:spPr>
        <p:txBody>
          <a:bodyPr>
            <a:normAutofit fontScale="92500" lnSpcReduction="10000"/>
          </a:bodyPr>
          <a:lstStyle/>
          <a:p>
            <a:pPr algn="ctr"/>
            <a:r>
              <a:rPr lang="en-GB" sz="2400" dirty="0">
                <a:latin typeface="Twinkl Cursive Looped" panose="02000000000000000000" pitchFamily="2" charset="0"/>
              </a:rPr>
              <a:t>‘Reading that we do of our own free will anticipating the satisfaction that we will get from the act of reading.’</a:t>
            </a:r>
          </a:p>
          <a:p>
            <a:pPr algn="ctr"/>
            <a:r>
              <a:rPr lang="en-GB" sz="2400" dirty="0">
                <a:latin typeface="Twinkl Cursive Looped" panose="02000000000000000000" pitchFamily="2" charset="0"/>
              </a:rPr>
              <a:t> For children, reading for pleasure can be reading themselves or being read to by someone. </a:t>
            </a:r>
          </a:p>
          <a:p>
            <a:pPr algn="ctr"/>
            <a:r>
              <a:rPr lang="en-GB" sz="2400" dirty="0">
                <a:latin typeface="Twinkl Cursive Looped" panose="02000000000000000000" pitchFamily="2" charset="0"/>
              </a:rPr>
              <a:t>Reading to a child every day is just as important as a child reading to a grown up. </a:t>
            </a:r>
          </a:p>
        </p:txBody>
      </p:sp>
      <p:sp>
        <p:nvSpPr>
          <p:cNvPr id="5" name="TextBox 4">
            <a:extLst>
              <a:ext uri="{FF2B5EF4-FFF2-40B4-BE49-F238E27FC236}">
                <a16:creationId xmlns:a16="http://schemas.microsoft.com/office/drawing/2014/main" id="{53617EA5-5AE1-6705-465D-8E3E44DD7B59}"/>
              </a:ext>
            </a:extLst>
          </p:cNvPr>
          <p:cNvSpPr txBox="1"/>
          <p:nvPr/>
        </p:nvSpPr>
        <p:spPr>
          <a:xfrm>
            <a:off x="2974340" y="4622220"/>
            <a:ext cx="6101080" cy="1569660"/>
          </a:xfrm>
          <a:prstGeom prst="rect">
            <a:avLst/>
          </a:prstGeom>
          <a:noFill/>
        </p:spPr>
        <p:txBody>
          <a:bodyPr wrap="square">
            <a:spAutoFit/>
          </a:bodyPr>
          <a:lstStyle/>
          <a:p>
            <a:pPr algn="ctr"/>
            <a:r>
              <a:rPr lang="en-GB" sz="3200" dirty="0">
                <a:solidFill>
                  <a:srgbClr val="00B050"/>
                </a:solidFill>
                <a:latin typeface="Twinkl Cursive Looped" panose="02000000000000000000" pitchFamily="2" charset="0"/>
              </a:rPr>
              <a:t>By reading and sharing books with young children, children develop a love for reading. </a:t>
            </a:r>
          </a:p>
        </p:txBody>
      </p:sp>
    </p:spTree>
    <p:extLst>
      <p:ext uri="{BB962C8B-B14F-4D97-AF65-F5344CB8AC3E}">
        <p14:creationId xmlns:p14="http://schemas.microsoft.com/office/powerpoint/2010/main" val="366635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D00C-EB68-5F38-1ADF-B79BB78EF9CB}"/>
              </a:ext>
            </a:extLst>
          </p:cNvPr>
          <p:cNvSpPr>
            <a:spLocks noGrp="1"/>
          </p:cNvSpPr>
          <p:nvPr>
            <p:ph type="title"/>
          </p:nvPr>
        </p:nvSpPr>
        <p:spPr/>
        <p:txBody>
          <a:bodyPr/>
          <a:lstStyle/>
          <a:p>
            <a:pPr algn="ctr"/>
            <a:r>
              <a:rPr lang="en-GB" dirty="0"/>
              <a:t>Why should we develop children’s pleasure for reading? </a:t>
            </a:r>
          </a:p>
        </p:txBody>
      </p:sp>
      <p:sp>
        <p:nvSpPr>
          <p:cNvPr id="3" name="Content Placeholder 2">
            <a:extLst>
              <a:ext uri="{FF2B5EF4-FFF2-40B4-BE49-F238E27FC236}">
                <a16:creationId xmlns:a16="http://schemas.microsoft.com/office/drawing/2014/main" id="{C9097F48-0DDF-9839-9C23-3C42EEBDDEE7}"/>
              </a:ext>
            </a:extLst>
          </p:cNvPr>
          <p:cNvSpPr>
            <a:spLocks noGrp="1"/>
          </p:cNvSpPr>
          <p:nvPr>
            <p:ph idx="1"/>
          </p:nvPr>
        </p:nvSpPr>
        <p:spPr>
          <a:xfrm>
            <a:off x="-123220" y="1771892"/>
            <a:ext cx="4064000" cy="4923548"/>
          </a:xfrm>
        </p:spPr>
        <p:txBody>
          <a:bodyPr>
            <a:normAutofit/>
          </a:bodyPr>
          <a:lstStyle/>
          <a:p>
            <a:pPr marL="0" indent="0" algn="ctr">
              <a:buNone/>
            </a:pPr>
            <a:r>
              <a:rPr lang="en-GB" sz="1800" b="1" dirty="0">
                <a:latin typeface="Twinkl Cursive Looped" panose="02000000000000000000" pitchFamily="2" charset="0"/>
              </a:rPr>
              <a:t>It helps children to</a:t>
            </a:r>
          </a:p>
          <a:p>
            <a:pPr algn="ctr"/>
            <a:r>
              <a:rPr lang="en-GB" sz="1800" dirty="0">
                <a:latin typeface="Twinkl Cursive Looped" panose="02000000000000000000" pitchFamily="2" charset="0"/>
              </a:rPr>
              <a:t> - enjoy and understand stories </a:t>
            </a:r>
          </a:p>
          <a:p>
            <a:pPr algn="ctr"/>
            <a:r>
              <a:rPr lang="en-GB" sz="1800" dirty="0">
                <a:latin typeface="Twinkl Cursive Looped" panose="02000000000000000000" pitchFamily="2" charset="0"/>
              </a:rPr>
              <a:t>- see how stories start and finish</a:t>
            </a:r>
          </a:p>
          <a:p>
            <a:pPr algn="ctr"/>
            <a:r>
              <a:rPr lang="en-GB" sz="1800" dirty="0">
                <a:latin typeface="Twinkl Cursive Looped" panose="02000000000000000000" pitchFamily="2" charset="0"/>
              </a:rPr>
              <a:t> - see the structure of stories </a:t>
            </a:r>
          </a:p>
          <a:p>
            <a:pPr algn="ctr"/>
            <a:r>
              <a:rPr lang="en-GB" sz="1800" dirty="0">
                <a:latin typeface="Twinkl Cursive Looped" panose="02000000000000000000" pitchFamily="2" charset="0"/>
              </a:rPr>
              <a:t>- see how a plot unravels and is resolved. </a:t>
            </a:r>
          </a:p>
          <a:p>
            <a:pPr algn="ctr"/>
            <a:r>
              <a:rPr lang="en-GB" sz="1800" dirty="0">
                <a:latin typeface="Twinkl Cursive Looped" panose="02000000000000000000" pitchFamily="2" charset="0"/>
              </a:rPr>
              <a:t>- learn new vocabulary </a:t>
            </a:r>
          </a:p>
          <a:p>
            <a:pPr algn="ctr"/>
            <a:r>
              <a:rPr lang="en-GB" sz="1800" dirty="0">
                <a:latin typeface="Twinkl Cursive Looped" panose="02000000000000000000" pitchFamily="2" charset="0"/>
              </a:rPr>
              <a:t>- learn sentence structure</a:t>
            </a:r>
          </a:p>
          <a:p>
            <a:pPr algn="ctr"/>
            <a:r>
              <a:rPr lang="en-GB" sz="1800" dirty="0">
                <a:latin typeface="Twinkl Cursive Looped" panose="02000000000000000000" pitchFamily="2" charset="0"/>
              </a:rPr>
              <a:t> - learn punctuation</a:t>
            </a:r>
          </a:p>
          <a:p>
            <a:pPr algn="ctr"/>
            <a:r>
              <a:rPr lang="en-GB" sz="1800" dirty="0">
                <a:latin typeface="Twinkl Cursive Looped" panose="02000000000000000000" pitchFamily="2" charset="0"/>
              </a:rPr>
              <a:t> - learn spellings and grammar </a:t>
            </a:r>
          </a:p>
        </p:txBody>
      </p:sp>
      <p:sp>
        <p:nvSpPr>
          <p:cNvPr id="4" name="Content Placeholder 2">
            <a:extLst>
              <a:ext uri="{FF2B5EF4-FFF2-40B4-BE49-F238E27FC236}">
                <a16:creationId xmlns:a16="http://schemas.microsoft.com/office/drawing/2014/main" id="{67CC5644-3ED6-359E-3EB5-7EA11F7DE9C4}"/>
              </a:ext>
            </a:extLst>
          </p:cNvPr>
          <p:cNvSpPr txBox="1">
            <a:spLocks/>
          </p:cNvSpPr>
          <p:nvPr/>
        </p:nvSpPr>
        <p:spPr>
          <a:xfrm>
            <a:off x="3657600" y="1853754"/>
            <a:ext cx="4064000" cy="390566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sz="1800" dirty="0">
                <a:latin typeface="Twinkl Cursive Looped" panose="02000000000000000000" pitchFamily="2" charset="0"/>
              </a:rPr>
              <a:t>- to develop listening and attention skills </a:t>
            </a:r>
          </a:p>
          <a:p>
            <a:pPr algn="ctr"/>
            <a:r>
              <a:rPr lang="en-GB" sz="1800" dirty="0">
                <a:latin typeface="Twinkl Cursive Looped" panose="02000000000000000000" pitchFamily="2" charset="0"/>
              </a:rPr>
              <a:t>- to develop speaking and language skills</a:t>
            </a:r>
          </a:p>
          <a:p>
            <a:pPr algn="ctr"/>
            <a:r>
              <a:rPr lang="en-GB" sz="1800" dirty="0">
                <a:latin typeface="Twinkl Cursive Looped" panose="02000000000000000000" pitchFamily="2" charset="0"/>
              </a:rPr>
              <a:t> - to relax, feel calm and happy </a:t>
            </a:r>
          </a:p>
          <a:p>
            <a:pPr algn="ctr"/>
            <a:r>
              <a:rPr lang="en-GB" sz="1800" dirty="0">
                <a:latin typeface="Twinkl Cursive Looped" panose="02000000000000000000" pitchFamily="2" charset="0"/>
              </a:rPr>
              <a:t>- to be entertained </a:t>
            </a:r>
          </a:p>
          <a:p>
            <a:pPr algn="ctr"/>
            <a:r>
              <a:rPr lang="en-GB" sz="1800" dirty="0">
                <a:latin typeface="Twinkl Cursive Looped" panose="02000000000000000000" pitchFamily="2" charset="0"/>
              </a:rPr>
              <a:t>- to escape to a different world</a:t>
            </a:r>
          </a:p>
          <a:p>
            <a:pPr algn="ctr"/>
            <a:r>
              <a:rPr lang="en-GB" sz="1800" dirty="0">
                <a:latin typeface="Twinkl Cursive Looped" panose="02000000000000000000" pitchFamily="2" charset="0"/>
              </a:rPr>
              <a:t> - to be curious </a:t>
            </a:r>
          </a:p>
          <a:p>
            <a:pPr algn="ctr"/>
            <a:r>
              <a:rPr lang="en-GB" sz="1800" dirty="0">
                <a:latin typeface="Twinkl Cursive Looped" panose="02000000000000000000" pitchFamily="2" charset="0"/>
              </a:rPr>
              <a:t>– to ask and answer questions </a:t>
            </a:r>
          </a:p>
          <a:p>
            <a:pPr algn="ctr"/>
            <a:r>
              <a:rPr lang="en-GB" sz="1800" dirty="0">
                <a:latin typeface="Twinkl Cursive Looped" panose="02000000000000000000" pitchFamily="2" charset="0"/>
              </a:rPr>
              <a:t>- feel different emotions</a:t>
            </a:r>
          </a:p>
        </p:txBody>
      </p:sp>
      <p:sp>
        <p:nvSpPr>
          <p:cNvPr id="5" name="Content Placeholder 2">
            <a:extLst>
              <a:ext uri="{FF2B5EF4-FFF2-40B4-BE49-F238E27FC236}">
                <a16:creationId xmlns:a16="http://schemas.microsoft.com/office/drawing/2014/main" id="{46059A78-F446-F9B0-7929-F7E2D73F2E2A}"/>
              </a:ext>
            </a:extLst>
          </p:cNvPr>
          <p:cNvSpPr txBox="1">
            <a:spLocks/>
          </p:cNvSpPr>
          <p:nvPr/>
        </p:nvSpPr>
        <p:spPr>
          <a:xfrm>
            <a:off x="8125329" y="1995412"/>
            <a:ext cx="3604584" cy="399898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sz="1800" dirty="0">
                <a:latin typeface="Twinkl Cursive Looped" panose="02000000000000000000" pitchFamily="2" charset="0"/>
              </a:rPr>
              <a:t>- to find out information </a:t>
            </a:r>
          </a:p>
          <a:p>
            <a:r>
              <a:rPr lang="en-GB" sz="1800" dirty="0">
                <a:latin typeface="Twinkl Cursive Looped" panose="02000000000000000000" pitchFamily="2" charset="0"/>
              </a:rPr>
              <a:t>- to write in different styles (stories, information texts, recounts) to share stories with others </a:t>
            </a:r>
          </a:p>
          <a:p>
            <a:r>
              <a:rPr lang="en-GB" sz="1800" dirty="0">
                <a:latin typeface="Twinkl Cursive Looped" panose="02000000000000000000" pitchFamily="2" charset="0"/>
              </a:rPr>
              <a:t>- to relate to personal experiences </a:t>
            </a:r>
          </a:p>
          <a:p>
            <a:r>
              <a:rPr lang="en-GB" sz="1800" dirty="0">
                <a:latin typeface="Twinkl Cursive Looped" panose="02000000000000000000" pitchFamily="2" charset="0"/>
              </a:rPr>
              <a:t>- to understand the world we live in, different cultures, beliefs.</a:t>
            </a:r>
          </a:p>
        </p:txBody>
      </p:sp>
    </p:spTree>
    <p:extLst>
      <p:ext uri="{BB962C8B-B14F-4D97-AF65-F5344CB8AC3E}">
        <p14:creationId xmlns:p14="http://schemas.microsoft.com/office/powerpoint/2010/main" val="288759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B2C1-A854-C76A-5D3D-53E4DF6177E2}"/>
              </a:ext>
            </a:extLst>
          </p:cNvPr>
          <p:cNvSpPr>
            <a:spLocks noGrp="1"/>
          </p:cNvSpPr>
          <p:nvPr>
            <p:ph type="title"/>
          </p:nvPr>
        </p:nvSpPr>
        <p:spPr/>
        <p:txBody>
          <a:bodyPr/>
          <a:lstStyle/>
          <a:p>
            <a:r>
              <a:rPr lang="en-GB" dirty="0"/>
              <a:t>How do we develop a pleasure for Reading?</a:t>
            </a:r>
          </a:p>
        </p:txBody>
      </p:sp>
      <p:sp>
        <p:nvSpPr>
          <p:cNvPr id="3" name="Content Placeholder 2">
            <a:extLst>
              <a:ext uri="{FF2B5EF4-FFF2-40B4-BE49-F238E27FC236}">
                <a16:creationId xmlns:a16="http://schemas.microsoft.com/office/drawing/2014/main" id="{4B1B9528-941C-F6EF-2BDF-3509DDB8A37A}"/>
              </a:ext>
            </a:extLst>
          </p:cNvPr>
          <p:cNvSpPr>
            <a:spLocks noGrp="1"/>
          </p:cNvSpPr>
          <p:nvPr>
            <p:ph idx="1"/>
          </p:nvPr>
        </p:nvSpPr>
        <p:spPr>
          <a:xfrm>
            <a:off x="1451579" y="2015732"/>
            <a:ext cx="9450101" cy="3450613"/>
          </a:xfrm>
        </p:spPr>
        <p:txBody>
          <a:bodyPr>
            <a:normAutofit/>
          </a:bodyPr>
          <a:lstStyle/>
          <a:p>
            <a:r>
              <a:rPr lang="en-GB" dirty="0">
                <a:latin typeface="Twinkl Cursive Looped" panose="02000000000000000000" pitchFamily="2" charset="0"/>
              </a:rPr>
              <a:t>-Daily story times </a:t>
            </a:r>
          </a:p>
          <a:p>
            <a:r>
              <a:rPr lang="en-GB" dirty="0">
                <a:latin typeface="Twinkl Cursive Looped" panose="02000000000000000000" pitchFamily="2" charset="0"/>
              </a:rPr>
              <a:t>- Special days, world book day, vocabulary day, book fair </a:t>
            </a:r>
          </a:p>
          <a:p>
            <a:r>
              <a:rPr lang="en-GB" dirty="0">
                <a:latin typeface="Twinkl Cursive Looped" panose="02000000000000000000" pitchFamily="2" charset="0"/>
              </a:rPr>
              <a:t>- Diverse and inviting book corners </a:t>
            </a:r>
          </a:p>
          <a:p>
            <a:r>
              <a:rPr lang="en-GB" dirty="0">
                <a:latin typeface="Twinkl Cursive Looped" panose="02000000000000000000" pitchFamily="2" charset="0"/>
              </a:rPr>
              <a:t>- School library </a:t>
            </a:r>
          </a:p>
          <a:p>
            <a:r>
              <a:rPr lang="en-GB" dirty="0">
                <a:latin typeface="Twinkl Cursive Looped" panose="02000000000000000000" pitchFamily="2" charset="0"/>
              </a:rPr>
              <a:t>- Books linked to all areas of the curriculum –</a:t>
            </a:r>
          </a:p>
          <a:p>
            <a:r>
              <a:rPr lang="en-GB" dirty="0">
                <a:latin typeface="Twinkl Cursive Looped" panose="02000000000000000000" pitchFamily="2" charset="0"/>
              </a:rPr>
              <a:t> Reading spine </a:t>
            </a:r>
            <a:endParaRPr lang="en-GB" sz="2400" b="1" dirty="0">
              <a:latin typeface="Twinkl Cursive Looped" panose="02000000000000000000" pitchFamily="2" charset="0"/>
            </a:endParaRPr>
          </a:p>
        </p:txBody>
      </p:sp>
    </p:spTree>
    <p:extLst>
      <p:ext uri="{BB962C8B-B14F-4D97-AF65-F5344CB8AC3E}">
        <p14:creationId xmlns:p14="http://schemas.microsoft.com/office/powerpoint/2010/main" val="37511942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275</TotalTime>
  <Words>1073</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Gill Sans MT</vt:lpstr>
      <vt:lpstr>Roboto</vt:lpstr>
      <vt:lpstr>Twinkl Cursive Looped</vt:lpstr>
      <vt:lpstr>Gallery</vt:lpstr>
      <vt:lpstr>Reading workshop</vt:lpstr>
      <vt:lpstr>PowerPoint Presentation</vt:lpstr>
      <vt:lpstr>PowerPoint Presentation</vt:lpstr>
      <vt:lpstr>PowerPoint Presentation</vt:lpstr>
      <vt:lpstr>PowerPoint Presentation</vt:lpstr>
      <vt:lpstr>Session aims</vt:lpstr>
      <vt:lpstr>What is reading for pleasure?</vt:lpstr>
      <vt:lpstr>Why should we develop children’s pleasure for reading? </vt:lpstr>
      <vt:lpstr>How do we develop a pleasure for Reading?</vt:lpstr>
      <vt:lpstr>What is reading comprehension?</vt:lpstr>
      <vt:lpstr>PowerPoint Presentation</vt:lpstr>
      <vt:lpstr>To help Reading at home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workshop</dc:title>
  <dc:creator>Rachel Hopkins</dc:creator>
  <cp:lastModifiedBy>Rachel Hopkins</cp:lastModifiedBy>
  <cp:revision>15</cp:revision>
  <dcterms:created xsi:type="dcterms:W3CDTF">2023-09-16T19:41:53Z</dcterms:created>
  <dcterms:modified xsi:type="dcterms:W3CDTF">2023-09-18T18:17:48Z</dcterms:modified>
</cp:coreProperties>
</file>