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28"/>
  </p:notesMasterIdLst>
  <p:handoutMasterIdLst>
    <p:handoutMasterId r:id="rId29"/>
  </p:handoutMasterIdLst>
  <p:sldIdLst>
    <p:sldId id="256" r:id="rId5"/>
    <p:sldId id="278" r:id="rId6"/>
    <p:sldId id="272" r:id="rId7"/>
    <p:sldId id="277" r:id="rId8"/>
    <p:sldId id="275" r:id="rId9"/>
    <p:sldId id="276" r:id="rId10"/>
    <p:sldId id="274" r:id="rId11"/>
    <p:sldId id="258" r:id="rId12"/>
    <p:sldId id="259" r:id="rId13"/>
    <p:sldId id="260" r:id="rId14"/>
    <p:sldId id="268" r:id="rId15"/>
    <p:sldId id="269" r:id="rId16"/>
    <p:sldId id="261" r:id="rId17"/>
    <p:sldId id="273" r:id="rId18"/>
    <p:sldId id="267" r:id="rId19"/>
    <p:sldId id="279" r:id="rId20"/>
    <p:sldId id="262" r:id="rId21"/>
    <p:sldId id="263" r:id="rId22"/>
    <p:sldId id="264" r:id="rId23"/>
    <p:sldId id="271" r:id="rId24"/>
    <p:sldId id="265" r:id="rId25"/>
    <p:sldId id="266" r:id="rId26"/>
    <p:sldId id="270"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3" dt="2026-09-04T17:27:17.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Fletcher BUD" userId="S::fletcher.r1@welearn365.com::eeb5264d-42f4-4ca0-871c-029f37e75be9" providerId="AD" clId="Web-{00000000-0000-0000-0000-000000000000}"/>
    <pc:docChg chg="modSld">
      <pc:chgData name="R Fletcher BUD" userId="S::fletcher.r1@welearn365.com::eeb5264d-42f4-4ca0-871c-029f37e75be9" providerId="AD" clId="Web-{00000000-0000-0000-0000-000000000000}" dt="2026-09-04T17:27:17.634" v="118" actId="20577"/>
      <pc:docMkLst>
        <pc:docMk/>
      </pc:docMkLst>
      <pc:sldChg chg="modSp">
        <pc:chgData name="R Fletcher BUD" userId="S::fletcher.r1@welearn365.com::eeb5264d-42f4-4ca0-871c-029f37e75be9" providerId="AD" clId="Web-{00000000-0000-0000-0000-000000000000}" dt="2026-09-04T17:23:21.170" v="4" actId="20577"/>
        <pc:sldMkLst>
          <pc:docMk/>
          <pc:sldMk cId="0" sldId="256"/>
        </pc:sldMkLst>
        <pc:spChg chg="mod">
          <ac:chgData name="R Fletcher BUD" userId="S::fletcher.r1@welearn365.com::eeb5264d-42f4-4ca0-871c-029f37e75be9" providerId="AD" clId="Web-{00000000-0000-0000-0000-000000000000}" dt="2026-09-04T17:23:21.170" v="4" actId="20577"/>
          <ac:spMkLst>
            <pc:docMk/>
            <pc:sldMk cId="0" sldId="256"/>
            <ac:spMk id="2050" creationId="{00000000-0000-0000-0000-000000000000}"/>
          </ac:spMkLst>
        </pc:spChg>
      </pc:sldChg>
      <pc:sldChg chg="modSp">
        <pc:chgData name="R Fletcher BUD" userId="S::fletcher.r1@welearn365.com::eeb5264d-42f4-4ca0-871c-029f37e75be9" providerId="AD" clId="Web-{00000000-0000-0000-0000-000000000000}" dt="2026-09-04T17:26:21.709" v="91" actId="20577"/>
        <pc:sldMkLst>
          <pc:docMk/>
          <pc:sldMk cId="0" sldId="263"/>
        </pc:sldMkLst>
        <pc:spChg chg="mod">
          <ac:chgData name="R Fletcher BUD" userId="S::fletcher.r1@welearn365.com::eeb5264d-42f4-4ca0-871c-029f37e75be9" providerId="AD" clId="Web-{00000000-0000-0000-0000-000000000000}" dt="2026-09-04T17:26:21.709" v="91" actId="20577"/>
          <ac:spMkLst>
            <pc:docMk/>
            <pc:sldMk cId="0" sldId="263"/>
            <ac:spMk id="87043" creationId="{00000000-0000-0000-0000-000000000000}"/>
          </ac:spMkLst>
        </pc:spChg>
      </pc:sldChg>
      <pc:sldChg chg="modSp">
        <pc:chgData name="R Fletcher BUD" userId="S::fletcher.r1@welearn365.com::eeb5264d-42f4-4ca0-871c-029f37e75be9" providerId="AD" clId="Web-{00000000-0000-0000-0000-000000000000}" dt="2026-09-04T17:26:59.789" v="113" actId="20577"/>
        <pc:sldMkLst>
          <pc:docMk/>
          <pc:sldMk cId="0" sldId="264"/>
        </pc:sldMkLst>
        <pc:spChg chg="mod">
          <ac:chgData name="R Fletcher BUD" userId="S::fletcher.r1@welearn365.com::eeb5264d-42f4-4ca0-871c-029f37e75be9" providerId="AD" clId="Web-{00000000-0000-0000-0000-000000000000}" dt="2026-09-04T17:26:59.789" v="113" actId="20577"/>
          <ac:spMkLst>
            <pc:docMk/>
            <pc:sldMk cId="0" sldId="264"/>
            <ac:spMk id="88067" creationId="{00000000-0000-0000-0000-000000000000}"/>
          </ac:spMkLst>
        </pc:spChg>
      </pc:sldChg>
      <pc:sldChg chg="modSp">
        <pc:chgData name="R Fletcher BUD" userId="S::fletcher.r1@welearn365.com::eeb5264d-42f4-4ca0-871c-029f37e75be9" providerId="AD" clId="Web-{00000000-0000-0000-0000-000000000000}" dt="2026-09-04T17:27:17.634" v="118" actId="20577"/>
        <pc:sldMkLst>
          <pc:docMk/>
          <pc:sldMk cId="0" sldId="265"/>
        </pc:sldMkLst>
        <pc:spChg chg="mod">
          <ac:chgData name="R Fletcher BUD" userId="S::fletcher.r1@welearn365.com::eeb5264d-42f4-4ca0-871c-029f37e75be9" providerId="AD" clId="Web-{00000000-0000-0000-0000-000000000000}" dt="2026-09-04T17:27:17.634" v="118" actId="20577"/>
          <ac:spMkLst>
            <pc:docMk/>
            <pc:sldMk cId="0" sldId="265"/>
            <ac:spMk id="89091" creationId="{00000000-0000-0000-0000-000000000000}"/>
          </ac:spMkLst>
        </pc:spChg>
      </pc:sldChg>
      <pc:sldChg chg="modSp">
        <pc:chgData name="R Fletcher BUD" userId="S::fletcher.r1@welearn365.com::eeb5264d-42f4-4ca0-871c-029f37e75be9" providerId="AD" clId="Web-{00000000-0000-0000-0000-000000000000}" dt="2026-09-04T17:23:41.468" v="9" actId="20577"/>
        <pc:sldMkLst>
          <pc:docMk/>
          <pc:sldMk cId="2662589455" sldId="272"/>
        </pc:sldMkLst>
        <pc:spChg chg="mod">
          <ac:chgData name="R Fletcher BUD" userId="S::fletcher.r1@welearn365.com::eeb5264d-42f4-4ca0-871c-029f37e75be9" providerId="AD" clId="Web-{00000000-0000-0000-0000-000000000000}" dt="2026-09-04T17:23:41.468" v="9" actId="20577"/>
          <ac:spMkLst>
            <pc:docMk/>
            <pc:sldMk cId="2662589455" sldId="272"/>
            <ac:spMk id="2" creationId="{6F124E2D-9E94-47A8-9903-B522303D1896}"/>
          </ac:spMkLst>
        </pc:spChg>
      </pc:sldChg>
      <pc:sldChg chg="mod modShow">
        <pc:chgData name="R Fletcher BUD" userId="S::fletcher.r1@welearn365.com::eeb5264d-42f4-4ca0-871c-029f37e75be9" providerId="AD" clId="Web-{00000000-0000-0000-0000-000000000000}" dt="2026-09-04T17:24:13.329" v="10"/>
        <pc:sldMkLst>
          <pc:docMk/>
          <pc:sldMk cId="4199524885" sldId="27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75779"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ltLang="en-US"/>
          </a:p>
        </p:txBody>
      </p:sp>
      <p:sp>
        <p:nvSpPr>
          <p:cNvPr id="75780"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75781"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624F759C-11E8-4C74-A614-BBD04EB1AD6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79A011-F192-4131-BD85-3C29B7E96943}" type="datetimeFigureOut">
              <a:rPr lang="en-GB" smtClean="0"/>
              <a:t>17/09/2026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7FD723-B4EE-413B-B83D-72586CFC3856}" type="slidenum">
              <a:rPr lang="en-GB" smtClean="0"/>
              <a:t>‹#›</a:t>
            </a:fld>
            <a:endParaRPr lang="en-GB"/>
          </a:p>
        </p:txBody>
      </p:sp>
    </p:spTree>
    <p:extLst>
      <p:ext uri="{BB962C8B-B14F-4D97-AF65-F5344CB8AC3E}">
        <p14:creationId xmlns:p14="http://schemas.microsoft.com/office/powerpoint/2010/main" val="2560824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A7FD723-B4EE-413B-B83D-72586CFC3856}" type="slidenum">
              <a:rPr lang="en-GB" smtClean="0"/>
              <a:t>19</a:t>
            </a:fld>
            <a:endParaRPr lang="en-GB"/>
          </a:p>
        </p:txBody>
      </p:sp>
    </p:spTree>
    <p:extLst>
      <p:ext uri="{BB962C8B-B14F-4D97-AF65-F5344CB8AC3E}">
        <p14:creationId xmlns:p14="http://schemas.microsoft.com/office/powerpoint/2010/main" val="3853936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1682" name="Rectangle 2"/>
          <p:cNvSpPr>
            <a:spLocks noGrp="1" noRot="1" noChangeArrowheads="1"/>
          </p:cNvSpPr>
          <p:nvPr>
            <p:ph type="ctrTitle"/>
          </p:nvPr>
        </p:nvSpPr>
        <p:spPr>
          <a:xfrm>
            <a:off x="685800" y="1981200"/>
            <a:ext cx="7772400" cy="1600200"/>
          </a:xfrm>
        </p:spPr>
        <p:txBody>
          <a:bodyPr/>
          <a:lstStyle>
            <a:lvl1pPr>
              <a:defRPr/>
            </a:lvl1pPr>
          </a:lstStyle>
          <a:p>
            <a:pPr lvl="0"/>
            <a:r>
              <a:rPr lang="en-US" altLang="en-US" noProof="0"/>
              <a:t>Click to edit Master title style</a:t>
            </a:r>
          </a:p>
        </p:txBody>
      </p:sp>
      <p:sp>
        <p:nvSpPr>
          <p:cNvPr id="71683"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79822D3-011B-4573-8418-CE959D14A7B9}" type="slidenum">
              <a:rPr lang="en-US" altLang="en-US"/>
              <a:pPr>
                <a:defRPr/>
              </a:pPr>
              <a:t>‹#›</a:t>
            </a:fld>
            <a:endParaRPr lang="en-US" altLang="en-US"/>
          </a:p>
        </p:txBody>
      </p:sp>
    </p:spTree>
    <p:extLst>
      <p:ext uri="{BB962C8B-B14F-4D97-AF65-F5344CB8AC3E}">
        <p14:creationId xmlns:p14="http://schemas.microsoft.com/office/powerpoint/2010/main" val="3153679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EB92E69-5F39-4106-A906-1B8BE9A18F02}" type="slidenum">
              <a:rPr lang="en-US" altLang="en-US"/>
              <a:pPr>
                <a:defRPr/>
              </a:pPr>
              <a:t>‹#›</a:t>
            </a:fld>
            <a:endParaRPr lang="en-US" altLang="en-US"/>
          </a:p>
        </p:txBody>
      </p:sp>
    </p:spTree>
    <p:extLst>
      <p:ext uri="{BB962C8B-B14F-4D97-AF65-F5344CB8AC3E}">
        <p14:creationId xmlns:p14="http://schemas.microsoft.com/office/powerpoint/2010/main" val="2306172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AB280B8-070C-421C-A07B-C0C67B241F31}" type="slidenum">
              <a:rPr lang="en-US" altLang="en-US"/>
              <a:pPr>
                <a:defRPr/>
              </a:pPr>
              <a:t>‹#›</a:t>
            </a:fld>
            <a:endParaRPr lang="en-US" altLang="en-US"/>
          </a:p>
        </p:txBody>
      </p:sp>
    </p:spTree>
    <p:extLst>
      <p:ext uri="{BB962C8B-B14F-4D97-AF65-F5344CB8AC3E}">
        <p14:creationId xmlns:p14="http://schemas.microsoft.com/office/powerpoint/2010/main" val="326206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1C2AF2D-F89C-47DC-A3DD-47888222E27B}" type="slidenum">
              <a:rPr lang="en-US" altLang="en-US"/>
              <a:pPr>
                <a:defRPr/>
              </a:pPr>
              <a:t>‹#›</a:t>
            </a:fld>
            <a:endParaRPr lang="en-US" altLang="en-US"/>
          </a:p>
        </p:txBody>
      </p:sp>
    </p:spTree>
    <p:extLst>
      <p:ext uri="{BB962C8B-B14F-4D97-AF65-F5344CB8AC3E}">
        <p14:creationId xmlns:p14="http://schemas.microsoft.com/office/powerpoint/2010/main" val="204276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8FC9DA31-4930-4608-BCDF-158AE9938F39}" type="slidenum">
              <a:rPr lang="en-US" altLang="en-US"/>
              <a:pPr>
                <a:defRPr/>
              </a:pPr>
              <a:t>‹#›</a:t>
            </a:fld>
            <a:endParaRPr lang="en-US" altLang="en-US"/>
          </a:p>
        </p:txBody>
      </p:sp>
    </p:spTree>
    <p:extLst>
      <p:ext uri="{BB962C8B-B14F-4D97-AF65-F5344CB8AC3E}">
        <p14:creationId xmlns:p14="http://schemas.microsoft.com/office/powerpoint/2010/main" val="2473995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7E165B64-D250-4BBB-9613-D3DEF6E17E96}" type="slidenum">
              <a:rPr lang="en-US" altLang="en-US"/>
              <a:pPr>
                <a:defRPr/>
              </a:pPr>
              <a:t>‹#›</a:t>
            </a:fld>
            <a:endParaRPr lang="en-US" altLang="en-US"/>
          </a:p>
        </p:txBody>
      </p:sp>
    </p:spTree>
    <p:extLst>
      <p:ext uri="{BB962C8B-B14F-4D97-AF65-F5344CB8AC3E}">
        <p14:creationId xmlns:p14="http://schemas.microsoft.com/office/powerpoint/2010/main" val="2910729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98FEB4F3-BF5D-4FB5-8DC1-56A537258C2A}" type="slidenum">
              <a:rPr lang="en-US" altLang="en-US"/>
              <a:pPr>
                <a:defRPr/>
              </a:pPr>
              <a:t>‹#›</a:t>
            </a:fld>
            <a:endParaRPr lang="en-US" altLang="en-US"/>
          </a:p>
        </p:txBody>
      </p:sp>
    </p:spTree>
    <p:extLst>
      <p:ext uri="{BB962C8B-B14F-4D97-AF65-F5344CB8AC3E}">
        <p14:creationId xmlns:p14="http://schemas.microsoft.com/office/powerpoint/2010/main" val="410179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2D4EB28-2333-405E-B561-F7BD1B36016B}" type="slidenum">
              <a:rPr lang="en-US" altLang="en-US"/>
              <a:pPr>
                <a:defRPr/>
              </a:pPr>
              <a:t>‹#›</a:t>
            </a:fld>
            <a:endParaRPr lang="en-US" altLang="en-US"/>
          </a:p>
        </p:txBody>
      </p:sp>
    </p:spTree>
    <p:extLst>
      <p:ext uri="{BB962C8B-B14F-4D97-AF65-F5344CB8AC3E}">
        <p14:creationId xmlns:p14="http://schemas.microsoft.com/office/powerpoint/2010/main" val="2099088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367C60C-010D-4801-89E7-2DCF4A8D51D2}" type="slidenum">
              <a:rPr lang="en-US" altLang="en-US"/>
              <a:pPr>
                <a:defRPr/>
              </a:pPr>
              <a:t>‹#›</a:t>
            </a:fld>
            <a:endParaRPr lang="en-US" altLang="en-US"/>
          </a:p>
        </p:txBody>
      </p:sp>
    </p:spTree>
    <p:extLst>
      <p:ext uri="{BB962C8B-B14F-4D97-AF65-F5344CB8AC3E}">
        <p14:creationId xmlns:p14="http://schemas.microsoft.com/office/powerpoint/2010/main" val="630969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D91A827-B7D5-4FB0-A41B-68F212127A6A}" type="slidenum">
              <a:rPr lang="en-US" altLang="en-US"/>
              <a:pPr>
                <a:defRPr/>
              </a:pPr>
              <a:t>‹#›</a:t>
            </a:fld>
            <a:endParaRPr lang="en-US" altLang="en-US"/>
          </a:p>
        </p:txBody>
      </p:sp>
    </p:spTree>
    <p:extLst>
      <p:ext uri="{BB962C8B-B14F-4D97-AF65-F5344CB8AC3E}">
        <p14:creationId xmlns:p14="http://schemas.microsoft.com/office/powerpoint/2010/main" val="104907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4DC57E5-9DAE-4733-B291-D227B1F7D399}" type="slidenum">
              <a:rPr lang="en-US" altLang="en-US"/>
              <a:pPr>
                <a:defRPr/>
              </a:pPr>
              <a:t>‹#›</a:t>
            </a:fld>
            <a:endParaRPr lang="en-US" altLang="en-US"/>
          </a:p>
        </p:txBody>
      </p:sp>
    </p:spTree>
    <p:extLst>
      <p:ext uri="{BB962C8B-B14F-4D97-AF65-F5344CB8AC3E}">
        <p14:creationId xmlns:p14="http://schemas.microsoft.com/office/powerpoint/2010/main" val="228153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bwMode="auto">
          <a:xfrm>
            <a:off x="301625" y="228600"/>
            <a:ext cx="8510588" cy="1325563"/>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0659" name="Rectangle 3"/>
          <p:cNvSpPr>
            <a:spLocks noGrp="1" noRot="1" noChangeArrowheads="1"/>
          </p:cNvSpPr>
          <p:nvPr>
            <p:ph type="body" idx="1"/>
          </p:nvPr>
        </p:nvSpPr>
        <p:spPr bwMode="auto">
          <a:xfrm>
            <a:off x="301625" y="1676400"/>
            <a:ext cx="8540750" cy="442277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0660" name="Rectangle 4"/>
          <p:cNvSpPr>
            <a:spLocks noGrp="1" noChangeArrowheads="1"/>
          </p:cNvSpPr>
          <p:nvPr>
            <p:ph type="dt" sz="half" idx="2"/>
          </p:nvPr>
        </p:nvSpPr>
        <p:spPr bwMode="auto">
          <a:xfrm>
            <a:off x="304800" y="6245225"/>
            <a:ext cx="22860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mn-lt"/>
              </a:defRPr>
            </a:lvl1pPr>
          </a:lstStyle>
          <a:p>
            <a:pPr>
              <a:defRPr/>
            </a:pPr>
            <a:endParaRPr lang="en-US" altLang="en-US"/>
          </a:p>
        </p:txBody>
      </p:sp>
      <p:sp>
        <p:nvSpPr>
          <p:cNvPr id="70661"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mn-lt"/>
              </a:defRPr>
            </a:lvl1pPr>
          </a:lstStyle>
          <a:p>
            <a:pPr>
              <a:defRPr/>
            </a:pPr>
            <a:endParaRPr lang="en-US" altLang="en-US"/>
          </a:p>
        </p:txBody>
      </p:sp>
      <p:sp>
        <p:nvSpPr>
          <p:cNvPr id="70662" name="Rectangle 6"/>
          <p:cNvSpPr>
            <a:spLocks noGrp="1" noChangeArrowheads="1"/>
          </p:cNvSpPr>
          <p:nvPr>
            <p:ph type="sldNum" sz="quarter" idx="4"/>
          </p:nvPr>
        </p:nvSpPr>
        <p:spPr bwMode="auto">
          <a:xfrm>
            <a:off x="6553200" y="6245225"/>
            <a:ext cx="22860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a:defRPr/>
            </a:pPr>
            <a:fld id="{A46824FA-8218-40B0-A91B-0086E2295F5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manoradventure.co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Rot="1" noChangeArrowheads="1"/>
          </p:cNvSpPr>
          <p:nvPr>
            <p:ph type="ctrTitle"/>
          </p:nvPr>
        </p:nvSpPr>
        <p:spPr>
          <a:xfrm>
            <a:off x="585788" y="188913"/>
            <a:ext cx="7772400" cy="1223962"/>
          </a:xfrm>
        </p:spPr>
        <p:txBody>
          <a:bodyPr/>
          <a:lstStyle/>
          <a:p>
            <a:pPr eaLnBrk="1" hangingPunct="1">
              <a:defRPr/>
            </a:pPr>
            <a:r>
              <a:rPr lang="en-GB" altLang="en-US" dirty="0"/>
              <a:t>Manor Adventure</a:t>
            </a:r>
            <a:br>
              <a:rPr lang="en-GB" altLang="en-US" dirty="0"/>
            </a:br>
            <a:r>
              <a:rPr lang="en-GB" altLang="en-US" dirty="0"/>
              <a:t>14th - 16th</a:t>
            </a:r>
            <a:r>
              <a:rPr lang="en-GB" altLang="en-US" baseline="30000" dirty="0"/>
              <a:t>  </a:t>
            </a:r>
            <a:r>
              <a:rPr lang="en-GB" altLang="en-US" dirty="0"/>
              <a:t>October 2026</a:t>
            </a:r>
            <a:endParaRPr lang="en-US" altLang="en-US" dirty="0"/>
          </a:p>
        </p:txBody>
      </p:sp>
      <p:sp>
        <p:nvSpPr>
          <p:cNvPr id="9" name="Rectangle 3"/>
          <p:cNvSpPr txBox="1">
            <a:spLocks noRot="1" noChangeArrowheads="1"/>
          </p:cNvSpPr>
          <p:nvPr/>
        </p:nvSpPr>
        <p:spPr bwMode="auto">
          <a:xfrm>
            <a:off x="1195388" y="5421313"/>
            <a:ext cx="6400800" cy="1079500"/>
          </a:xfrm>
          <a:prstGeom prst="rect">
            <a:avLst/>
          </a:prstGeom>
          <a:noFill/>
          <a:ln>
            <a:noFill/>
          </a:ln>
          <a:effectLst/>
        </p:spPr>
        <p:txBody>
          <a:bodyPr/>
          <a:lstStyle>
            <a:lvl1pPr marL="0" indent="0" algn="ctr" rtl="0" fontAlgn="base">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eaLnBrk="1" hangingPunct="1">
              <a:lnSpc>
                <a:spcPct val="80000"/>
              </a:lnSpc>
              <a:defRPr/>
            </a:pPr>
            <a:endParaRPr lang="en-GB" altLang="en-US" sz="1000" kern="0" dirty="0"/>
          </a:p>
          <a:p>
            <a:pPr eaLnBrk="1" hangingPunct="1">
              <a:lnSpc>
                <a:spcPct val="80000"/>
              </a:lnSpc>
              <a:defRPr/>
            </a:pPr>
            <a:r>
              <a:rPr lang="en-GB" altLang="en-US" sz="2000" kern="0" dirty="0">
                <a:latin typeface="Twinkl Cursive Looped" panose="02000000000000000000" pitchFamily="2" charset="0"/>
              </a:rPr>
              <a:t>An adventure - team building ,developing individual skills and self-confidence</a:t>
            </a:r>
            <a:endParaRPr lang="en-US" altLang="en-US" sz="2000" kern="0" dirty="0">
              <a:latin typeface="Twinkl Cursive Looped" panose="02000000000000000000" pitchFamily="2" charset="0"/>
            </a:endParaRPr>
          </a:p>
        </p:txBody>
      </p:sp>
      <p:pic>
        <p:nvPicPr>
          <p:cNvPr id="307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41525" y="1612900"/>
            <a:ext cx="4860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BC82-9F62-4F74-8A64-F81A7F3A6539}"/>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5537F0A7-665C-4353-A49F-8B1B6D589D70}"/>
              </a:ext>
            </a:extLst>
          </p:cNvPr>
          <p:cNvPicPr>
            <a:picLocks noChangeAspect="1"/>
          </p:cNvPicPr>
          <p:nvPr/>
        </p:nvPicPr>
        <p:blipFill>
          <a:blip r:embed="rId2"/>
          <a:stretch>
            <a:fillRect/>
          </a:stretch>
        </p:blipFill>
        <p:spPr>
          <a:xfrm>
            <a:off x="301625" y="1083213"/>
            <a:ext cx="8817949" cy="4462692"/>
          </a:xfrm>
          <a:prstGeom prst="rect">
            <a:avLst/>
          </a:prstGeom>
        </p:spPr>
      </p:pic>
    </p:spTree>
    <p:extLst>
      <p:ext uri="{BB962C8B-B14F-4D97-AF65-F5344CB8AC3E}">
        <p14:creationId xmlns:p14="http://schemas.microsoft.com/office/powerpoint/2010/main" val="326488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24E2D-9E94-47A8-9903-B522303D1896}"/>
              </a:ext>
            </a:extLst>
          </p:cNvPr>
          <p:cNvSpPr>
            <a:spLocks noGrp="1"/>
          </p:cNvSpPr>
          <p:nvPr>
            <p:ph type="title"/>
          </p:nvPr>
        </p:nvSpPr>
        <p:spPr/>
        <p:txBody>
          <a:bodyPr/>
          <a:lstStyle/>
          <a:p>
            <a:r>
              <a:rPr lang="en-GB" dirty="0" err="1">
                <a:cs typeface="Arial"/>
              </a:rPr>
              <a:t>Culmington</a:t>
            </a:r>
            <a:r>
              <a:rPr lang="en-GB" dirty="0">
                <a:cs typeface="Arial"/>
              </a:rPr>
              <a:t> Manor</a:t>
            </a:r>
            <a:endParaRPr lang="en-GB" dirty="0"/>
          </a:p>
        </p:txBody>
      </p:sp>
      <p:pic>
        <p:nvPicPr>
          <p:cNvPr id="4" name="Content Placeholder 3">
            <a:extLst>
              <a:ext uri="{FF2B5EF4-FFF2-40B4-BE49-F238E27FC236}">
                <a16:creationId xmlns:a16="http://schemas.microsoft.com/office/drawing/2014/main" id="{0D5AF68D-14E4-4F9A-9D31-AE193FE20A45}"/>
              </a:ext>
            </a:extLst>
          </p:cNvPr>
          <p:cNvPicPr>
            <a:picLocks noGrp="1" noChangeAspect="1"/>
          </p:cNvPicPr>
          <p:nvPr>
            <p:ph idx="1"/>
          </p:nvPr>
        </p:nvPicPr>
        <p:blipFill>
          <a:blip r:embed="rId2"/>
          <a:stretch>
            <a:fillRect/>
          </a:stretch>
        </p:blipFill>
        <p:spPr>
          <a:xfrm>
            <a:off x="271463" y="1865614"/>
            <a:ext cx="8540750" cy="3706723"/>
          </a:xfrm>
          <a:prstGeom prst="rect">
            <a:avLst/>
          </a:prstGeom>
        </p:spPr>
      </p:pic>
    </p:spTree>
    <p:extLst>
      <p:ext uri="{BB962C8B-B14F-4D97-AF65-F5344CB8AC3E}">
        <p14:creationId xmlns:p14="http://schemas.microsoft.com/office/powerpoint/2010/main" val="2662589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E1CEC0D-0A98-492C-BB3F-D05E4D2EB5E7}"/>
              </a:ext>
            </a:extLst>
          </p:cNvPr>
          <p:cNvPicPr>
            <a:picLocks noGrp="1" noChangeAspect="1"/>
          </p:cNvPicPr>
          <p:nvPr>
            <p:ph idx="1"/>
          </p:nvPr>
        </p:nvPicPr>
        <p:blipFill>
          <a:blip r:embed="rId2"/>
          <a:stretch>
            <a:fillRect/>
          </a:stretch>
        </p:blipFill>
        <p:spPr>
          <a:xfrm>
            <a:off x="779308" y="1075861"/>
            <a:ext cx="7585384" cy="4422775"/>
          </a:xfrm>
          <a:prstGeom prst="rect">
            <a:avLst/>
          </a:prstGeom>
        </p:spPr>
      </p:pic>
    </p:spTree>
    <p:extLst>
      <p:ext uri="{BB962C8B-B14F-4D97-AF65-F5344CB8AC3E}">
        <p14:creationId xmlns:p14="http://schemas.microsoft.com/office/powerpoint/2010/main" val="3837092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CE1F7-1D23-44E2-AEAF-6432D90E0CC1}"/>
              </a:ext>
            </a:extLst>
          </p:cNvPr>
          <p:cNvSpPr>
            <a:spLocks noGrp="1"/>
          </p:cNvSpPr>
          <p:nvPr>
            <p:ph type="title"/>
          </p:nvPr>
        </p:nvSpPr>
        <p:spPr>
          <a:xfrm>
            <a:off x="301625" y="970671"/>
            <a:ext cx="5550535" cy="583492"/>
          </a:xfrm>
        </p:spPr>
        <p:txBody>
          <a:bodyPr/>
          <a:lstStyle/>
          <a:p>
            <a:endParaRPr lang="en-GB" dirty="0"/>
          </a:p>
        </p:txBody>
      </p:sp>
      <p:pic>
        <p:nvPicPr>
          <p:cNvPr id="4" name="Picture 3">
            <a:extLst>
              <a:ext uri="{FF2B5EF4-FFF2-40B4-BE49-F238E27FC236}">
                <a16:creationId xmlns:a16="http://schemas.microsoft.com/office/drawing/2014/main" id="{38A79E4B-A422-40FD-ABB1-E718A87A4763}"/>
              </a:ext>
            </a:extLst>
          </p:cNvPr>
          <p:cNvPicPr>
            <a:picLocks noChangeAspect="1"/>
          </p:cNvPicPr>
          <p:nvPr/>
        </p:nvPicPr>
        <p:blipFill>
          <a:blip r:embed="rId2"/>
          <a:stretch>
            <a:fillRect/>
          </a:stretch>
        </p:blipFill>
        <p:spPr>
          <a:xfrm>
            <a:off x="301625" y="918796"/>
            <a:ext cx="8465786" cy="5020408"/>
          </a:xfrm>
          <a:prstGeom prst="rect">
            <a:avLst/>
          </a:prstGeom>
        </p:spPr>
      </p:pic>
    </p:spTree>
    <p:extLst>
      <p:ext uri="{BB962C8B-B14F-4D97-AF65-F5344CB8AC3E}">
        <p14:creationId xmlns:p14="http://schemas.microsoft.com/office/powerpoint/2010/main" val="259431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92F94-DE1D-49A9-8C2D-CC0338B9EA61}"/>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0496514E-A7E5-4E14-9EDB-9CEB9BEFEE0D}"/>
              </a:ext>
            </a:extLst>
          </p:cNvPr>
          <p:cNvPicPr>
            <a:picLocks noChangeAspect="1"/>
          </p:cNvPicPr>
          <p:nvPr/>
        </p:nvPicPr>
        <p:blipFill>
          <a:blip r:embed="rId2"/>
          <a:stretch>
            <a:fillRect/>
          </a:stretch>
        </p:blipFill>
        <p:spPr>
          <a:xfrm>
            <a:off x="100012" y="1319212"/>
            <a:ext cx="8943975" cy="4219575"/>
          </a:xfrm>
          <a:prstGeom prst="rect">
            <a:avLst/>
          </a:prstGeom>
        </p:spPr>
      </p:pic>
    </p:spTree>
    <p:extLst>
      <p:ext uri="{BB962C8B-B14F-4D97-AF65-F5344CB8AC3E}">
        <p14:creationId xmlns:p14="http://schemas.microsoft.com/office/powerpoint/2010/main" val="3076399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FB8004-5E93-4D34-A006-CB0A4580BF73}"/>
              </a:ext>
            </a:extLst>
          </p:cNvPr>
          <p:cNvPicPr>
            <a:picLocks noChangeAspect="1"/>
          </p:cNvPicPr>
          <p:nvPr/>
        </p:nvPicPr>
        <p:blipFill>
          <a:blip r:embed="rId2"/>
          <a:stretch>
            <a:fillRect/>
          </a:stretch>
        </p:blipFill>
        <p:spPr>
          <a:xfrm>
            <a:off x="614752" y="984739"/>
            <a:ext cx="7914495" cy="4568776"/>
          </a:xfrm>
          <a:prstGeom prst="rect">
            <a:avLst/>
          </a:prstGeom>
        </p:spPr>
      </p:pic>
    </p:spTree>
    <p:extLst>
      <p:ext uri="{BB962C8B-B14F-4D97-AF65-F5344CB8AC3E}">
        <p14:creationId xmlns:p14="http://schemas.microsoft.com/office/powerpoint/2010/main" val="3932445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8" name="Rectangle 6"/>
          <p:cNvSpPr>
            <a:spLocks noGrp="1" noChangeArrowheads="1"/>
          </p:cNvSpPr>
          <p:nvPr>
            <p:ph type="title"/>
          </p:nvPr>
        </p:nvSpPr>
        <p:spPr/>
        <p:txBody>
          <a:bodyPr/>
          <a:lstStyle/>
          <a:p>
            <a:pPr eaLnBrk="1" hangingPunct="1">
              <a:defRPr/>
            </a:pPr>
            <a:br>
              <a:rPr lang="en-GB" altLang="en-US" dirty="0"/>
            </a:br>
            <a:r>
              <a:rPr lang="en-GB" altLang="en-US" dirty="0"/>
              <a:t>The Activities</a:t>
            </a:r>
            <a:br>
              <a:rPr lang="en-GB" altLang="en-US" u="sng" dirty="0"/>
            </a:br>
            <a:r>
              <a:rPr lang="en-GB" altLang="en-US" dirty="0"/>
              <a:t>Kayaking and Canoeing</a:t>
            </a:r>
            <a:endParaRPr lang="en-US" altLang="en-US" dirty="0"/>
          </a:p>
        </p:txBody>
      </p:sp>
      <p:pic>
        <p:nvPicPr>
          <p:cNvPr id="5123" name="Picture 4" descr="\\BUD2329-fs\STAFF\Rachael Stevens\Manor Adv\Camera 4\P1000186.JPG"/>
          <p:cNvPicPr>
            <a:picLocks noChangeAspect="1" noChangeArrowheads="1"/>
          </p:cNvPicPr>
          <p:nvPr/>
        </p:nvPicPr>
        <p:blipFill>
          <a:blip r:embed="rId2">
            <a:extLst>
              <a:ext uri="{28A0092B-C50C-407E-A947-70E740481C1C}">
                <a14:useLocalDpi xmlns:a14="http://schemas.microsoft.com/office/drawing/2010/main" val="0"/>
              </a:ext>
            </a:extLst>
          </a:blip>
          <a:srcRect l="11111" t="27083" r="5556" b="7291"/>
          <a:stretch>
            <a:fillRect/>
          </a:stretch>
        </p:blipFill>
        <p:spPr bwMode="auto">
          <a:xfrm>
            <a:off x="468313" y="2255838"/>
            <a:ext cx="3654425" cy="383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 descr="\\BUD2329-fs\STAFF\rachael stevens\Manor Adv\Camera 4\P1000184.JPG"/>
          <p:cNvPicPr>
            <a:picLocks noChangeAspect="1" noChangeArrowheads="1"/>
          </p:cNvPicPr>
          <p:nvPr/>
        </p:nvPicPr>
        <p:blipFill>
          <a:blip r:embed="rId3">
            <a:extLst>
              <a:ext uri="{28A0092B-C50C-407E-A947-70E740481C1C}">
                <a14:useLocalDpi xmlns:a14="http://schemas.microsoft.com/office/drawing/2010/main" val="0"/>
              </a:ext>
            </a:extLst>
          </a:blip>
          <a:srcRect l="65717" t="51563" r="8594" b="25771"/>
          <a:stretch>
            <a:fillRect/>
          </a:stretch>
        </p:blipFill>
        <p:spPr bwMode="auto">
          <a:xfrm>
            <a:off x="4778375" y="3933825"/>
            <a:ext cx="3571875"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38918"/>
                                        </p:tgtEl>
                                        <p:attrNameLst>
                                          <p:attrName>style.visibility</p:attrName>
                                        </p:attrNameLst>
                                      </p:cBhvr>
                                      <p:to>
                                        <p:strVal val="visible"/>
                                      </p:to>
                                    </p:set>
                                    <p:anim calcmode="lin" valueType="num">
                                      <p:cBhvr>
                                        <p:cTn id="7" dur="500" fill="hold"/>
                                        <p:tgtEl>
                                          <p:spTgt spid="389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89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89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8918"/>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xit" presetSubtype="32" fill="hold" grpId="1" nodeType="clickEffect">
                                  <p:stCondLst>
                                    <p:cond delay="0"/>
                                  </p:stCondLst>
                                  <p:childTnLst>
                                    <p:anim calcmode="lin" valueType="num">
                                      <p:cBhvr>
                                        <p:cTn id="14" dur="500" fill="hold"/>
                                        <p:tgtEl>
                                          <p:spTgt spid="38918"/>
                                        </p:tgtEl>
                                        <p:attrNameLst>
                                          <p:attrName>ppt_w</p:attrName>
                                        </p:attrNameLst>
                                      </p:cBhvr>
                                      <p:tavLst>
                                        <p:tav tm="0">
                                          <p:val>
                                            <p:strVal val="ppt_w"/>
                                          </p:val>
                                        </p:tav>
                                        <p:tav tm="100000">
                                          <p:val>
                                            <p:fltVal val="0"/>
                                          </p:val>
                                        </p:tav>
                                      </p:tavLst>
                                    </p:anim>
                                    <p:anim calcmode="lin" valueType="num">
                                      <p:cBhvr>
                                        <p:cTn id="15" dur="500" fill="hold"/>
                                        <p:tgtEl>
                                          <p:spTgt spid="38918"/>
                                        </p:tgtEl>
                                        <p:attrNameLst>
                                          <p:attrName>ppt_h</p:attrName>
                                        </p:attrNameLst>
                                      </p:cBhvr>
                                      <p:tavLst>
                                        <p:tav tm="0">
                                          <p:val>
                                            <p:strVal val="ppt_h"/>
                                          </p:val>
                                        </p:tav>
                                        <p:tav tm="100000">
                                          <p:val>
                                            <p:fltVal val="0"/>
                                          </p:val>
                                        </p:tav>
                                      </p:tavLst>
                                    </p:anim>
                                    <p:set>
                                      <p:cBhvr>
                                        <p:cTn id="16" dur="1" fill="hold">
                                          <p:stCondLst>
                                            <p:cond delay="499"/>
                                          </p:stCondLst>
                                        </p:cTn>
                                        <p:tgtEl>
                                          <p:spTgt spid="389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p:bldP spid="38918" grpId="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42" name="Rectangle 6"/>
          <p:cNvSpPr>
            <a:spLocks noGrp="1" noChangeArrowheads="1"/>
          </p:cNvSpPr>
          <p:nvPr>
            <p:ph type="title"/>
          </p:nvPr>
        </p:nvSpPr>
        <p:spPr/>
        <p:txBody>
          <a:bodyPr/>
          <a:lstStyle/>
          <a:p>
            <a:pPr eaLnBrk="1" hangingPunct="1">
              <a:defRPr/>
            </a:pPr>
            <a:r>
              <a:rPr lang="en-GB" altLang="en-US" dirty="0"/>
              <a:t>Climbing wall</a:t>
            </a:r>
            <a:endParaRPr lang="en-US" altLang="en-US" dirty="0"/>
          </a:p>
        </p:txBody>
      </p:sp>
      <p:pic>
        <p:nvPicPr>
          <p:cNvPr id="6148" name="Picture 3" descr="\\BUD2329-fs\STAFF\Rachael Stevens\Manor Adv\Camera 3\P1000352.JPG"/>
          <p:cNvPicPr>
            <a:picLocks noChangeAspect="1" noChangeArrowheads="1"/>
          </p:cNvPicPr>
          <p:nvPr/>
        </p:nvPicPr>
        <p:blipFill>
          <a:blip r:embed="rId2">
            <a:extLst>
              <a:ext uri="{28A0092B-C50C-407E-A947-70E740481C1C}">
                <a14:useLocalDpi xmlns:a14="http://schemas.microsoft.com/office/drawing/2010/main" val="0"/>
              </a:ext>
            </a:extLst>
          </a:blip>
          <a:srcRect l="30208" t="25781" r="32497" b="9375"/>
          <a:stretch>
            <a:fillRect/>
          </a:stretch>
        </p:blipFill>
        <p:spPr bwMode="auto">
          <a:xfrm>
            <a:off x="1387598" y="1607343"/>
            <a:ext cx="1571625"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3" descr="\\BUD2329-fs\STAFF\Rachael Stevens\Manor Adv\Camera 3\P1000343.JPG"/>
          <p:cNvPicPr>
            <a:picLocks noChangeAspect="1" noChangeArrowheads="1"/>
          </p:cNvPicPr>
          <p:nvPr/>
        </p:nvPicPr>
        <p:blipFill>
          <a:blip r:embed="rId3">
            <a:extLst>
              <a:ext uri="{28A0092B-C50C-407E-A947-70E740481C1C}">
                <a14:useLocalDpi xmlns:a14="http://schemas.microsoft.com/office/drawing/2010/main" val="0"/>
              </a:ext>
            </a:extLst>
          </a:blip>
          <a:srcRect l="31250" t="25000" r="17708" b="8594"/>
          <a:stretch>
            <a:fillRect/>
          </a:stretch>
        </p:blipFill>
        <p:spPr bwMode="auto">
          <a:xfrm>
            <a:off x="5022044" y="2700338"/>
            <a:ext cx="2265362" cy="39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39942"/>
                                        </p:tgtEl>
                                        <p:attrNameLst>
                                          <p:attrName>style.visibility</p:attrName>
                                        </p:attrNameLst>
                                      </p:cBhvr>
                                      <p:to>
                                        <p:strVal val="visible"/>
                                      </p:to>
                                    </p:set>
                                    <p:animEffect transition="in" filter="fade">
                                      <p:cBhvr>
                                        <p:cTn id="7" dur="600">
                                          <p:stCondLst>
                                            <p:cond delay="0"/>
                                          </p:stCondLst>
                                        </p:cTn>
                                        <p:tgtEl>
                                          <p:spTgt spid="39942"/>
                                        </p:tgtEl>
                                      </p:cBhvr>
                                    </p:animEffect>
                                    <p:anim calcmode="lin" valueType="num">
                                      <p:cBhvr>
                                        <p:cTn id="8" dur="600" fill="hold">
                                          <p:stCondLst>
                                            <p:cond delay="0"/>
                                          </p:stCondLst>
                                        </p:cTn>
                                        <p:tgtEl>
                                          <p:spTgt spid="39942"/>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39942"/>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3994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3924300" y="228600"/>
            <a:ext cx="4887913" cy="1325563"/>
          </a:xfrm>
        </p:spPr>
        <p:txBody>
          <a:bodyPr/>
          <a:lstStyle/>
          <a:p>
            <a:pPr eaLnBrk="1" hangingPunct="1">
              <a:defRPr/>
            </a:pPr>
            <a:r>
              <a:rPr lang="en-GB" altLang="en-US" dirty="0"/>
              <a:t>         Blind Trail</a:t>
            </a:r>
            <a:endParaRPr lang="en-US" altLang="en-US" dirty="0"/>
          </a:p>
        </p:txBody>
      </p:sp>
      <p:pic>
        <p:nvPicPr>
          <p:cNvPr id="7172" name="Picture 7" descr="\\BUD2329-fs\STAFF\Rachael Stevens\Manor Adv\Camera 4\P1000171.JPG"/>
          <p:cNvPicPr>
            <a:picLocks noChangeAspect="1" noChangeArrowheads="1"/>
          </p:cNvPicPr>
          <p:nvPr/>
        </p:nvPicPr>
        <p:blipFill>
          <a:blip r:embed="rId2">
            <a:lum bright="20000"/>
            <a:extLst>
              <a:ext uri="{28A0092B-C50C-407E-A947-70E740481C1C}">
                <a14:useLocalDpi xmlns:a14="http://schemas.microsoft.com/office/drawing/2010/main" val="0"/>
              </a:ext>
            </a:extLst>
          </a:blip>
          <a:srcRect l="8333" t="42188" r="6250"/>
          <a:stretch>
            <a:fillRect/>
          </a:stretch>
        </p:blipFill>
        <p:spPr bwMode="auto">
          <a:xfrm>
            <a:off x="588963" y="288925"/>
            <a:ext cx="3500437"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8" descr="\\BUD2329-fs\STAFF\rachael stevens\Manor Adv\Camera 4\P1000173.JPG"/>
          <p:cNvPicPr>
            <a:picLocks noChangeAspect="1" noChangeArrowheads="1"/>
          </p:cNvPicPr>
          <p:nvPr/>
        </p:nvPicPr>
        <p:blipFill>
          <a:blip r:embed="rId3">
            <a:extLst>
              <a:ext uri="{28A0092B-C50C-407E-A947-70E740481C1C}">
                <a14:useLocalDpi xmlns:a14="http://schemas.microsoft.com/office/drawing/2010/main" val="0"/>
              </a:ext>
            </a:extLst>
          </a:blip>
          <a:srcRect l="33333" t="20833" r="13889" b="19791"/>
          <a:stretch>
            <a:fillRect/>
          </a:stretch>
        </p:blipFill>
        <p:spPr bwMode="auto">
          <a:xfrm>
            <a:off x="6084888" y="1412875"/>
            <a:ext cx="257175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descr="\\BUD2329-fs\STAFF\Rachael Stevens\Manor Adv\Camera 3\P1000105.JPG"/>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l="23958" t="28125" r="19791" b="26563"/>
          <a:stretch>
            <a:fillRect/>
          </a:stretch>
        </p:blipFill>
        <p:spPr>
          <a:xfrm>
            <a:off x="2837375" y="4270375"/>
            <a:ext cx="1863725" cy="20002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9" descr="\\BUD2329-fs\STAFF\Rachael Stevens\Manor Adv\Camera 3\P1000200.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1875" t="5469" r="25000" b="32813"/>
          <a:stretch>
            <a:fillRect/>
          </a:stretch>
        </p:blipFill>
        <p:spPr>
          <a:xfrm>
            <a:off x="611188" y="1268413"/>
            <a:ext cx="2168525" cy="3357562"/>
          </a:xfr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63713" y="404813"/>
            <a:ext cx="2819400" cy="863600"/>
          </a:xfrm>
        </p:spPr>
        <p:txBody>
          <a:bodyPr/>
          <a:lstStyle/>
          <a:p>
            <a:pPr eaLnBrk="1" hangingPunct="1">
              <a:defRPr/>
            </a:pPr>
            <a:r>
              <a:rPr lang="en-GB"/>
              <a:t>Zip-Wire</a:t>
            </a:r>
          </a:p>
        </p:txBody>
      </p:sp>
      <p:pic>
        <p:nvPicPr>
          <p:cNvPr id="8196" name="Picture 10" descr="\\BUD2329-fs\STAFF\Rachael Stevens\Manor Adv\Camera 4\P1000107.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39844" t="35417" r="24998" b="15623"/>
          <a:stretch>
            <a:fillRect/>
          </a:stretch>
        </p:blipFill>
        <p:spPr>
          <a:xfrm>
            <a:off x="6227763" y="935038"/>
            <a:ext cx="2571750" cy="2686050"/>
          </a:xfrm>
          <a:noFill/>
          <a:extLst>
            <a:ext uri="{909E8E84-426E-40DD-AFC4-6F175D3DCCD1}">
              <a14:hiddenFill xmlns:a14="http://schemas.microsoft.com/office/drawing/2010/main">
                <a:solidFill>
                  <a:srgbClr val="FFFFFF"/>
                </a:solidFill>
              </a14:hiddenFill>
            </a:ext>
          </a:extLst>
        </p:spPr>
      </p:pic>
      <p:pic>
        <p:nvPicPr>
          <p:cNvPr id="8197" name="Picture 8" descr="\\BUD2329-fs\STAFF\rachael stevens\Manor Adv\Camera 1\DSCN2309.JPG"/>
          <p:cNvPicPr>
            <a:picLocks noChangeAspect="1" noChangeArrowheads="1"/>
          </p:cNvPicPr>
          <p:nvPr/>
        </p:nvPicPr>
        <p:blipFill>
          <a:blip r:embed="rId4">
            <a:lum bright="20000"/>
            <a:extLst>
              <a:ext uri="{28A0092B-C50C-407E-A947-70E740481C1C}">
                <a14:useLocalDpi xmlns:a14="http://schemas.microsoft.com/office/drawing/2010/main" val="0"/>
              </a:ext>
            </a:extLst>
          </a:blip>
          <a:srcRect l="28906" t="20833" r="32813"/>
          <a:stretch>
            <a:fillRect/>
          </a:stretch>
        </p:blipFill>
        <p:spPr bwMode="auto">
          <a:xfrm>
            <a:off x="3708400" y="3644900"/>
            <a:ext cx="2000250"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bwMode="auto">
          <a:xfrm>
            <a:off x="3708400" y="2060575"/>
            <a:ext cx="2819400" cy="1152525"/>
          </a:xfrm>
          <a:prstGeom prst="rect">
            <a:avLst/>
          </a:prstGeom>
          <a:noFill/>
          <a:ln>
            <a:noFill/>
          </a:ln>
          <a:effectLst/>
        </p:spPr>
        <p:txBody>
          <a:bodyPr anchor="ct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GB" kern="0"/>
              <a:t>Obstacle Course</a:t>
            </a:r>
          </a:p>
        </p:txBody>
      </p:sp>
      <p:sp>
        <p:nvSpPr>
          <p:cNvPr id="11" name="Title 1"/>
          <p:cNvSpPr txBox="1">
            <a:spLocks/>
          </p:cNvSpPr>
          <p:nvPr/>
        </p:nvSpPr>
        <p:spPr bwMode="auto">
          <a:xfrm>
            <a:off x="5732463" y="5013325"/>
            <a:ext cx="2819400" cy="863600"/>
          </a:xfrm>
          <a:prstGeom prst="rect">
            <a:avLst/>
          </a:prstGeom>
          <a:noFill/>
          <a:ln>
            <a:noFill/>
          </a:ln>
          <a:effectLst/>
        </p:spPr>
        <p:txBody>
          <a:bodyPr anchor="ct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GB" kern="0"/>
              <a:t>Rifle Shooting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UD2329-fs\STAFF\Rachael Stevens\Manor Adv\Camera 1\DSCN2318.JPG"/>
          <p:cNvPicPr>
            <a:picLocks noChangeAspect="1" noChangeArrowheads="1"/>
          </p:cNvPicPr>
          <p:nvPr/>
        </p:nvPicPr>
        <p:blipFill>
          <a:blip r:embed="rId2">
            <a:extLst>
              <a:ext uri="{28A0092B-C50C-407E-A947-70E740481C1C}">
                <a14:useLocalDpi xmlns:a14="http://schemas.microsoft.com/office/drawing/2010/main" val="0"/>
              </a:ext>
            </a:extLst>
          </a:blip>
          <a:srcRect l="40279" t="10416" r="8333" b="6250"/>
          <a:stretch>
            <a:fillRect/>
          </a:stretch>
        </p:blipFill>
        <p:spPr bwMode="auto">
          <a:xfrm>
            <a:off x="1143000" y="357188"/>
            <a:ext cx="1785938"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4" descr="\\BUD2329-fs\STAFF\Rachael Stevens\Manor Adv\Camera 4\P1000025.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24219" t="16666" r="20313"/>
          <a:stretch>
            <a:fillRect/>
          </a:stretch>
        </p:blipFill>
        <p:spPr>
          <a:xfrm>
            <a:off x="5413375" y="2387600"/>
            <a:ext cx="2663825" cy="3000375"/>
          </a:xfr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2700338" y="549275"/>
            <a:ext cx="2819400" cy="863600"/>
          </a:xfrm>
        </p:spPr>
        <p:txBody>
          <a:bodyPr/>
          <a:lstStyle/>
          <a:p>
            <a:pPr eaLnBrk="1" hangingPunct="1">
              <a:defRPr/>
            </a:pPr>
            <a:r>
              <a:rPr lang="en-GB"/>
              <a:t>Abseiling</a:t>
            </a:r>
          </a:p>
        </p:txBody>
      </p:sp>
      <p:sp>
        <p:nvSpPr>
          <p:cNvPr id="8" name="Title 1"/>
          <p:cNvSpPr txBox="1">
            <a:spLocks/>
          </p:cNvSpPr>
          <p:nvPr/>
        </p:nvSpPr>
        <p:spPr bwMode="auto">
          <a:xfrm>
            <a:off x="1042988" y="5157788"/>
            <a:ext cx="5184775" cy="1008062"/>
          </a:xfrm>
          <a:prstGeom prst="rect">
            <a:avLst/>
          </a:prstGeom>
          <a:noFill/>
          <a:ln>
            <a:noFill/>
          </a:ln>
          <a:effectLst/>
        </p:spPr>
        <p:txBody>
          <a:bodyPr anchor="ct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defRPr/>
            </a:pPr>
            <a:r>
              <a:rPr lang="en-GB" kern="0"/>
              <a:t>Under Ground Maze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a:xfrm>
            <a:off x="301625" y="0"/>
            <a:ext cx="8510588" cy="981075"/>
          </a:xfrm>
        </p:spPr>
        <p:txBody>
          <a:bodyPr/>
          <a:lstStyle/>
          <a:p>
            <a:pPr eaLnBrk="1" hangingPunct="1">
              <a:defRPr/>
            </a:pPr>
            <a:r>
              <a:rPr lang="en-GB" altLang="en-US"/>
              <a:t>Timetable</a:t>
            </a:r>
          </a:p>
        </p:txBody>
      </p:sp>
      <p:sp>
        <p:nvSpPr>
          <p:cNvPr id="84995" name="Rectangle 3"/>
          <p:cNvSpPr>
            <a:spLocks noGrp="1" noRot="1" noChangeArrowheads="1"/>
          </p:cNvSpPr>
          <p:nvPr>
            <p:ph type="body" idx="1"/>
          </p:nvPr>
        </p:nvSpPr>
        <p:spPr>
          <a:xfrm>
            <a:off x="301625" y="836613"/>
            <a:ext cx="8540750" cy="4662487"/>
          </a:xfrm>
        </p:spPr>
        <p:txBody>
          <a:bodyPr/>
          <a:lstStyle/>
          <a:p>
            <a:pPr eaLnBrk="1" hangingPunct="1">
              <a:lnSpc>
                <a:spcPct val="90000"/>
              </a:lnSpc>
              <a:defRPr/>
            </a:pPr>
            <a:r>
              <a:rPr lang="en-GB" altLang="en-US" sz="2800" dirty="0"/>
              <a:t>7:30 -  Rise and Shine</a:t>
            </a:r>
          </a:p>
          <a:p>
            <a:pPr eaLnBrk="1" hangingPunct="1">
              <a:lnSpc>
                <a:spcPct val="90000"/>
              </a:lnSpc>
              <a:defRPr/>
            </a:pPr>
            <a:r>
              <a:rPr lang="en-GB" altLang="en-US" sz="2800" dirty="0"/>
              <a:t>8:00 -   Breakfast (time on a rota)</a:t>
            </a:r>
            <a:endParaRPr lang="en-GB" altLang="en-US" sz="2800" dirty="0">
              <a:cs typeface="Arial"/>
            </a:endParaRPr>
          </a:p>
          <a:p>
            <a:pPr eaLnBrk="1" hangingPunct="1">
              <a:lnSpc>
                <a:spcPct val="90000"/>
              </a:lnSpc>
              <a:defRPr/>
            </a:pPr>
            <a:r>
              <a:rPr lang="en-GB" altLang="en-US" sz="2800" dirty="0"/>
              <a:t>9:10 – 10:30 Activity Session 1</a:t>
            </a:r>
            <a:endParaRPr lang="en-GB" altLang="en-US" sz="2800" dirty="0">
              <a:cs typeface="Arial"/>
            </a:endParaRPr>
          </a:p>
          <a:p>
            <a:pPr eaLnBrk="1" hangingPunct="1">
              <a:lnSpc>
                <a:spcPct val="90000"/>
              </a:lnSpc>
              <a:defRPr/>
            </a:pPr>
            <a:r>
              <a:rPr lang="en-GB" altLang="en-US" sz="2800" dirty="0"/>
              <a:t>10:30 – 10:45 Break Time</a:t>
            </a:r>
            <a:endParaRPr lang="en-GB" altLang="en-US" sz="2800" dirty="0">
              <a:cs typeface="Arial"/>
            </a:endParaRPr>
          </a:p>
          <a:p>
            <a:pPr eaLnBrk="1" hangingPunct="1">
              <a:lnSpc>
                <a:spcPct val="90000"/>
              </a:lnSpc>
              <a:defRPr/>
            </a:pPr>
            <a:r>
              <a:rPr lang="en-GB" altLang="en-US" sz="2800" dirty="0"/>
              <a:t>10:45 – 12:15 Activity Session 2</a:t>
            </a:r>
            <a:endParaRPr lang="en-GB" altLang="en-US" sz="2800" dirty="0">
              <a:cs typeface="Arial"/>
            </a:endParaRPr>
          </a:p>
          <a:p>
            <a:pPr eaLnBrk="1" hangingPunct="1">
              <a:lnSpc>
                <a:spcPct val="90000"/>
              </a:lnSpc>
              <a:defRPr/>
            </a:pPr>
            <a:r>
              <a:rPr lang="en-GB" altLang="en-US" sz="2800" dirty="0"/>
              <a:t>12:15 – 14:00 Lunch (time on a rota)</a:t>
            </a:r>
            <a:endParaRPr lang="en-GB" altLang="en-US" sz="2800" dirty="0">
              <a:cs typeface="Arial"/>
            </a:endParaRPr>
          </a:p>
          <a:p>
            <a:pPr eaLnBrk="1" hangingPunct="1">
              <a:lnSpc>
                <a:spcPct val="90000"/>
              </a:lnSpc>
              <a:defRPr/>
            </a:pPr>
            <a:r>
              <a:rPr lang="en-GB" altLang="en-US" sz="2800" dirty="0"/>
              <a:t>14:00 – 15:30 Activity Session 3</a:t>
            </a:r>
            <a:endParaRPr lang="en-GB" altLang="en-US" sz="2800" dirty="0">
              <a:cs typeface="Arial"/>
            </a:endParaRPr>
          </a:p>
          <a:p>
            <a:pPr eaLnBrk="1" hangingPunct="1">
              <a:lnSpc>
                <a:spcPct val="90000"/>
              </a:lnSpc>
              <a:defRPr/>
            </a:pPr>
            <a:r>
              <a:rPr lang="en-GB" altLang="en-US" sz="2800" dirty="0"/>
              <a:t>15:30 – 15:45 Break Time</a:t>
            </a:r>
            <a:endParaRPr lang="en-GB" altLang="en-US" sz="2800" dirty="0">
              <a:cs typeface="Arial"/>
            </a:endParaRPr>
          </a:p>
          <a:p>
            <a:pPr eaLnBrk="1" hangingPunct="1">
              <a:lnSpc>
                <a:spcPct val="90000"/>
              </a:lnSpc>
              <a:defRPr/>
            </a:pPr>
            <a:r>
              <a:rPr lang="en-GB" altLang="en-US" sz="2800" dirty="0"/>
              <a:t>15:45 – 17:15 Activity Session 4</a:t>
            </a:r>
            <a:endParaRPr lang="en-GB" altLang="en-US" sz="2800" dirty="0">
              <a:cs typeface="Arial"/>
            </a:endParaRPr>
          </a:p>
          <a:p>
            <a:pPr eaLnBrk="1" hangingPunct="1">
              <a:lnSpc>
                <a:spcPct val="90000"/>
              </a:lnSpc>
              <a:defRPr/>
            </a:pPr>
            <a:r>
              <a:rPr lang="en-GB" altLang="en-US" sz="2800" dirty="0"/>
              <a:t>17:15 – 19:00 Evening Meal (time on a rota)</a:t>
            </a:r>
            <a:endParaRPr lang="en-GB" altLang="en-US" sz="2800" dirty="0">
              <a:cs typeface="Arial"/>
            </a:endParaRPr>
          </a:p>
          <a:p>
            <a:pPr eaLnBrk="1" hangingPunct="1">
              <a:lnSpc>
                <a:spcPct val="90000"/>
              </a:lnSpc>
              <a:defRPr/>
            </a:pPr>
            <a:r>
              <a:rPr lang="en-GB" altLang="en-US" sz="2800" dirty="0"/>
              <a:t>19:00 – 20:30 Activity Session 5</a:t>
            </a:r>
            <a:endParaRPr lang="en-GB" altLang="en-US" sz="2800" dirty="0">
              <a:cs typeface="Arial"/>
            </a:endParaRPr>
          </a:p>
          <a:p>
            <a:pPr eaLnBrk="1" hangingPunct="1">
              <a:lnSpc>
                <a:spcPct val="90000"/>
              </a:lnSpc>
              <a:defRPr/>
            </a:pPr>
            <a:endParaRPr lang="en-GB"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68757D1-2958-4A20-AC76-C3F2F92ABA0A}"/>
              </a:ext>
            </a:extLst>
          </p:cNvPr>
          <p:cNvPicPr>
            <a:picLocks noGrp="1" noChangeAspect="1"/>
          </p:cNvPicPr>
          <p:nvPr>
            <p:ph idx="1"/>
          </p:nvPr>
        </p:nvPicPr>
        <p:blipFill>
          <a:blip r:embed="rId2"/>
          <a:stretch>
            <a:fillRect/>
          </a:stretch>
        </p:blipFill>
        <p:spPr>
          <a:xfrm>
            <a:off x="798341" y="815926"/>
            <a:ext cx="7521356" cy="5303520"/>
          </a:xfrm>
          <a:prstGeom prst="rect">
            <a:avLst/>
          </a:prstGeom>
        </p:spPr>
      </p:pic>
    </p:spTree>
    <p:extLst>
      <p:ext uri="{BB962C8B-B14F-4D97-AF65-F5344CB8AC3E}">
        <p14:creationId xmlns:p14="http://schemas.microsoft.com/office/powerpoint/2010/main" val="641579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a:lstStyle/>
          <a:p>
            <a:pPr eaLnBrk="1" hangingPunct="1">
              <a:defRPr/>
            </a:pPr>
            <a:r>
              <a:rPr lang="en-GB" altLang="en-US"/>
              <a:t>Accommodation</a:t>
            </a:r>
          </a:p>
        </p:txBody>
      </p:sp>
      <p:sp>
        <p:nvSpPr>
          <p:cNvPr id="91139" name="Rectangle 3"/>
          <p:cNvSpPr>
            <a:spLocks noGrp="1" noRot="1" noChangeArrowheads="1"/>
          </p:cNvSpPr>
          <p:nvPr>
            <p:ph type="body" idx="1"/>
          </p:nvPr>
        </p:nvSpPr>
        <p:spPr>
          <a:xfrm>
            <a:off x="755650" y="1844675"/>
            <a:ext cx="7488238" cy="4176713"/>
          </a:xfrm>
        </p:spPr>
        <p:txBody>
          <a:bodyPr/>
          <a:lstStyle/>
          <a:p>
            <a:pPr eaLnBrk="1" hangingPunct="1">
              <a:defRPr/>
            </a:pPr>
            <a:r>
              <a:rPr lang="en-GB" altLang="en-US" dirty="0"/>
              <a:t>Boys’ dormitories and girls’ dormitories</a:t>
            </a:r>
          </a:p>
          <a:p>
            <a:pPr eaLnBrk="1" hangingPunct="1">
              <a:defRPr/>
            </a:pPr>
            <a:r>
              <a:rPr lang="en-GB" altLang="en-US" dirty="0"/>
              <a:t>Bunk beds </a:t>
            </a:r>
          </a:p>
          <a:p>
            <a:pPr eaLnBrk="1" hangingPunct="1">
              <a:defRPr/>
            </a:pPr>
            <a:r>
              <a:rPr lang="en-GB" altLang="en-US" dirty="0"/>
              <a:t>Cases used as cupboard</a:t>
            </a:r>
          </a:p>
          <a:p>
            <a:pPr eaLnBrk="1" hangingPunct="1">
              <a:defRPr/>
            </a:pPr>
            <a:r>
              <a:rPr lang="en-GB" altLang="en-US" dirty="0"/>
              <a:t>Teachers have rooms nearby</a:t>
            </a:r>
          </a:p>
          <a:p>
            <a:pPr eaLnBrk="1" hangingPunct="1">
              <a:defRPr/>
            </a:pPr>
            <a:r>
              <a:rPr lang="en-GB" altLang="en-US" dirty="0"/>
              <a:t>Dining room (serving lots of food!)</a:t>
            </a:r>
          </a:p>
          <a:p>
            <a:pPr eaLnBrk="1" hangingPunct="1">
              <a:defRPr/>
            </a:pPr>
            <a:r>
              <a:rPr lang="en-GB" altLang="en-US" dirty="0"/>
              <a:t>Outside areas during free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D0515A-AAF9-4FE2-8829-9FB440209D68}"/>
              </a:ext>
            </a:extLst>
          </p:cNvPr>
          <p:cNvSpPr>
            <a:spLocks noGrp="1"/>
          </p:cNvSpPr>
          <p:nvPr>
            <p:ph idx="1"/>
          </p:nvPr>
        </p:nvSpPr>
        <p:spPr>
          <a:xfrm>
            <a:off x="301625" y="285750"/>
            <a:ext cx="8540750" cy="5375275"/>
          </a:xfrm>
        </p:spPr>
        <p:txBody>
          <a:bodyPr/>
          <a:lstStyle/>
          <a:p>
            <a:pPr marL="0" indent="0">
              <a:buNone/>
            </a:pPr>
            <a:r>
              <a:rPr lang="en-GB" u="sng" dirty="0">
                <a:latin typeface="Comic Sans MS" panose="030F0702030302020204" pitchFamily="66" charset="0"/>
              </a:rPr>
              <a:t>Bed bugs</a:t>
            </a:r>
          </a:p>
          <a:p>
            <a:pPr marL="0" indent="0">
              <a:buNone/>
            </a:pPr>
            <a:r>
              <a:rPr lang="en-GB" sz="1800" dirty="0">
                <a:latin typeface="Comic Sans MS" panose="030F0702030302020204" pitchFamily="66" charset="0"/>
              </a:rPr>
              <a:t>First and foremost, I want to emphasise that the safety and well-being of the children and students attending the centres are our top priorities. We have taken all necessary precautions to ensure that our facilities are clean and free from any potential risks, including bed bugs. Our dedicated staff members have been diligently maintaining a high standard of cleanliness and hygiene throughout our centres.</a:t>
            </a:r>
          </a:p>
          <a:p>
            <a:pPr marL="0" indent="0">
              <a:buNone/>
            </a:pPr>
            <a:r>
              <a:rPr lang="en-GB" sz="1800" dirty="0">
                <a:latin typeface="Comic Sans MS" panose="030F0702030302020204" pitchFamily="66" charset="0"/>
              </a:rPr>
              <a:t>However, as a proactive measure, we kindly request that you ensure all children and students attending the centres have thoroughly laundered their sleeping bags before the trip. While we take every precaution to keep our centres clean, it is important to remember that many sleeping bags are kept in storage, and a thorough hot wash above 60 degrees can help eliminate any potential allergens or irritants including Bed Bugs</a:t>
            </a:r>
          </a:p>
        </p:txBody>
      </p:sp>
    </p:spTree>
    <p:extLst>
      <p:ext uri="{BB962C8B-B14F-4D97-AF65-F5344CB8AC3E}">
        <p14:creationId xmlns:p14="http://schemas.microsoft.com/office/powerpoint/2010/main" val="4199524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pPr eaLnBrk="1" hangingPunct="1">
              <a:defRPr/>
            </a:pPr>
            <a:r>
              <a:rPr lang="en-GB" altLang="en-US"/>
              <a:t>What to bring</a:t>
            </a:r>
          </a:p>
        </p:txBody>
      </p:sp>
      <p:sp>
        <p:nvSpPr>
          <p:cNvPr id="86019" name="Rectangle 3"/>
          <p:cNvSpPr>
            <a:spLocks noGrp="1" noRot="1" noChangeArrowheads="1"/>
          </p:cNvSpPr>
          <p:nvPr>
            <p:ph type="body" idx="1"/>
          </p:nvPr>
        </p:nvSpPr>
        <p:spPr>
          <a:xfrm>
            <a:off x="295095" y="1197664"/>
            <a:ext cx="8540750" cy="5111750"/>
          </a:xfrm>
        </p:spPr>
        <p:txBody>
          <a:bodyPr/>
          <a:lstStyle/>
          <a:p>
            <a:pPr marL="0" indent="0" eaLnBrk="1" hangingPunct="1">
              <a:lnSpc>
                <a:spcPct val="90000"/>
              </a:lnSpc>
              <a:buNone/>
              <a:defRPr/>
            </a:pPr>
            <a:r>
              <a:rPr lang="en-GB" altLang="en-US" sz="2400" u="sng" dirty="0"/>
              <a:t>Pack a case that will slide under a bed:</a:t>
            </a:r>
            <a:endParaRPr lang="en-GB" altLang="en-US" sz="2400" u="sng" dirty="0">
              <a:cs typeface="Arial"/>
            </a:endParaRPr>
          </a:p>
          <a:p>
            <a:pPr>
              <a:lnSpc>
                <a:spcPct val="90000"/>
              </a:lnSpc>
              <a:buClr>
                <a:srgbClr val="FFCC00"/>
              </a:buClr>
              <a:defRPr/>
            </a:pPr>
            <a:r>
              <a:rPr lang="en-GB" altLang="en-US" sz="2000" dirty="0">
                <a:cs typeface="Arial"/>
              </a:rPr>
              <a:t>Sleeping bag + pillow and pillow case</a:t>
            </a:r>
          </a:p>
          <a:p>
            <a:pPr>
              <a:lnSpc>
                <a:spcPct val="90000"/>
              </a:lnSpc>
              <a:buClr>
                <a:srgbClr val="FFCC00"/>
              </a:buClr>
              <a:defRPr/>
            </a:pPr>
            <a:r>
              <a:rPr lang="en-GB" altLang="en-US" sz="2000" dirty="0">
                <a:cs typeface="Arial"/>
              </a:rPr>
              <a:t>Drink bottle</a:t>
            </a:r>
          </a:p>
          <a:p>
            <a:pPr>
              <a:lnSpc>
                <a:spcPct val="90000"/>
              </a:lnSpc>
              <a:buClr>
                <a:srgbClr val="FFCC00"/>
              </a:buClr>
              <a:defRPr/>
            </a:pPr>
            <a:r>
              <a:rPr lang="en-GB" altLang="en-US" sz="2000" dirty="0">
                <a:cs typeface="Arial"/>
              </a:rPr>
              <a:t>Torch</a:t>
            </a:r>
          </a:p>
          <a:p>
            <a:pPr>
              <a:lnSpc>
                <a:spcPct val="90000"/>
              </a:lnSpc>
              <a:buClr>
                <a:srgbClr val="FFCC00"/>
              </a:buClr>
              <a:defRPr/>
            </a:pPr>
            <a:r>
              <a:rPr lang="en-GB" altLang="en-US" sz="2000" dirty="0">
                <a:cs typeface="Arial"/>
              </a:rPr>
              <a:t>Rucksack</a:t>
            </a:r>
          </a:p>
          <a:p>
            <a:pPr>
              <a:lnSpc>
                <a:spcPct val="90000"/>
              </a:lnSpc>
              <a:buClr>
                <a:srgbClr val="FFCC00"/>
              </a:buClr>
              <a:defRPr/>
            </a:pPr>
            <a:r>
              <a:rPr lang="en-GB" altLang="en-US" sz="2000" dirty="0">
                <a:cs typeface="Arial"/>
              </a:rPr>
              <a:t>Toiletries (no aerosols please)</a:t>
            </a:r>
          </a:p>
          <a:p>
            <a:pPr>
              <a:lnSpc>
                <a:spcPct val="90000"/>
              </a:lnSpc>
              <a:buClr>
                <a:srgbClr val="FFCC00"/>
              </a:buClr>
              <a:defRPr/>
            </a:pPr>
            <a:r>
              <a:rPr lang="en-GB" altLang="en-US" sz="2000" dirty="0">
                <a:cs typeface="Arial"/>
              </a:rPr>
              <a:t>Old clothes (long and short sleeved T-shirts/jumpers, jogging bottoms, underwear, leggings, socks)</a:t>
            </a:r>
          </a:p>
          <a:p>
            <a:pPr>
              <a:lnSpc>
                <a:spcPct val="90000"/>
              </a:lnSpc>
              <a:buClr>
                <a:srgbClr val="FFCC00"/>
              </a:buClr>
              <a:defRPr/>
            </a:pPr>
            <a:r>
              <a:rPr lang="en-GB" altLang="en-US" sz="2000" dirty="0">
                <a:cs typeface="Arial"/>
              </a:rPr>
              <a:t>Old trainers (no wellies)</a:t>
            </a:r>
          </a:p>
          <a:p>
            <a:pPr>
              <a:lnSpc>
                <a:spcPct val="90000"/>
              </a:lnSpc>
              <a:buClr>
                <a:srgbClr val="FFCC00"/>
              </a:buClr>
              <a:defRPr/>
            </a:pPr>
            <a:r>
              <a:rPr lang="en-GB" altLang="en-US" sz="2000" dirty="0">
                <a:cs typeface="Arial"/>
              </a:rPr>
              <a:t>Waterproof clothing – jacket and trousers</a:t>
            </a:r>
          </a:p>
          <a:p>
            <a:pPr>
              <a:lnSpc>
                <a:spcPct val="90000"/>
              </a:lnSpc>
              <a:buClr>
                <a:srgbClr val="FFCC00"/>
              </a:buClr>
              <a:defRPr/>
            </a:pPr>
            <a:r>
              <a:rPr lang="en-GB" altLang="en-US" sz="2000" dirty="0">
                <a:cs typeface="Arial"/>
              </a:rPr>
              <a:t>Bag for dirty clothes</a:t>
            </a:r>
          </a:p>
          <a:p>
            <a:pPr>
              <a:lnSpc>
                <a:spcPct val="90000"/>
              </a:lnSpc>
              <a:buClr>
                <a:srgbClr val="FFCC00"/>
              </a:buClr>
              <a:defRPr/>
            </a:pPr>
            <a:r>
              <a:rPr lang="en-GB" altLang="en-US" sz="2000" dirty="0">
                <a:cs typeface="Arial"/>
              </a:rPr>
              <a:t>Bath towels (x2)</a:t>
            </a:r>
          </a:p>
          <a:p>
            <a:pPr>
              <a:lnSpc>
                <a:spcPct val="90000"/>
              </a:lnSpc>
              <a:buClr>
                <a:srgbClr val="FFCC00"/>
              </a:buClr>
              <a:defRPr/>
            </a:pPr>
            <a:r>
              <a:rPr lang="en-GB" altLang="en-US" sz="2000" dirty="0">
                <a:cs typeface="Arial"/>
              </a:rPr>
              <a:t>Hat and gloves</a:t>
            </a:r>
          </a:p>
          <a:p>
            <a:pPr>
              <a:lnSpc>
                <a:spcPct val="90000"/>
              </a:lnSpc>
              <a:buClr>
                <a:srgbClr val="FFCC00"/>
              </a:buClr>
              <a:defRPr/>
            </a:pPr>
            <a:r>
              <a:rPr lang="en-GB" altLang="en-US" sz="2000" dirty="0">
                <a:cs typeface="Arial"/>
              </a:rPr>
              <a:t>Pyjamas/slippers</a:t>
            </a:r>
          </a:p>
          <a:p>
            <a:pPr>
              <a:lnSpc>
                <a:spcPct val="90000"/>
              </a:lnSpc>
              <a:buClr>
                <a:srgbClr val="FFCC00"/>
              </a:buClr>
              <a:defRPr/>
            </a:pPr>
            <a:r>
              <a:rPr lang="en-GB" altLang="en-US" sz="2000" dirty="0">
                <a:cs typeface="Arial"/>
              </a:rPr>
              <a:t>1 snack</a:t>
            </a:r>
            <a:endParaRPr lang="en-GB" dirty="0">
              <a:cs typeface="Arial"/>
            </a:endParaRPr>
          </a:p>
          <a:p>
            <a:pPr>
              <a:lnSpc>
                <a:spcPct val="90000"/>
              </a:lnSpc>
              <a:buClr>
                <a:srgbClr val="FFCC00"/>
              </a:buClr>
              <a:defRPr/>
            </a:pPr>
            <a:r>
              <a:rPr lang="en-GB" altLang="en-US" sz="2000" dirty="0">
                <a:cs typeface="Arial"/>
              </a:rPr>
              <a:t>Quiet activities – playing cards, books, colouring etc.</a:t>
            </a:r>
          </a:p>
          <a:p>
            <a:pPr lvl="1" eaLnBrk="1" hangingPunct="1">
              <a:lnSpc>
                <a:spcPct val="90000"/>
              </a:lnSpc>
              <a:defRPr/>
            </a:pPr>
            <a:endParaRPr lang="en-GB" altLang="en-US" sz="2000">
              <a:cs typeface="Arial"/>
            </a:endParaRPr>
          </a:p>
          <a:p>
            <a:pPr eaLnBrk="1" hangingPunct="1">
              <a:lnSpc>
                <a:spcPct val="90000"/>
              </a:lnSpc>
              <a:defRPr/>
            </a:pPr>
            <a:endParaRPr lang="en-GB" altLang="en-US" sz="2400">
              <a:cs typeface="Arial"/>
            </a:endParaRPr>
          </a:p>
          <a:p>
            <a:pPr eaLnBrk="1" hangingPunct="1">
              <a:lnSpc>
                <a:spcPct val="90000"/>
              </a:lnSpc>
              <a:defRPr/>
            </a:pPr>
            <a:endParaRPr lang="en-GB" altLang="en-US" sz="2400">
              <a:cs typeface="Arial"/>
            </a:endParaRPr>
          </a:p>
        </p:txBody>
      </p:sp>
      <p:sp>
        <p:nvSpPr>
          <p:cNvPr id="2" name="TextBox 1">
            <a:extLst>
              <a:ext uri="{FF2B5EF4-FFF2-40B4-BE49-F238E27FC236}">
                <a16:creationId xmlns:a16="http://schemas.microsoft.com/office/drawing/2014/main" id="{D9729C4E-D31F-6E9B-1A15-2AE5389E2006}"/>
              </a:ext>
            </a:extLst>
          </p:cNvPr>
          <p:cNvSpPr txBox="1"/>
          <p:nvPr/>
        </p:nvSpPr>
        <p:spPr>
          <a:xfrm>
            <a:off x="5646692" y="1903481"/>
            <a:ext cx="2641195" cy="923330"/>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Verdana"/>
                <a:ea typeface="Verdana"/>
              </a:rPr>
              <a:t>Please name as many items as possible.</a:t>
            </a:r>
            <a:endParaRPr lang="en-GB">
              <a:ea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additive="base">
                                        <p:cTn id="7" dur="500" fill="hold"/>
                                        <p:tgtEl>
                                          <p:spTgt spid="860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60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6019">
                                            <p:txEl>
                                              <p:pRg st="1" end="1"/>
                                            </p:txEl>
                                          </p:spTgt>
                                        </p:tgtEl>
                                        <p:attrNameLst>
                                          <p:attrName>style.visibility</p:attrName>
                                        </p:attrNameLst>
                                      </p:cBhvr>
                                      <p:to>
                                        <p:strVal val="visible"/>
                                      </p:to>
                                    </p:set>
                                    <p:anim calcmode="lin" valueType="num">
                                      <p:cBhvr additive="base">
                                        <p:cTn id="13" dur="500" fill="hold"/>
                                        <p:tgtEl>
                                          <p:spTgt spid="860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60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6019">
                                            <p:txEl>
                                              <p:pRg st="2" end="2"/>
                                            </p:txEl>
                                          </p:spTgt>
                                        </p:tgtEl>
                                        <p:attrNameLst>
                                          <p:attrName>style.visibility</p:attrName>
                                        </p:attrNameLst>
                                      </p:cBhvr>
                                      <p:to>
                                        <p:strVal val="visible"/>
                                      </p:to>
                                    </p:set>
                                    <p:anim calcmode="lin" valueType="num">
                                      <p:cBhvr additive="base">
                                        <p:cTn id="19" dur="500" fill="hold"/>
                                        <p:tgtEl>
                                          <p:spTgt spid="8601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60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6019">
                                            <p:txEl>
                                              <p:pRg st="3" end="3"/>
                                            </p:txEl>
                                          </p:spTgt>
                                        </p:tgtEl>
                                        <p:attrNameLst>
                                          <p:attrName>style.visibility</p:attrName>
                                        </p:attrNameLst>
                                      </p:cBhvr>
                                      <p:to>
                                        <p:strVal val="visible"/>
                                      </p:to>
                                    </p:set>
                                    <p:anim calcmode="lin" valueType="num">
                                      <p:cBhvr additive="base">
                                        <p:cTn id="25" dur="500" fill="hold"/>
                                        <p:tgtEl>
                                          <p:spTgt spid="8601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60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6019">
                                            <p:txEl>
                                              <p:pRg st="4" end="4"/>
                                            </p:txEl>
                                          </p:spTgt>
                                        </p:tgtEl>
                                        <p:attrNameLst>
                                          <p:attrName>style.visibility</p:attrName>
                                        </p:attrNameLst>
                                      </p:cBhvr>
                                      <p:to>
                                        <p:strVal val="visible"/>
                                      </p:to>
                                    </p:set>
                                    <p:anim calcmode="lin" valueType="num">
                                      <p:cBhvr additive="base">
                                        <p:cTn id="31" dur="500" fill="hold"/>
                                        <p:tgtEl>
                                          <p:spTgt spid="8601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60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6019">
                                            <p:txEl>
                                              <p:pRg st="5" end="5"/>
                                            </p:txEl>
                                          </p:spTgt>
                                        </p:tgtEl>
                                        <p:attrNameLst>
                                          <p:attrName>style.visibility</p:attrName>
                                        </p:attrNameLst>
                                      </p:cBhvr>
                                      <p:to>
                                        <p:strVal val="visible"/>
                                      </p:to>
                                    </p:set>
                                    <p:anim calcmode="lin" valueType="num">
                                      <p:cBhvr additive="base">
                                        <p:cTn id="37" dur="500" fill="hold"/>
                                        <p:tgtEl>
                                          <p:spTgt spid="8601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601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6019">
                                            <p:txEl>
                                              <p:pRg st="6" end="6"/>
                                            </p:txEl>
                                          </p:spTgt>
                                        </p:tgtEl>
                                        <p:attrNameLst>
                                          <p:attrName>style.visibility</p:attrName>
                                        </p:attrNameLst>
                                      </p:cBhvr>
                                      <p:to>
                                        <p:strVal val="visible"/>
                                      </p:to>
                                    </p:set>
                                    <p:anim calcmode="lin" valueType="num">
                                      <p:cBhvr additive="base">
                                        <p:cTn id="43" dur="500" fill="hold"/>
                                        <p:tgtEl>
                                          <p:spTgt spid="8601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601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6019">
                                            <p:txEl>
                                              <p:pRg st="7" end="7"/>
                                            </p:txEl>
                                          </p:spTgt>
                                        </p:tgtEl>
                                        <p:attrNameLst>
                                          <p:attrName>style.visibility</p:attrName>
                                        </p:attrNameLst>
                                      </p:cBhvr>
                                      <p:to>
                                        <p:strVal val="visible"/>
                                      </p:to>
                                    </p:set>
                                    <p:anim calcmode="lin" valueType="num">
                                      <p:cBhvr additive="base">
                                        <p:cTn id="49" dur="500" fill="hold"/>
                                        <p:tgtEl>
                                          <p:spTgt spid="8601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601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6019">
                                            <p:txEl>
                                              <p:pRg st="8" end="8"/>
                                            </p:txEl>
                                          </p:spTgt>
                                        </p:tgtEl>
                                        <p:attrNameLst>
                                          <p:attrName>style.visibility</p:attrName>
                                        </p:attrNameLst>
                                      </p:cBhvr>
                                      <p:to>
                                        <p:strVal val="visible"/>
                                      </p:to>
                                    </p:set>
                                    <p:anim calcmode="lin" valueType="num">
                                      <p:cBhvr additive="base">
                                        <p:cTn id="55" dur="500" fill="hold"/>
                                        <p:tgtEl>
                                          <p:spTgt spid="8601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601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6019">
                                            <p:txEl>
                                              <p:pRg st="9" end="9"/>
                                            </p:txEl>
                                          </p:spTgt>
                                        </p:tgtEl>
                                        <p:attrNameLst>
                                          <p:attrName>style.visibility</p:attrName>
                                        </p:attrNameLst>
                                      </p:cBhvr>
                                      <p:to>
                                        <p:strVal val="visible"/>
                                      </p:to>
                                    </p:set>
                                    <p:anim calcmode="lin" valueType="num">
                                      <p:cBhvr additive="base">
                                        <p:cTn id="61" dur="500" fill="hold"/>
                                        <p:tgtEl>
                                          <p:spTgt spid="86019">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8601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86019">
                                            <p:txEl>
                                              <p:pRg st="10" end="10"/>
                                            </p:txEl>
                                          </p:spTgt>
                                        </p:tgtEl>
                                        <p:attrNameLst>
                                          <p:attrName>style.visibility</p:attrName>
                                        </p:attrNameLst>
                                      </p:cBhvr>
                                      <p:to>
                                        <p:strVal val="visible"/>
                                      </p:to>
                                    </p:set>
                                    <p:anim calcmode="lin" valueType="num">
                                      <p:cBhvr additive="base">
                                        <p:cTn id="67" dur="500" fill="hold"/>
                                        <p:tgtEl>
                                          <p:spTgt spid="86019">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8601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86019">
                                            <p:txEl>
                                              <p:pRg st="11" end="11"/>
                                            </p:txEl>
                                          </p:spTgt>
                                        </p:tgtEl>
                                        <p:attrNameLst>
                                          <p:attrName>style.visibility</p:attrName>
                                        </p:attrNameLst>
                                      </p:cBhvr>
                                      <p:to>
                                        <p:strVal val="visible"/>
                                      </p:to>
                                    </p:set>
                                    <p:anim calcmode="lin" valueType="num">
                                      <p:cBhvr additive="base">
                                        <p:cTn id="73" dur="500" fill="hold"/>
                                        <p:tgtEl>
                                          <p:spTgt spid="86019">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8601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86019">
                                            <p:txEl>
                                              <p:pRg st="12" end="12"/>
                                            </p:txEl>
                                          </p:spTgt>
                                        </p:tgtEl>
                                        <p:attrNameLst>
                                          <p:attrName>style.visibility</p:attrName>
                                        </p:attrNameLst>
                                      </p:cBhvr>
                                      <p:to>
                                        <p:strVal val="visible"/>
                                      </p:to>
                                    </p:set>
                                    <p:anim calcmode="lin" valueType="num">
                                      <p:cBhvr additive="base">
                                        <p:cTn id="79" dur="500" fill="hold"/>
                                        <p:tgtEl>
                                          <p:spTgt spid="86019">
                                            <p:txEl>
                                              <p:pRg st="12" end="12"/>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8601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86019">
                                            <p:txEl>
                                              <p:pRg st="13" end="13"/>
                                            </p:txEl>
                                          </p:spTgt>
                                        </p:tgtEl>
                                        <p:attrNameLst>
                                          <p:attrName>style.visibility</p:attrName>
                                        </p:attrNameLst>
                                      </p:cBhvr>
                                      <p:to>
                                        <p:strVal val="visible"/>
                                      </p:to>
                                    </p:set>
                                    <p:anim calcmode="lin" valueType="num">
                                      <p:cBhvr additive="base">
                                        <p:cTn id="85" dur="500" fill="hold"/>
                                        <p:tgtEl>
                                          <p:spTgt spid="86019">
                                            <p:txEl>
                                              <p:pRg st="13" end="13"/>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86019">
                                            <p:txEl>
                                              <p:pRg st="13" end="13"/>
                                            </p:tx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86019">
                                            <p:txEl>
                                              <p:pRg st="14" end="14"/>
                                            </p:txEl>
                                          </p:spTgt>
                                        </p:tgtEl>
                                        <p:attrNameLst>
                                          <p:attrName>style.visibility</p:attrName>
                                        </p:attrNameLst>
                                      </p:cBhvr>
                                      <p:to>
                                        <p:strVal val="visible"/>
                                      </p:to>
                                    </p:set>
                                    <p:anim calcmode="lin" valueType="num">
                                      <p:cBhvr additive="base">
                                        <p:cTn id="91" dur="500" fill="hold"/>
                                        <p:tgtEl>
                                          <p:spTgt spid="86019">
                                            <p:txEl>
                                              <p:pRg st="14" end="14"/>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86019">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a:xfrm>
            <a:off x="323850" y="188913"/>
            <a:ext cx="8510588" cy="1325562"/>
          </a:xfrm>
        </p:spPr>
        <p:txBody>
          <a:bodyPr/>
          <a:lstStyle/>
          <a:p>
            <a:pPr eaLnBrk="1" hangingPunct="1">
              <a:defRPr/>
            </a:pPr>
            <a:r>
              <a:rPr lang="en-GB" altLang="en-US"/>
              <a:t>Medication</a:t>
            </a:r>
          </a:p>
        </p:txBody>
      </p:sp>
      <p:sp>
        <p:nvSpPr>
          <p:cNvPr id="87043" name="Rectangle 3"/>
          <p:cNvSpPr>
            <a:spLocks noGrp="1" noRot="1" noChangeArrowheads="1"/>
          </p:cNvSpPr>
          <p:nvPr>
            <p:ph type="body" idx="1"/>
          </p:nvPr>
        </p:nvSpPr>
        <p:spPr>
          <a:xfrm>
            <a:off x="395288" y="1268413"/>
            <a:ext cx="8569325" cy="4325937"/>
          </a:xfrm>
        </p:spPr>
        <p:txBody>
          <a:bodyPr/>
          <a:lstStyle/>
          <a:p>
            <a:pPr marL="0" indent="0" eaLnBrk="1" hangingPunct="1">
              <a:lnSpc>
                <a:spcPct val="90000"/>
              </a:lnSpc>
              <a:buNone/>
              <a:defRPr/>
            </a:pPr>
            <a:r>
              <a:rPr lang="en-GB" altLang="en-US" dirty="0"/>
              <a:t>Please bring any medication in a clear plastic bag on Wednesday 14th October and hand it to </a:t>
            </a:r>
            <a:r>
              <a:rPr lang="en-GB" dirty="0">
                <a:ea typeface="+mn-lt"/>
                <a:cs typeface="+mn-lt"/>
              </a:rPr>
              <a:t>Miss Cole. </a:t>
            </a:r>
            <a:endParaRPr lang="en-GB" altLang="en-US" dirty="0">
              <a:ea typeface="+mn-lt"/>
              <a:cs typeface="+mn-lt"/>
            </a:endParaRPr>
          </a:p>
          <a:p>
            <a:pPr marL="0" indent="0">
              <a:lnSpc>
                <a:spcPct val="90000"/>
              </a:lnSpc>
              <a:buNone/>
              <a:defRPr/>
            </a:pPr>
            <a:r>
              <a:rPr lang="en-GB" dirty="0">
                <a:ea typeface="+mn-lt"/>
                <a:cs typeface="+mn-lt"/>
              </a:rPr>
              <a:t>Please ensure it is c</a:t>
            </a:r>
            <a:r>
              <a:rPr lang="en-GB" altLang="en-US" dirty="0">
                <a:ea typeface="+mn-lt"/>
                <a:cs typeface="+mn-lt"/>
              </a:rPr>
              <a:t>learly</a:t>
            </a:r>
            <a:r>
              <a:rPr lang="en-GB" altLang="en-US" dirty="0"/>
              <a:t> labelled with your child’s name  and the dosage required.</a:t>
            </a:r>
            <a:endParaRPr lang="en-GB" altLang="en-US" dirty="0">
              <a:cs typeface="Arial"/>
            </a:endParaRPr>
          </a:p>
          <a:p>
            <a:pPr eaLnBrk="1" hangingPunct="1">
              <a:lnSpc>
                <a:spcPct val="90000"/>
              </a:lnSpc>
              <a:buFont typeface="Wingdings" panose="05000000000000000000" pitchFamily="2" charset="2"/>
              <a:buNone/>
              <a:defRPr/>
            </a:pPr>
            <a:endParaRPr lang="en-GB" altLang="en-US" sz="1600" dirty="0"/>
          </a:p>
          <a:p>
            <a:pPr eaLnBrk="1" hangingPunct="1">
              <a:lnSpc>
                <a:spcPct val="90000"/>
              </a:lnSpc>
              <a:defRPr/>
            </a:pPr>
            <a:r>
              <a:rPr lang="en-GB" altLang="en-US" dirty="0"/>
              <a:t>Please label inhalers with your child’s name.</a:t>
            </a:r>
            <a:endParaRPr lang="en-GB" altLang="en-US" dirty="0">
              <a:cs typeface="Arial"/>
            </a:endParaRPr>
          </a:p>
          <a:p>
            <a:pPr>
              <a:lnSpc>
                <a:spcPct val="90000"/>
              </a:lnSpc>
              <a:defRPr/>
            </a:pPr>
            <a:r>
              <a:rPr lang="en-GB" altLang="en-US" dirty="0">
                <a:cs typeface="Arial"/>
              </a:rPr>
              <a:t>Please inform us of any new medical information. </a:t>
            </a:r>
          </a:p>
          <a:p>
            <a:pPr marL="0" indent="0">
              <a:lnSpc>
                <a:spcPct val="90000"/>
              </a:lnSpc>
              <a:buNone/>
              <a:defRPr/>
            </a:pPr>
            <a:endParaRPr lang="en-GB" altLang="en-US" dirty="0">
              <a:cs typeface="Arial"/>
            </a:endParaRPr>
          </a:p>
          <a:p>
            <a:pPr eaLnBrk="1" hangingPunct="1">
              <a:lnSpc>
                <a:spcPct val="90000"/>
              </a:lnSpc>
              <a:defRPr/>
            </a:pPr>
            <a:endParaRPr lang="en-GB" altLang="en-US" sz="1600" dirty="0">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 calcmode="lin" valueType="num">
                                      <p:cBhvr additive="base">
                                        <p:cTn id="7" dur="500" fill="hold"/>
                                        <p:tgtEl>
                                          <p:spTgt spid="870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70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7043">
                                            <p:txEl>
                                              <p:pRg st="1" end="1"/>
                                            </p:txEl>
                                          </p:spTgt>
                                        </p:tgtEl>
                                        <p:attrNameLst>
                                          <p:attrName>style.visibility</p:attrName>
                                        </p:attrNameLst>
                                      </p:cBhvr>
                                      <p:to>
                                        <p:strVal val="visible"/>
                                      </p:to>
                                    </p:set>
                                    <p:anim calcmode="lin" valueType="num">
                                      <p:cBhvr additive="base">
                                        <p:cTn id="13" dur="500" fill="hold"/>
                                        <p:tgtEl>
                                          <p:spTgt spid="870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70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7043">
                                            <p:txEl>
                                              <p:pRg st="3" end="3"/>
                                            </p:txEl>
                                          </p:spTgt>
                                        </p:tgtEl>
                                        <p:attrNameLst>
                                          <p:attrName>style.visibility</p:attrName>
                                        </p:attrNameLst>
                                      </p:cBhvr>
                                      <p:to>
                                        <p:strVal val="visible"/>
                                      </p:to>
                                    </p:set>
                                    <p:anim calcmode="lin" valueType="num">
                                      <p:cBhvr additive="base">
                                        <p:cTn id="19" dur="500" fill="hold"/>
                                        <p:tgtEl>
                                          <p:spTgt spid="8704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70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7043">
                                            <p:txEl>
                                              <p:pRg st="4" end="4"/>
                                            </p:txEl>
                                          </p:spTgt>
                                        </p:tgtEl>
                                        <p:attrNameLst>
                                          <p:attrName>style.visibility</p:attrName>
                                        </p:attrNameLst>
                                      </p:cBhvr>
                                      <p:to>
                                        <p:strVal val="visible"/>
                                      </p:to>
                                    </p:set>
                                    <p:anim calcmode="lin" valueType="num">
                                      <p:cBhvr additive="base">
                                        <p:cTn id="25" dur="500" fill="hold"/>
                                        <p:tgtEl>
                                          <p:spTgt spid="8704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70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p:txBody>
          <a:bodyPr/>
          <a:lstStyle/>
          <a:p>
            <a:pPr eaLnBrk="1" hangingPunct="1">
              <a:defRPr/>
            </a:pPr>
            <a:r>
              <a:rPr lang="en-GB" altLang="en-US"/>
              <a:t>Valuables</a:t>
            </a:r>
          </a:p>
        </p:txBody>
      </p:sp>
      <p:sp>
        <p:nvSpPr>
          <p:cNvPr id="88067" name="Rectangle 3"/>
          <p:cNvSpPr>
            <a:spLocks noGrp="1" noRot="1" noChangeArrowheads="1"/>
          </p:cNvSpPr>
          <p:nvPr>
            <p:ph type="body" idx="1"/>
          </p:nvPr>
        </p:nvSpPr>
        <p:spPr>
          <a:xfrm>
            <a:off x="301625" y="1338776"/>
            <a:ext cx="8540750" cy="4422775"/>
          </a:xfrm>
        </p:spPr>
        <p:txBody>
          <a:bodyPr/>
          <a:lstStyle/>
          <a:p>
            <a:pPr eaLnBrk="1" hangingPunct="1">
              <a:defRPr/>
            </a:pPr>
            <a:r>
              <a:rPr lang="en-GB" altLang="en-US" dirty="0"/>
              <a:t>Do send your child with a disposable camera. No phones please. </a:t>
            </a:r>
          </a:p>
          <a:p>
            <a:pPr>
              <a:defRPr/>
            </a:pPr>
            <a:r>
              <a:rPr lang="en-GB" dirty="0">
                <a:ea typeface="+mn-lt"/>
                <a:cs typeface="+mn-lt"/>
              </a:rPr>
              <a:t>Don't bring mobile phones.</a:t>
            </a:r>
            <a:endParaRPr lang="en-US" dirty="0">
              <a:ea typeface="+mn-lt"/>
              <a:cs typeface="+mn-lt"/>
            </a:endParaRPr>
          </a:p>
          <a:p>
            <a:pPr eaLnBrk="1" hangingPunct="1">
              <a:defRPr/>
            </a:pPr>
            <a:r>
              <a:rPr lang="en-GB" altLang="en-US" dirty="0"/>
              <a:t>Don't bring electronic games. </a:t>
            </a:r>
          </a:p>
          <a:p>
            <a:pPr eaLnBrk="1" hangingPunct="1">
              <a:defRPr/>
            </a:pPr>
            <a:r>
              <a:rPr lang="en-GB" altLang="en-US" dirty="0">
                <a:cs typeface="Arial"/>
              </a:rPr>
              <a:t>There is no need for you child to bring any money.</a:t>
            </a:r>
          </a:p>
          <a:p>
            <a:pPr eaLnBrk="1" hangingPunct="1">
              <a:defRPr/>
            </a:pP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 calcmode="lin" valueType="num">
                                      <p:cBhvr additive="base">
                                        <p:cTn id="7" dur="500" fill="hold"/>
                                        <p:tgtEl>
                                          <p:spTgt spid="880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80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8067">
                                            <p:txEl>
                                              <p:pRg st="1" end="1"/>
                                            </p:txEl>
                                          </p:spTgt>
                                        </p:tgtEl>
                                        <p:attrNameLst>
                                          <p:attrName>style.visibility</p:attrName>
                                        </p:attrNameLst>
                                      </p:cBhvr>
                                      <p:to>
                                        <p:strVal val="visible"/>
                                      </p:to>
                                    </p:set>
                                    <p:anim calcmode="lin" valueType="num">
                                      <p:cBhvr additive="base">
                                        <p:cTn id="13" dur="500" fill="hold"/>
                                        <p:tgtEl>
                                          <p:spTgt spid="880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80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8067">
                                            <p:txEl>
                                              <p:pRg st="2" end="2"/>
                                            </p:txEl>
                                          </p:spTgt>
                                        </p:tgtEl>
                                        <p:attrNameLst>
                                          <p:attrName>style.visibility</p:attrName>
                                        </p:attrNameLst>
                                      </p:cBhvr>
                                      <p:to>
                                        <p:strVal val="visible"/>
                                      </p:to>
                                    </p:set>
                                    <p:anim calcmode="lin" valueType="num">
                                      <p:cBhvr additive="base">
                                        <p:cTn id="19" dur="500" fill="hold"/>
                                        <p:tgtEl>
                                          <p:spTgt spid="880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80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8067">
                                            <p:txEl>
                                              <p:pRg st="3" end="3"/>
                                            </p:txEl>
                                          </p:spTgt>
                                        </p:tgtEl>
                                        <p:attrNameLst>
                                          <p:attrName>style.visibility</p:attrName>
                                        </p:attrNameLst>
                                      </p:cBhvr>
                                      <p:to>
                                        <p:strVal val="visible"/>
                                      </p:to>
                                    </p:set>
                                    <p:anim calcmode="lin" valueType="num">
                                      <p:cBhvr additive="base">
                                        <p:cTn id="25" dur="500" fill="hold"/>
                                        <p:tgtEl>
                                          <p:spTgt spid="880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806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43D5572-16B7-4057-BB9D-6899CB31748F}"/>
              </a:ext>
            </a:extLst>
          </p:cNvPr>
          <p:cNvPicPr>
            <a:picLocks noGrp="1" noChangeAspect="1"/>
          </p:cNvPicPr>
          <p:nvPr>
            <p:ph idx="1"/>
          </p:nvPr>
        </p:nvPicPr>
        <p:blipFill>
          <a:blip r:embed="rId2"/>
          <a:stretch>
            <a:fillRect/>
          </a:stretch>
        </p:blipFill>
        <p:spPr>
          <a:xfrm>
            <a:off x="594863" y="1167619"/>
            <a:ext cx="8217350" cy="4000719"/>
          </a:xfrm>
          <a:prstGeom prst="rect">
            <a:avLst/>
          </a:prstGeom>
        </p:spPr>
      </p:pic>
    </p:spTree>
    <p:extLst>
      <p:ext uri="{BB962C8B-B14F-4D97-AF65-F5344CB8AC3E}">
        <p14:creationId xmlns:p14="http://schemas.microsoft.com/office/powerpoint/2010/main" val="2265184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pPr eaLnBrk="1" hangingPunct="1">
              <a:defRPr/>
            </a:pPr>
            <a:r>
              <a:rPr lang="en-GB" altLang="en-US"/>
              <a:t>Arriving and Departing</a:t>
            </a:r>
          </a:p>
        </p:txBody>
      </p:sp>
      <p:sp>
        <p:nvSpPr>
          <p:cNvPr id="89091" name="Rectangle 3"/>
          <p:cNvSpPr>
            <a:spLocks noGrp="1" noRot="1" noChangeArrowheads="1"/>
          </p:cNvSpPr>
          <p:nvPr>
            <p:ph type="body" idx="1"/>
          </p:nvPr>
        </p:nvSpPr>
        <p:spPr/>
        <p:txBody>
          <a:bodyPr/>
          <a:lstStyle/>
          <a:p>
            <a:pPr eaLnBrk="1" hangingPunct="1">
              <a:defRPr/>
            </a:pPr>
            <a:r>
              <a:rPr lang="en-GB" altLang="en-US" u="sng" dirty="0"/>
              <a:t>Wednesday 14</a:t>
            </a:r>
            <a:r>
              <a:rPr lang="en-GB" altLang="en-US" u="sng" baseline="30000" dirty="0"/>
              <a:t>th</a:t>
            </a:r>
            <a:r>
              <a:rPr lang="en-GB" altLang="en-US" u="sng" dirty="0"/>
              <a:t> October</a:t>
            </a:r>
            <a:r>
              <a:rPr lang="en-GB" altLang="en-US" dirty="0"/>
              <a:t> – arrive at school at normal time, in non-uniform with a packed lunch. Leave school and arrive at Manor at 14.30pm.</a:t>
            </a:r>
          </a:p>
          <a:p>
            <a:pPr eaLnBrk="1" hangingPunct="1">
              <a:defRPr/>
            </a:pPr>
            <a:r>
              <a:rPr lang="en-GB" altLang="en-US" dirty="0"/>
              <a:t>On arrival, we will ring school and the office staff will email parents.</a:t>
            </a:r>
            <a:endParaRPr lang="en-GB" altLang="en-US" dirty="0">
              <a:cs typeface="Arial"/>
            </a:endParaRPr>
          </a:p>
          <a:p>
            <a:pPr eaLnBrk="1" hangingPunct="1">
              <a:defRPr/>
            </a:pPr>
            <a:r>
              <a:rPr lang="en-GB" altLang="en-US" u="sng" dirty="0"/>
              <a:t>Fri 16</a:t>
            </a:r>
            <a:r>
              <a:rPr lang="en-GB" altLang="en-US" u="sng" baseline="30000" dirty="0"/>
              <a:t>th</a:t>
            </a:r>
            <a:r>
              <a:rPr lang="en-GB" altLang="en-US" u="sng" dirty="0"/>
              <a:t> October</a:t>
            </a:r>
            <a:r>
              <a:rPr lang="en-GB" altLang="en-US" dirty="0"/>
              <a:t> – leave Manor at 13:30. Arrive back at school by 15:30 – hopefully!</a:t>
            </a:r>
            <a:endParaRPr lang="en-GB" altLang="en-US" dirty="0">
              <a:cs typeface="Arial"/>
            </a:endParaRPr>
          </a:p>
          <a:p>
            <a:pPr eaLnBrk="1" hangingPunct="1">
              <a:defRPr/>
            </a:pPr>
            <a:endParaRPr lang="en-GB" altLang="en-US" dirty="0"/>
          </a:p>
          <a:p>
            <a:pPr eaLnBrk="1" hangingPunct="1">
              <a:buFont typeface="Wingdings" panose="05000000000000000000" pitchFamily="2" charset="2"/>
              <a:buNone/>
              <a:defRPr/>
            </a:pPr>
            <a:endParaRPr lang="en-GB"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p:txBody>
          <a:bodyPr/>
          <a:lstStyle/>
          <a:p>
            <a:pPr eaLnBrk="1" hangingPunct="1">
              <a:defRPr/>
            </a:pPr>
            <a:r>
              <a:rPr lang="en-GB" altLang="en-US"/>
              <a:t>More Information</a:t>
            </a:r>
          </a:p>
        </p:txBody>
      </p:sp>
      <p:sp>
        <p:nvSpPr>
          <p:cNvPr id="90115" name="Rectangle 3"/>
          <p:cNvSpPr>
            <a:spLocks noGrp="1" noRot="1" noChangeArrowheads="1"/>
          </p:cNvSpPr>
          <p:nvPr>
            <p:ph type="body" idx="1"/>
          </p:nvPr>
        </p:nvSpPr>
        <p:spPr>
          <a:xfrm>
            <a:off x="1373667" y="1442588"/>
            <a:ext cx="6408737" cy="3822700"/>
          </a:xfrm>
        </p:spPr>
        <p:txBody>
          <a:bodyPr/>
          <a:lstStyle/>
          <a:p>
            <a:pPr eaLnBrk="1" hangingPunct="1">
              <a:defRPr/>
            </a:pPr>
            <a:r>
              <a:rPr lang="en-GB" altLang="en-US"/>
              <a:t>More information about Manor Adventure (</a:t>
            </a:r>
            <a:r>
              <a:rPr lang="en-GB" altLang="en-US" err="1"/>
              <a:t>Culmington</a:t>
            </a:r>
            <a:r>
              <a:rPr lang="en-GB" altLang="en-US"/>
              <a:t> Manor) can be found on their website: </a:t>
            </a:r>
            <a:r>
              <a:rPr lang="en-GB" altLang="en-US">
                <a:hlinkClick r:id="rId2"/>
              </a:rPr>
              <a:t>www.manoradventure.com</a:t>
            </a:r>
            <a:endParaRPr lang="en-GB" altLang="en-US"/>
          </a:p>
          <a:p>
            <a:pPr eaLnBrk="1" hangingPunct="1">
              <a:defRPr/>
            </a:pPr>
            <a:endParaRPr lang="en-GB" altLang="en-US"/>
          </a:p>
          <a:p>
            <a:pPr eaLnBrk="1" hangingPunct="1">
              <a:defRPr/>
            </a:pPr>
            <a:r>
              <a:rPr lang="en-GB" altLang="en-US" err="1">
                <a:effectLst/>
                <a:latin typeface="Tahoma" panose="020B0604030504040204" pitchFamily="34" charset="0"/>
                <a:ea typeface="Times New Roman" panose="02020603050405020304" pitchFamily="18" charset="0"/>
                <a:cs typeface="Tahoma" panose="020B0604030504040204" pitchFamily="34" charset="0"/>
              </a:rPr>
              <a:t>Culmington</a:t>
            </a:r>
            <a:r>
              <a:rPr lang="en-GB" altLang="en-US">
                <a:effectLst/>
                <a:latin typeface="Tahoma" panose="020B0604030504040204" pitchFamily="34" charset="0"/>
                <a:ea typeface="Times New Roman" panose="02020603050405020304" pitchFamily="18" charset="0"/>
                <a:cs typeface="Tahoma" panose="020B0604030504040204" pitchFamily="34" charset="0"/>
              </a:rPr>
              <a:t> Manor, Craven Arms, Shropshire, SY7 9BY</a:t>
            </a:r>
          </a:p>
          <a:p>
            <a:pPr eaLnBrk="1" hangingPunct="1">
              <a:defRPr/>
            </a:pPr>
            <a:r>
              <a:rPr lang="en-GB" altLang="en-US" b="1">
                <a:effectLst/>
                <a:latin typeface="Tahoma" panose="020B0604030504040204" pitchFamily="34" charset="0"/>
                <a:ea typeface="Times New Roman" panose="02020603050405020304" pitchFamily="18" charset="0"/>
                <a:cs typeface="Tahoma" panose="020B0604030504040204" pitchFamily="34" charset="0"/>
              </a:rPr>
              <a:t>Tel:  01584 861333</a:t>
            </a:r>
          </a:p>
          <a:p>
            <a:pPr eaLnBrk="1" hangingPunct="1">
              <a:defRPr/>
            </a:pPr>
            <a:endParaRPr lang="en-GB" altLang="en-US"/>
          </a:p>
          <a:p>
            <a:pPr eaLnBrk="1" hangingPunct="1">
              <a:buFont typeface="Wingdings" panose="05000000000000000000" pitchFamily="2" charset="2"/>
              <a:buNone/>
              <a:defRPr/>
            </a:pPr>
            <a:endParaRPr lang="en-GB"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FEFA0-83FB-EF39-CD63-CAA0AE21E027}"/>
              </a:ext>
            </a:extLst>
          </p:cNvPr>
          <p:cNvSpPr>
            <a:spLocks noGrp="1"/>
          </p:cNvSpPr>
          <p:nvPr>
            <p:ph type="title"/>
          </p:nvPr>
        </p:nvSpPr>
        <p:spPr/>
        <p:txBody>
          <a:bodyPr/>
          <a:lstStyle/>
          <a:p>
            <a:r>
              <a:rPr lang="en-GB" dirty="0">
                <a:cs typeface="Arial"/>
              </a:rPr>
              <a:t>Any questions?</a:t>
            </a:r>
            <a:endParaRPr lang="en-GB" dirty="0"/>
          </a:p>
        </p:txBody>
      </p:sp>
      <p:sp>
        <p:nvSpPr>
          <p:cNvPr id="3" name="Content Placeholder 2">
            <a:extLst>
              <a:ext uri="{FF2B5EF4-FFF2-40B4-BE49-F238E27FC236}">
                <a16:creationId xmlns:a16="http://schemas.microsoft.com/office/drawing/2014/main" id="{F9EF1880-E27C-D89A-3558-48A2EAFCFDE5}"/>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654248769"/>
      </p:ext>
    </p:extLst>
  </p:cSld>
  <p:clrMapOvr>
    <a:masterClrMapping/>
  </p:clrMapOvr>
</p:sld>
</file>

<file path=ppt/theme/theme1.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B6231B7D383845B909810C045D89DA" ma:contentTypeVersion="19" ma:contentTypeDescription="Create a new document." ma:contentTypeScope="" ma:versionID="4c6df181e8e4ad2e2f2ec7e687b7570b">
  <xsd:schema xmlns:xsd="http://www.w3.org/2001/XMLSchema" xmlns:xs="http://www.w3.org/2001/XMLSchema" xmlns:p="http://schemas.microsoft.com/office/2006/metadata/properties" xmlns:ns2="7f71b5cb-6612-4da0-8c28-924e11dc4e9d" xmlns:ns3="9b68ad48-457e-4dce-ba13-cbc0672db1b7" targetNamespace="http://schemas.microsoft.com/office/2006/metadata/properties" ma:root="true" ma:fieldsID="040ba829e013e3b35794b0e29f9cb5c3" ns2:_="" ns3:_="">
    <xsd:import namespace="7f71b5cb-6612-4da0-8c28-924e11dc4e9d"/>
    <xsd:import namespace="9b68ad48-457e-4dce-ba13-cbc0672db1b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71b5cb-6612-4da0-8c28-924e11dc4e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68ad48-457e-4dce-ba13-cbc0672db1b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65ded6-92bd-47fa-acdf-b4eb84151f27}" ma:internalName="TaxCatchAll" ma:showField="CatchAllData" ma:web="9b68ad48-457e-4dce-ba13-cbc0672db1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f71b5cb-6612-4da0-8c28-924e11dc4e9d">
      <Terms xmlns="http://schemas.microsoft.com/office/infopath/2007/PartnerControls"/>
    </lcf76f155ced4ddcb4097134ff3c332f>
    <TaxCatchAll xmlns="9b68ad48-457e-4dce-ba13-cbc0672db1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6C26EF-113C-4C38-AFD8-C90A42A4F2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71b5cb-6612-4da0-8c28-924e11dc4e9d"/>
    <ds:schemaRef ds:uri="9b68ad48-457e-4dce-ba13-cbc0672db1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CCFE0A-9318-4556-8F61-A33E73362B17}">
  <ds:schemaRefs>
    <ds:schemaRef ds:uri="http://schemas.microsoft.com/office/2006/metadata/properties"/>
    <ds:schemaRef ds:uri="http://purl.org/dc/dcmitype/"/>
    <ds:schemaRef ds:uri="http://schemas.microsoft.com/office/infopath/2007/PartnerControls"/>
    <ds:schemaRef ds:uri="http://schemas.microsoft.com/office/2006/documentManagement/types"/>
    <ds:schemaRef ds:uri="http://www.w3.org/XML/1998/namespace"/>
    <ds:schemaRef ds:uri="http://purl.org/dc/elements/1.1/"/>
    <ds:schemaRef ds:uri="http://schemas.openxmlformats.org/package/2006/metadata/core-properties"/>
    <ds:schemaRef ds:uri="9b68ad48-457e-4dce-ba13-cbc0672db1b7"/>
    <ds:schemaRef ds:uri="7f71b5cb-6612-4da0-8c28-924e11dc4e9d"/>
    <ds:schemaRef ds:uri="http://purl.org/dc/terms/"/>
  </ds:schemaRefs>
</ds:datastoreItem>
</file>

<file path=customXml/itemProps3.xml><?xml version="1.0" encoding="utf-8"?>
<ds:datastoreItem xmlns:ds="http://schemas.openxmlformats.org/officeDocument/2006/customXml" ds:itemID="{A6726ECE-EBE4-4AA8-9AE1-23E9C83109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535</TotalTime>
  <Words>585</Words>
  <Application>Microsoft Office PowerPoint</Application>
  <PresentationFormat>On-screen Show (4:3)</PresentationFormat>
  <Paragraphs>74</Paragraphs>
  <Slides>23</Slides>
  <Notes>1</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Comic Sans MS</vt:lpstr>
      <vt:lpstr>Tahoma</vt:lpstr>
      <vt:lpstr>Twinkl Cursive Looped</vt:lpstr>
      <vt:lpstr>Verdana</vt:lpstr>
      <vt:lpstr>Wingdings</vt:lpstr>
      <vt:lpstr>Clouds</vt:lpstr>
      <vt:lpstr>Manor Adventure 14th - 16th  October 2026</vt:lpstr>
      <vt:lpstr>PowerPoint Presentation</vt:lpstr>
      <vt:lpstr>Culmington Manor</vt:lpstr>
      <vt:lpstr>PowerPoint Presentation</vt:lpstr>
      <vt:lpstr>PowerPoint Presentation</vt:lpstr>
      <vt:lpstr>PowerPoint Presentation</vt:lpstr>
      <vt:lpstr>PowerPoint Presentation</vt:lpstr>
      <vt:lpstr> The Activities Kayaking and Canoeing</vt:lpstr>
      <vt:lpstr>Climbing wall</vt:lpstr>
      <vt:lpstr>         Blind Trail</vt:lpstr>
      <vt:lpstr>Zip-Wire</vt:lpstr>
      <vt:lpstr>Abseiling</vt:lpstr>
      <vt:lpstr>Timetable</vt:lpstr>
      <vt:lpstr>PowerPoint Presentation</vt:lpstr>
      <vt:lpstr>Accommodation</vt:lpstr>
      <vt:lpstr>PowerPoint Presentation</vt:lpstr>
      <vt:lpstr>What to bring</vt:lpstr>
      <vt:lpstr>Medication</vt:lpstr>
      <vt:lpstr>Valuables</vt:lpstr>
      <vt:lpstr>PowerPoint Presentation</vt:lpstr>
      <vt:lpstr>Arriving and Departing</vt:lpstr>
      <vt:lpstr>More Information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Manor Adventure</dc:title>
  <dc:creator>clwpupil</dc:creator>
  <cp:lastModifiedBy>R Fletcher BUD</cp:lastModifiedBy>
  <cp:revision>110</cp:revision>
  <dcterms:created xsi:type="dcterms:W3CDTF">2008-11-21T10:01:07Z</dcterms:created>
  <dcterms:modified xsi:type="dcterms:W3CDTF">2026-09-17T10:01:37Z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0x0101001DB6231B7D383845B909810C045D89DA</vt:lpwstr>
  </property>
  <property fmtid="{D5CDD505-2E9C-101B-9397-08002B2CF9AE}" pid="3" name="MediaServiceImageTags">
    <vt:lpwstr/>
  </property>
</Properties>
</file>