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65" r:id="rId8"/>
    <p:sldId id="266" r:id="rId9"/>
    <p:sldId id="260" r:id="rId10"/>
    <p:sldId id="261" r:id="rId11"/>
    <p:sldId id="262" r:id="rId12"/>
    <p:sldId id="263" r:id="rId13"/>
    <p:sldId id="26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A1304-FA5D-49AF-AFC5-AD11C81489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12795A-D161-4FB3-B39E-A0376136DC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95B26F-B77B-47A4-B996-599838491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2CDF1-537D-43B6-9137-EAA0339B378D}" type="datetimeFigureOut">
              <a:rPr lang="en-GB" smtClean="0"/>
              <a:t>30/01/2026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A2E0F3-BEDD-4B18-A445-2B848EF8F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511E42-6D90-4FB1-B3F8-64C781F94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30F6B-C57E-4389-BC0A-67D09437ECE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338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4B71B-CB6A-4E4E-A5EB-FFBD596A8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2C5ABF-847E-41B5-B7E8-F7E2AFD343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B3C443-0DCC-4953-ADAE-05891CA1B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2CDF1-537D-43B6-9137-EAA0339B378D}" type="datetimeFigureOut">
              <a:rPr lang="en-GB" smtClean="0"/>
              <a:t>30/01/2026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C6AC51-8ABC-439E-A2AC-BE975EE06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AC1F30-C329-4F25-839E-38B55E13E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30F6B-C57E-4389-BC0A-67D09437ECE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8790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4F82EF-488D-476B-94FF-3E29FE6B06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2232B9-6B71-4566-9CFA-B11677BF35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1CAFD7-D2FC-4E66-BA71-1B464752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2CDF1-537D-43B6-9137-EAA0339B378D}" type="datetimeFigureOut">
              <a:rPr lang="en-GB" smtClean="0"/>
              <a:t>30/01/2026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B0D66C-8676-4F55-BEF0-BD1108270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986D0-92A0-4DFF-8E3B-A104D876F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30F6B-C57E-4389-BC0A-67D09437ECE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1329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03EEB-98F6-4DEE-B6B9-5E237F2FA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40374-2919-4E1D-A294-054B8C3B6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D71195-2076-47E4-BC14-ACE617B09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2CDF1-537D-43B6-9137-EAA0339B378D}" type="datetimeFigureOut">
              <a:rPr lang="en-GB" smtClean="0"/>
              <a:t>30/01/2026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2A474C-EEEE-4F50-B9D2-62F4D3CE6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407C14-7F88-4755-880E-618B83020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30F6B-C57E-4389-BC0A-67D09437ECE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242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1D09B-EE99-4131-BF2A-682083BEB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76AE3C-032A-495C-B541-4FE449B8E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D7F0CE-2356-4F10-ACB0-7AC5A6005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2CDF1-537D-43B6-9137-EAA0339B378D}" type="datetimeFigureOut">
              <a:rPr lang="en-GB" smtClean="0"/>
              <a:t>30/01/2026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8BD0A2-135C-448A-9B3A-1D571A1CE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A935AE-6667-4C03-9CF0-FDBA709A0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30F6B-C57E-4389-BC0A-67D09437ECE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8224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2A635-1F10-4C88-959C-DE64344B5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E56D6-5FDC-405A-BC26-1DE805A137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B46AA-9797-42A5-8FB2-29DC1E8705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D3DD20-9920-4F80-AFB0-4EAD25593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2CDF1-537D-43B6-9137-EAA0339B378D}" type="datetimeFigureOut">
              <a:rPr lang="en-GB" smtClean="0"/>
              <a:t>30/01/2026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DF2292-A862-4880-B545-67176D5B2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FA9BA7-3D6E-45B3-99A8-0119D89EF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30F6B-C57E-4389-BC0A-67D09437ECE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184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3DD9E-5EF7-407F-8873-D0A995E5F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A6F815-65BD-4586-A204-5AAB5F326B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EE3699-7181-4227-9D53-29D6613076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F97060-9CBA-472F-A790-F1E024230D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10AF5A-8C39-4D2D-A9E0-52C98E711E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0B4325-936F-4FCC-864F-3DA7E1593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2CDF1-537D-43B6-9137-EAA0339B378D}" type="datetimeFigureOut">
              <a:rPr lang="en-GB" smtClean="0"/>
              <a:t>30/01/2026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F718B4-1AB1-4703-8503-D30BB019F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F532B7-4FF3-4532-8C39-535527CC0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30F6B-C57E-4389-BC0A-67D09437ECE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4788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442D1-E853-44BB-A75C-43A53C078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3E8235-B8EF-4C80-B110-855233929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2CDF1-537D-43B6-9137-EAA0339B378D}" type="datetimeFigureOut">
              <a:rPr lang="en-GB" smtClean="0"/>
              <a:t>30/01/2026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1215CD-1FF4-4BDA-BE06-0E260FC6F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57ED72-899D-4A9F-BB63-9AC2EA85D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30F6B-C57E-4389-BC0A-67D09437ECE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3433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5DD87E-8D32-45F8-870C-E45903C3D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2CDF1-537D-43B6-9137-EAA0339B378D}" type="datetimeFigureOut">
              <a:rPr lang="en-GB" smtClean="0"/>
              <a:t>30/01/2026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C87E58-8BC4-4455-82C4-86148EED5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A5AC6D-3FF6-441D-84B8-3FEC75F3C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30F6B-C57E-4389-BC0A-67D09437ECE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4901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F8A39-9BD0-4A19-883F-51FABA371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28C1F-873B-43F7-B5B1-D23560E6A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9D296C-E8E0-47EC-ADE2-716E7BEE72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E6C516-C0CC-451D-815B-326EF04F4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2CDF1-537D-43B6-9137-EAA0339B378D}" type="datetimeFigureOut">
              <a:rPr lang="en-GB" smtClean="0"/>
              <a:t>30/01/2026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821BAA-0664-4E90-B81A-1D0DA66EB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8D425-42DA-4307-835F-62B4DAAE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30F6B-C57E-4389-BC0A-67D09437ECE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3358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0635E-B9A4-4ABD-BDC7-296E4B948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C870A4-8B63-48D8-9C92-73BB514130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116614-F228-4462-A9CB-C29FAF0F55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DF1F1A-84A0-44D0-A81F-D5D5C094F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2CDF1-537D-43B6-9137-EAA0339B378D}" type="datetimeFigureOut">
              <a:rPr lang="en-GB" smtClean="0"/>
              <a:t>30/01/2026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19BF50-37D1-48F2-BEDA-58B287D30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47BE7-7507-401C-8460-CD0DBB915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30F6B-C57E-4389-BC0A-67D09437ECE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8386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F30452-6EE2-4E30-9A98-7DBB37ED6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F97B2-24EE-4E1F-B545-9C44C08A4E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8F15C4-8A0E-4D80-B87D-26A8D4891A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2CDF1-537D-43B6-9137-EAA0339B378D}" type="datetimeFigureOut">
              <a:rPr lang="en-GB" smtClean="0"/>
              <a:t>30/01/2026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6820E-42A8-4358-89F0-EC524589A4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1C54DB-7583-4224-9FAD-A1ECA95650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30F6B-C57E-4389-BC0A-67D09437ECE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9428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ttrockstars.com/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play.ttrockstars.com/ttrs/online/gamel/home/list/single" TargetMode="Externa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849EA55-C73A-4BB9-A5E2-7A677F8653C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848" t="54302" r="22066" b="14186"/>
          <a:stretch/>
        </p:blipFill>
        <p:spPr>
          <a:xfrm>
            <a:off x="2061527" y="1157557"/>
            <a:ext cx="7902692" cy="3038061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21FA092A-7CCD-4CC5-8BEC-8F9B151337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8244" y="410817"/>
            <a:ext cx="1066800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DF802AE-78B9-4E89-A8D0-250C486FD29C}"/>
              </a:ext>
            </a:extLst>
          </p:cNvPr>
          <p:cNvSpPr txBox="1"/>
          <p:nvPr/>
        </p:nvSpPr>
        <p:spPr>
          <a:xfrm>
            <a:off x="775854" y="5011029"/>
            <a:ext cx="104740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u="sng" dirty="0">
                <a:latin typeface="Arial" panose="020B0604020202020204" pitchFamily="34" charset="0"/>
                <a:cs typeface="Arial" panose="020B0604020202020204" pitchFamily="34" charset="0"/>
              </a:rPr>
              <a:t>Thursday 5</a:t>
            </a:r>
            <a:r>
              <a:rPr lang="en-GB" sz="4000" b="1" u="sng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4000" b="1" u="sng" dirty="0">
                <a:latin typeface="Arial" panose="020B0604020202020204" pitchFamily="34" charset="0"/>
                <a:cs typeface="Arial" panose="020B0604020202020204" pitchFamily="34" charset="0"/>
              </a:rPr>
              <a:t> February 2026</a:t>
            </a:r>
          </a:p>
        </p:txBody>
      </p:sp>
    </p:spTree>
    <p:extLst>
      <p:ext uri="{BB962C8B-B14F-4D97-AF65-F5344CB8AC3E}">
        <p14:creationId xmlns:p14="http://schemas.microsoft.com/office/powerpoint/2010/main" val="268030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41B2B5-FBF2-47C1-994A-20DA178E68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GB" b="1" u="sng" dirty="0">
                <a:latin typeface="Century Gothic" panose="020B0502020202020204" pitchFamily="34" charset="0"/>
              </a:rPr>
              <a:t>How can I help at home? </a:t>
            </a:r>
            <a:endParaRPr lang="en-GB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GB" dirty="0">
              <a:latin typeface="Century Gothic" panose="020B0502020202020204" pitchFamily="34" charset="0"/>
            </a:endParaRPr>
          </a:p>
          <a:p>
            <a:r>
              <a:rPr lang="en-GB" dirty="0">
                <a:latin typeface="Century Gothic"/>
              </a:rPr>
              <a:t>Your child has been sent home with a username and password for Times Tables Rock Stars. This website is designed specifically to develop the fluency of recalling multiplication facts.</a:t>
            </a:r>
            <a:endParaRPr lang="en-GB" dirty="0">
              <a:latin typeface="Century Gothic" panose="020B0502020202020204" pitchFamily="34" charset="0"/>
            </a:endParaRPr>
          </a:p>
          <a:p>
            <a:r>
              <a:rPr lang="en-GB" dirty="0">
                <a:latin typeface="Century Gothic"/>
              </a:rPr>
              <a:t>Quick fire multiplication questions </a:t>
            </a:r>
          </a:p>
          <a:p>
            <a:r>
              <a:rPr lang="en-GB" dirty="0">
                <a:latin typeface="Century Gothic"/>
              </a:rPr>
              <a:t>Multiplication games e.g. turning over cards and answering multiplication questions, recording the time and trying to beat it .</a:t>
            </a:r>
            <a:endParaRPr lang="en-GB" dirty="0">
              <a:latin typeface="Century Gothic" panose="020B0502020202020204" pitchFamily="34" charset="0"/>
            </a:endParaRPr>
          </a:p>
          <a:p>
            <a:r>
              <a:rPr lang="en-GB" dirty="0">
                <a:latin typeface="Century Gothic"/>
              </a:rPr>
              <a:t>Teach them tips and tricks e.g. using a known fact to find another fact </a:t>
            </a:r>
            <a:endParaRPr lang="en-GB" dirty="0">
              <a:latin typeface="Century Gothic" panose="020B0502020202020204" pitchFamily="34" charset="0"/>
            </a:endParaRPr>
          </a:p>
          <a:p>
            <a:r>
              <a:rPr lang="en-GB" dirty="0">
                <a:latin typeface="Century Gothic"/>
              </a:rPr>
              <a:t>Listen to fun songs about times tables, there are lots on the internet.  </a:t>
            </a:r>
            <a:endParaRPr lang="en-GB" dirty="0">
              <a:latin typeface="Century Gothic" panose="020B0502020202020204" pitchFamily="34" charset="0"/>
            </a:endParaRPr>
          </a:p>
          <a:p>
            <a:r>
              <a:rPr lang="en-GB" dirty="0">
                <a:latin typeface="Century Gothic"/>
              </a:rPr>
              <a:t>Draw a multiplication flower and then use this to develop fluency in recalling the facts in a limited amount of time </a:t>
            </a:r>
            <a:endParaRPr lang="en-GB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3286BD7-15D3-42D6-936B-176822DD31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1729" y="3532553"/>
            <a:ext cx="1384141" cy="1040397"/>
          </a:xfrm>
          <a:prstGeom prst="rect">
            <a:avLst/>
          </a:prstGeom>
        </p:spPr>
      </p:pic>
      <p:pic>
        <p:nvPicPr>
          <p:cNvPr id="5" name="Content Placeholder 3">
            <a:extLst>
              <a:ext uri="{FF2B5EF4-FFF2-40B4-BE49-F238E27FC236}">
                <a16:creationId xmlns:a16="http://schemas.microsoft.com/office/drawing/2014/main" id="{71AD9BFD-5B13-407A-A6F0-8521304697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5078" y="17383"/>
            <a:ext cx="1290600" cy="1306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677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2A8AD-6B52-4FBF-A97E-A75D796DA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2718B5F-400C-4C74-83C9-E6BD81D113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0651" t="49106" r="20719" b="32622"/>
          <a:stretch/>
        </p:blipFill>
        <p:spPr>
          <a:xfrm>
            <a:off x="555787" y="-77506"/>
            <a:ext cx="10439961" cy="2544417"/>
          </a:xfrm>
          <a:prstGeom prst="rect">
            <a:avLst/>
          </a:prstGeom>
        </p:spPr>
      </p:pic>
      <p:pic>
        <p:nvPicPr>
          <p:cNvPr id="1026" name="Picture 2" descr="Multiplication Square 1-12 Times Tables - Childrens Wall Chart Educational Numeracy Childs Poster Art Print WallChart">
            <a:extLst>
              <a:ext uri="{FF2B5EF4-FFF2-40B4-BE49-F238E27FC236}">
                <a16:creationId xmlns:a16="http://schemas.microsoft.com/office/drawing/2014/main" id="{B8269C23-D17D-43F4-A1EA-F8D230A318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3863" y="2678544"/>
            <a:ext cx="2204463" cy="3122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ultiplication Tables Check - 2023 - Timestables.co.uk">
            <a:extLst>
              <a:ext uri="{FF2B5EF4-FFF2-40B4-BE49-F238E27FC236}">
                <a16:creationId xmlns:a16="http://schemas.microsoft.com/office/drawing/2014/main" id="{6FFDECD0-6C20-4FB4-B04C-0D2185E072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6062" y="3040062"/>
            <a:ext cx="3515228" cy="1956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4846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55FB9-2B4C-4EF9-B10B-5E39A38100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5116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u="sng" dirty="0">
                <a:latin typeface="Century Gothic" panose="020B0502020202020204" pitchFamily="34" charset="0"/>
              </a:rPr>
              <a:t>What is the purpose of the Multiplication tables check? </a:t>
            </a:r>
            <a:endParaRPr lang="en-GB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Century Gothic" panose="020B0502020202020204" pitchFamily="34" charset="0"/>
              </a:rPr>
              <a:t>The purpose of the test is to determine if a Year 4 child can </a:t>
            </a:r>
            <a:r>
              <a:rPr lang="en-GB" b="1" dirty="0">
                <a:latin typeface="Century Gothic" panose="020B0502020202020204" pitchFamily="34" charset="0"/>
              </a:rPr>
              <a:t>fluently </a:t>
            </a:r>
            <a:r>
              <a:rPr lang="en-GB" dirty="0">
                <a:latin typeface="Century Gothic" panose="020B0502020202020204" pitchFamily="34" charset="0"/>
              </a:rPr>
              <a:t>recall their multiplication tables up to 12, which helps with future success in maths.</a:t>
            </a:r>
            <a:r>
              <a:rPr lang="en-GB" dirty="0"/>
              <a:t> 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There is no pass mark and results can show teachers who may need extra support with times tables. 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3661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31B74-53E0-4309-9FCE-08AD4DC67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Times Tables Rock Stars</a:t>
            </a:r>
            <a:br>
              <a:rPr lang="en-GB" dirty="0"/>
            </a:br>
            <a:r>
              <a:rPr lang="en-GB" dirty="0">
                <a:hlinkClick r:id="rId2"/>
              </a:rPr>
              <a:t>https://ttrockstars.com/</a:t>
            </a:r>
            <a:r>
              <a:rPr lang="en-GB" dirty="0"/>
              <a:t> </a:t>
            </a:r>
          </a:p>
        </p:txBody>
      </p:sp>
      <p:pic>
        <p:nvPicPr>
          <p:cNvPr id="1026" name="Picture 2" descr="Times Tables Rock Stars">
            <a:extLst>
              <a:ext uri="{FF2B5EF4-FFF2-40B4-BE49-F238E27FC236}">
                <a16:creationId xmlns:a16="http://schemas.microsoft.com/office/drawing/2014/main" id="{7C85A17E-2395-4ECA-91AA-8452E7442C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404" y="4354224"/>
            <a:ext cx="4773323" cy="2098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TEMA Launches TT Rock Stars - TEMA">
            <a:extLst>
              <a:ext uri="{FF2B5EF4-FFF2-40B4-BE49-F238E27FC236}">
                <a16:creationId xmlns:a16="http://schemas.microsoft.com/office/drawing/2014/main" id="{A4F18CBD-E560-4085-98CE-F12B9BA23F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7516" y="178662"/>
            <a:ext cx="4805790" cy="2535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Game Types on TT Rock Stars (Feb 2021 ...">
            <a:extLst>
              <a:ext uri="{FF2B5EF4-FFF2-40B4-BE49-F238E27FC236}">
                <a16:creationId xmlns:a16="http://schemas.microsoft.com/office/drawing/2014/main" id="{03ECE60B-8A39-464C-8916-EFC709895E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8997" y="3957783"/>
            <a:ext cx="4317175" cy="2417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1FB8B845-3BBB-4C3D-8581-AA013B10C485}"/>
              </a:ext>
            </a:extLst>
          </p:cNvPr>
          <p:cNvSpPr txBox="1">
            <a:spLocks/>
          </p:cNvSpPr>
          <p:nvPr/>
        </p:nvSpPr>
        <p:spPr>
          <a:xfrm>
            <a:off x="838200" y="223743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Practise Gig, Garage, Studio and Soundcheck</a:t>
            </a:r>
          </a:p>
          <a:p>
            <a:r>
              <a:rPr lang="en-GB" dirty="0"/>
              <a:t> </a:t>
            </a:r>
            <a:r>
              <a:rPr lang="en-GB" dirty="0">
                <a:hlinkClick r:id="rId6"/>
              </a:rPr>
              <a:t>https://play.ttrockstars.com/ttrs/online/gamel/home/list/single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62192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B0B3D49-4084-4AF5-AC7A-8F12661795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7" y="1477818"/>
            <a:ext cx="11591925" cy="524206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78D8B38-2916-4F09-9524-082539AB5C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837" y="-119207"/>
            <a:ext cx="11668125" cy="192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56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6E0BF-7019-4B62-A967-4EB93452F3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75879"/>
            <a:ext cx="1051560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b="1" u="sng" dirty="0">
                <a:latin typeface="Century Gothic" panose="020B0502020202020204" pitchFamily="34" charset="0"/>
              </a:rPr>
              <a:t>When will the Multiplication tables check happen? </a:t>
            </a:r>
            <a:endParaRPr lang="en-GB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Century Gothic" panose="020B0502020202020204" pitchFamily="34" charset="0"/>
              </a:rPr>
              <a:t>The test will be administered during a </a:t>
            </a:r>
            <a:r>
              <a:rPr lang="en-GB" b="1" dirty="0">
                <a:latin typeface="Century Gothic" panose="020B0502020202020204" pitchFamily="34" charset="0"/>
              </a:rPr>
              <a:t>3 week period.  </a:t>
            </a:r>
            <a:r>
              <a:rPr lang="en-GB" dirty="0">
                <a:latin typeface="Century Gothic" panose="020B0502020202020204" pitchFamily="34" charset="0"/>
              </a:rPr>
              <a:t>This will be in June and you will be notified of the dates once they have been confirmed.  </a:t>
            </a:r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pPr marL="0" indent="0">
              <a:buNone/>
            </a:pPr>
            <a:r>
              <a:rPr lang="en-GB" dirty="0">
                <a:highlight>
                  <a:srgbClr val="FFFF00"/>
                </a:highlight>
              </a:rPr>
              <a:t>Schools will have unlimited access to a ‘try it out’ area from April. They can</a:t>
            </a:r>
            <a:br>
              <a:rPr lang="en-GB" dirty="0">
                <a:highlight>
                  <a:srgbClr val="FFFF00"/>
                </a:highlight>
              </a:rPr>
            </a:br>
            <a:r>
              <a:rPr lang="en-GB" dirty="0">
                <a:highlight>
                  <a:srgbClr val="FFFF00"/>
                </a:highlight>
              </a:rPr>
              <a:t>use this to make sure pupils have the necessary support to access the check.</a:t>
            </a:r>
            <a:br>
              <a:rPr lang="en-GB" dirty="0">
                <a:highlight>
                  <a:srgbClr val="FFFF00"/>
                </a:highlight>
              </a:rPr>
            </a:br>
            <a:r>
              <a:rPr lang="en-GB" dirty="0">
                <a:highlight>
                  <a:srgbClr val="FFFF00"/>
                </a:highlight>
              </a:rPr>
              <a:t>This includes opportunities for pupils to familiarise themselves with the check application and try out any access arrangements that may be required.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1291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CD6EB2-208F-4677-87E8-0BB7E8BAC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GB" b="1" u="sng" dirty="0">
                <a:latin typeface="Century Gothic" panose="020B0502020202020204" pitchFamily="34" charset="0"/>
              </a:rPr>
              <a:t>What does the Multiplication tables check look like? </a:t>
            </a:r>
            <a:endParaRPr lang="en-GB" dirty="0">
              <a:latin typeface="Century Gothic" panose="020B0502020202020204" pitchFamily="34" charset="0"/>
            </a:endParaRPr>
          </a:p>
          <a:p>
            <a:r>
              <a:rPr lang="en-GB" dirty="0">
                <a:latin typeface="Century Gothic" panose="020B0502020202020204" pitchFamily="34" charset="0"/>
              </a:rPr>
              <a:t>The Multiplication times table check is an online, on-screen digital assessment that consists of 25 timed questions worth one mark each.  </a:t>
            </a:r>
          </a:p>
          <a:p>
            <a:r>
              <a:rPr lang="en-GB" dirty="0">
                <a:latin typeface="Century Gothic" panose="020B0502020202020204" pitchFamily="34" charset="0"/>
              </a:rPr>
              <a:t>There is a time limit of 6 seconds per question.  The check will take each child less than 5 minutes to complete and it will be automatically scored.  </a:t>
            </a:r>
          </a:p>
          <a:p>
            <a:r>
              <a:rPr lang="en-GB" dirty="0">
                <a:latin typeface="Century Gothic" panose="020B0502020202020204" pitchFamily="34" charset="0"/>
              </a:rPr>
              <a:t>Your child will need to input their answer using a keyboard/mouse/onscreen number pad.  After the 6 seconds for the question expires there will be a 3 second delay until the next question appears. </a:t>
            </a:r>
          </a:p>
          <a:p>
            <a:r>
              <a:rPr lang="en-GB" dirty="0">
                <a:latin typeface="Century Gothic" panose="020B0502020202020204" pitchFamily="34" charset="0"/>
              </a:rPr>
              <a:t>All multiplication facts will be tested up to 12 x 12 but</a:t>
            </a:r>
            <a:r>
              <a:rPr lang="en-GB" i="1" dirty="0">
                <a:latin typeface="Century Gothic" panose="020B0502020202020204" pitchFamily="34" charset="0"/>
              </a:rPr>
              <a:t> </a:t>
            </a:r>
            <a:r>
              <a:rPr lang="en-GB" b="1" i="1" u="sng" dirty="0">
                <a:latin typeface="Century Gothic" panose="020B0502020202020204" pitchFamily="34" charset="0"/>
              </a:rPr>
              <a:t>there will be emphasis on the 6,7,8,9 and 12 times table facts</a:t>
            </a:r>
            <a:r>
              <a:rPr lang="en-GB" dirty="0">
                <a:latin typeface="Century Gothic" panose="020B0502020202020204" pitchFamily="34" charset="0"/>
              </a:rPr>
              <a:t>.</a:t>
            </a:r>
          </a:p>
          <a:p>
            <a:r>
              <a:rPr lang="en-GB" dirty="0">
                <a:highlight>
                  <a:srgbClr val="FFFF00"/>
                </a:highlight>
                <a:latin typeface="Century Gothic" panose="020B0502020202020204" pitchFamily="34" charset="0"/>
              </a:rPr>
              <a:t>Children will have 3 practise questions before hand.  </a:t>
            </a:r>
          </a:p>
          <a:p>
            <a:endParaRPr lang="en-GB" dirty="0">
              <a:latin typeface="Century Gothic" panose="020B0502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2572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AA76C-9CB8-4B3F-A251-4313AC8A5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7322"/>
            <a:ext cx="10515600" cy="5699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u="sng" dirty="0">
                <a:latin typeface="Century Gothic" panose="020B0502020202020204" pitchFamily="34" charset="0"/>
              </a:rPr>
              <a:t>What will happen when my child takes the Multiplication tables check? </a:t>
            </a:r>
            <a:endParaRPr lang="en-GB" dirty="0">
              <a:latin typeface="Century Gothic" panose="020B0502020202020204" pitchFamily="34" charset="0"/>
            </a:endParaRPr>
          </a:p>
          <a:p>
            <a:r>
              <a:rPr lang="en-GB" dirty="0">
                <a:latin typeface="Century Gothic" panose="020B0502020202020204" pitchFamily="34" charset="0"/>
              </a:rPr>
              <a:t>Before they complete the test they can practise and familiarise themselves with the format of the test in a ‘have a go area’ and then they can complete the test when they feel ready.</a:t>
            </a:r>
          </a:p>
          <a:p>
            <a:r>
              <a:rPr lang="en-GB" dirty="0">
                <a:latin typeface="Century Gothic" panose="020B0502020202020204" pitchFamily="34" charset="0"/>
              </a:rPr>
              <a:t>It can be administered in small groups, as a whole class or individually.  This decision will be made by your child’s  class teacher and the Headteacher. 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4337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39CD0-EEF9-498D-875A-A54EA0EC6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1473" y="300471"/>
            <a:ext cx="10515600" cy="58118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u="sng" dirty="0">
                <a:latin typeface="Century Gothic" panose="020B0502020202020204" pitchFamily="34" charset="0"/>
              </a:rPr>
              <a:t>How will the result of the Multiplication tables check be reported to me? </a:t>
            </a:r>
            <a:endParaRPr lang="en-GB" dirty="0">
              <a:latin typeface="Century Gothic" panose="020B0502020202020204" pitchFamily="34" charset="0"/>
            </a:endParaRPr>
          </a:p>
          <a:p>
            <a:r>
              <a:rPr lang="en-GB" dirty="0">
                <a:latin typeface="Century Gothic" panose="020B0502020202020204" pitchFamily="34" charset="0"/>
              </a:rPr>
              <a:t>Individual scores for the Multiplication tables check will be reported to you in the end of year report 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pic>
        <p:nvPicPr>
          <p:cNvPr id="2050" name="Picture 2" descr="Year 4 Multiplication Check | Windy Nook Primary School">
            <a:extLst>
              <a:ext uri="{FF2B5EF4-FFF2-40B4-BE49-F238E27FC236}">
                <a16:creationId xmlns:a16="http://schemas.microsoft.com/office/drawing/2014/main" id="{BFA014AF-473C-4799-95FF-A470B63066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1245" y="2733964"/>
            <a:ext cx="2874818" cy="2874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Times Tables Game (free) - Content - ClassConnect">
            <a:extLst>
              <a:ext uri="{FF2B5EF4-FFF2-40B4-BE49-F238E27FC236}">
                <a16:creationId xmlns:a16="http://schemas.microsoft.com/office/drawing/2014/main" id="{EF2238E3-49EB-45E5-B349-2490C15A86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5529" y="2733964"/>
            <a:ext cx="2874818" cy="2874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2174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B6231B7D383845B909810C045D89DA" ma:contentTypeVersion="16" ma:contentTypeDescription="Create a new document." ma:contentTypeScope="" ma:versionID="ca0052ec85a9d11bce973626bc01d9be">
  <xsd:schema xmlns:xsd="http://www.w3.org/2001/XMLSchema" xmlns:xs="http://www.w3.org/2001/XMLSchema" xmlns:p="http://schemas.microsoft.com/office/2006/metadata/properties" xmlns:ns2="7f71b5cb-6612-4da0-8c28-924e11dc4e9d" xmlns:ns3="9b68ad48-457e-4dce-ba13-cbc0672db1b7" targetNamespace="http://schemas.microsoft.com/office/2006/metadata/properties" ma:root="true" ma:fieldsID="d6236c414192df03e596545a82f097c6" ns2:_="" ns3:_="">
    <xsd:import namespace="7f71b5cb-6612-4da0-8c28-924e11dc4e9d"/>
    <xsd:import namespace="9b68ad48-457e-4dce-ba13-cbc0672db1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71b5cb-6612-4da0-8c28-924e11dc4e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6852029-6d2b-4c75-93a9-4e576541db9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68ad48-457e-4dce-ba13-cbc0672db1b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b65ded6-92bd-47fa-acdf-b4eb84151f27}" ma:internalName="TaxCatchAll" ma:showField="CatchAllData" ma:web="9b68ad48-457e-4dce-ba13-cbc0672db1b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f71b5cb-6612-4da0-8c28-924e11dc4e9d">
      <Terms xmlns="http://schemas.microsoft.com/office/infopath/2007/PartnerControls"/>
    </lcf76f155ced4ddcb4097134ff3c332f>
    <TaxCatchAll xmlns="9b68ad48-457e-4dce-ba13-cbc0672db1b7" xsi:nil="true"/>
  </documentManagement>
</p:properties>
</file>

<file path=customXml/itemProps1.xml><?xml version="1.0" encoding="utf-8"?>
<ds:datastoreItem xmlns:ds="http://schemas.openxmlformats.org/officeDocument/2006/customXml" ds:itemID="{12B458BB-7B18-426F-AC8A-5F324FD7786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090CA9D-5864-43D5-BC71-335EE99F2E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f71b5cb-6612-4da0-8c28-924e11dc4e9d"/>
    <ds:schemaRef ds:uri="9b68ad48-457e-4dce-ba13-cbc0672db1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11DEF65-A428-40B2-9A47-FDD96262C8BE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9b68ad48-457e-4dce-ba13-cbc0672db1b7"/>
    <ds:schemaRef ds:uri="7f71b5cb-6612-4da0-8c28-924e11dc4e9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563</Words>
  <Application>Microsoft Office PowerPoint</Application>
  <PresentationFormat>Widescreen</PresentationFormat>
  <Paragraphs>31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Times Tables Rock Stars https://ttrockstars.com/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 Hopkins DPS</dc:creator>
  <cp:lastModifiedBy>L Brereton BUD</cp:lastModifiedBy>
  <cp:revision>29</cp:revision>
  <dcterms:created xsi:type="dcterms:W3CDTF">2020-02-11T11:24:35Z</dcterms:created>
  <dcterms:modified xsi:type="dcterms:W3CDTF">2026-01-30T14:29:03Z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0x0101001DB6231B7D383845B909810C045D89DA</vt:lpwstr>
  </property>
</Properties>
</file>