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8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Lavelle BUD" userId="2b518dd7-fb76-4dfb-ab35-f7310b0e20f2" providerId="ADAL" clId="{4C388567-3050-4A38-9CC9-844595409FDD}"/>
    <pc:docChg chg="modSld">
      <pc:chgData name="J Lavelle BUD" userId="2b518dd7-fb76-4dfb-ab35-f7310b0e20f2" providerId="ADAL" clId="{4C388567-3050-4A38-9CC9-844595409FDD}" dt="2026-02-12T16:21:52.996" v="21" actId="1076"/>
      <pc:docMkLst>
        <pc:docMk/>
      </pc:docMkLst>
      <pc:sldChg chg="modSp mod">
        <pc:chgData name="J Lavelle BUD" userId="2b518dd7-fb76-4dfb-ab35-f7310b0e20f2" providerId="ADAL" clId="{4C388567-3050-4A38-9CC9-844595409FDD}" dt="2026-02-12T16:21:14.040" v="20" actId="20577"/>
        <pc:sldMkLst>
          <pc:docMk/>
          <pc:sldMk cId="0" sldId="256"/>
        </pc:sldMkLst>
        <pc:spChg chg="mod">
          <ac:chgData name="J Lavelle BUD" userId="2b518dd7-fb76-4dfb-ab35-f7310b0e20f2" providerId="ADAL" clId="{4C388567-3050-4A38-9CC9-844595409FDD}" dt="2026-02-12T16:20:59.636" v="13" actId="20577"/>
          <ac:spMkLst>
            <pc:docMk/>
            <pc:sldMk cId="0" sldId="256"/>
            <ac:spMk id="5" creationId="{00000000-0000-0000-0000-000000000000}"/>
          </ac:spMkLst>
        </pc:spChg>
        <pc:spChg chg="mod">
          <ac:chgData name="J Lavelle BUD" userId="2b518dd7-fb76-4dfb-ab35-f7310b0e20f2" providerId="ADAL" clId="{4C388567-3050-4A38-9CC9-844595409FDD}" dt="2026-02-12T16:21:14.040" v="20" actId="20577"/>
          <ac:spMkLst>
            <pc:docMk/>
            <pc:sldMk cId="0" sldId="256"/>
            <ac:spMk id="6" creationId="{00000000-0000-0000-0000-000000000000}"/>
          </ac:spMkLst>
        </pc:spChg>
      </pc:sldChg>
      <pc:sldChg chg="modSp mod">
        <pc:chgData name="J Lavelle BUD" userId="2b518dd7-fb76-4dfb-ab35-f7310b0e20f2" providerId="ADAL" clId="{4C388567-3050-4A38-9CC9-844595409FDD}" dt="2026-02-12T16:21:52.996" v="21" actId="1076"/>
        <pc:sldMkLst>
          <pc:docMk/>
          <pc:sldMk cId="0" sldId="263"/>
        </pc:sldMkLst>
        <pc:picChg chg="mod">
          <ac:chgData name="J Lavelle BUD" userId="2b518dd7-fb76-4dfb-ab35-f7310b0e20f2" providerId="ADAL" clId="{4C388567-3050-4A38-9CC9-844595409FDD}" dt="2026-02-12T16:21:52.996" v="21" actId="1076"/>
          <ac:picMkLst>
            <pc:docMk/>
            <pc:sldMk cId="0" sldId="263"/>
            <ac:picMk id="8" creationId="{E5724DB5-8460-4E6A-9895-B27844114D7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6126480"/>
            <a:ext cx="12191695" cy="731520"/>
          </a:xfrm>
          <a:prstGeom prst="rect">
            <a:avLst/>
          </a:prstGeom>
          <a:solidFill>
            <a:srgbClr val="009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914400" y="2011680"/>
            <a:ext cx="660950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600" dirty="0">
                <a:latin typeface="Twinkl Cursive Looped" panose="02000000000000000000" pitchFamily="2" charset="0"/>
              </a:rPr>
              <a:t>KS1 SATs &amp; Teacher Assessment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200400"/>
            <a:ext cx="6168676" cy="15081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/>
            </a:pPr>
            <a:r>
              <a:rPr sz="3600" dirty="0">
                <a:latin typeface="Twinkl Cursive Looped" panose="02000000000000000000" pitchFamily="2" charset="0"/>
              </a:rPr>
              <a:t>Budbrooke Primary School</a:t>
            </a:r>
          </a:p>
          <a:p>
            <a:pPr>
              <a:defRPr sz="2000"/>
            </a:pPr>
            <a:r>
              <a:rPr sz="2800" dirty="0" err="1">
                <a:latin typeface="Twinkl Cursive Looped" panose="02000000000000000000" pitchFamily="2" charset="0"/>
              </a:rPr>
              <a:t>Mrs</a:t>
            </a:r>
            <a:r>
              <a:rPr sz="2800" dirty="0">
                <a:latin typeface="Twinkl Cursive Looped" panose="02000000000000000000" pitchFamily="2" charset="0"/>
              </a:rPr>
              <a:t> Jayne Lavelle</a:t>
            </a:r>
          </a:p>
          <a:p>
            <a:pPr>
              <a:defRPr sz="2000"/>
            </a:pPr>
            <a:r>
              <a:rPr sz="2800" dirty="0">
                <a:latin typeface="Twinkl Cursive Looped" panose="02000000000000000000" pitchFamily="2" charset="0"/>
              </a:rPr>
              <a:t>Meeting: Thursday </a:t>
            </a:r>
            <a:r>
              <a:rPr lang="en-GB" sz="2800" dirty="0">
                <a:latin typeface="Twinkl Cursive Looped" panose="02000000000000000000" pitchFamily="2" charset="0"/>
              </a:rPr>
              <a:t>12</a:t>
            </a:r>
            <a:r>
              <a:rPr lang="en-GB" sz="2800" baseline="30000" dirty="0">
                <a:latin typeface="Twinkl Cursive Looped" panose="02000000000000000000" pitchFamily="2" charset="0"/>
              </a:rPr>
              <a:t>th</a:t>
            </a:r>
            <a:r>
              <a:rPr lang="en-GB" sz="2800" dirty="0">
                <a:latin typeface="Twinkl Cursive Looped" panose="02000000000000000000" pitchFamily="2" charset="0"/>
              </a:rPr>
              <a:t> February</a:t>
            </a:r>
            <a:r>
              <a:rPr sz="2800" dirty="0">
                <a:latin typeface="Twinkl Cursive Looped" panose="02000000000000000000" pitchFamily="2" charset="0"/>
              </a:rPr>
              <a:t>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32000" y="6446520"/>
            <a:ext cx="3347391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rPr dirty="0"/>
              <a:t>Budbrooke Primary School | KS1 SATs Meeting | </a:t>
            </a:r>
            <a:r>
              <a:rPr lang="en-GB" dirty="0"/>
              <a:t>12 Feb </a:t>
            </a:r>
            <a:r>
              <a:rPr dirty="0"/>
              <a:t>2026</a:t>
            </a:r>
          </a:p>
        </p:txBody>
      </p:sp>
      <p:pic>
        <p:nvPicPr>
          <p:cNvPr id="1026" name="Picture 2" descr="Budbrooke Primary School:">
            <a:extLst>
              <a:ext uri="{FF2B5EF4-FFF2-40B4-BE49-F238E27FC236}">
                <a16:creationId xmlns:a16="http://schemas.microsoft.com/office/drawing/2014/main" id="{4CDDA894-A76F-45B3-A388-FC65E4312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63" y="37201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914400"/>
          </a:xfrm>
          <a:prstGeom prst="rect">
            <a:avLst/>
          </a:prstGeom>
          <a:solidFill>
            <a:srgbClr val="1126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82880"/>
            <a:ext cx="704231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FFFFF"/>
                </a:solidFill>
                <a:latin typeface="Twinkl Cursive Looped" panose="02000000000000000000" pitchFamily="2" charset="0"/>
              </a:rPr>
              <a:t>Expected standard: reading behaviours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1280160"/>
            <a:ext cx="10789920" cy="5120640"/>
          </a:xfrm>
          <a:prstGeom prst="roundRect">
            <a:avLst/>
          </a:prstGeom>
          <a:solidFill>
            <a:srgbClr val="F5F6F8"/>
          </a:solidFill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97280" y="1554480"/>
            <a:ext cx="10058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282828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Reads aloud fluently and accurately (approx. 90 words per minute)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Checks reading makes sense; self-corrects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Answers questions and begins to infer from the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02575" y="6446520"/>
            <a:ext cx="4206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t>Budbrooke Primary School | KS1 SATs Meeting | 22 Jan 2026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6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009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22960" y="2560320"/>
            <a:ext cx="163859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112640"/>
                </a:solidFill>
                <a:latin typeface="Twinkl Cursive Looped" panose="02000000000000000000" pitchFamily="2" charset="0"/>
              </a:rPr>
              <a:t>Maths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2575" y="6446520"/>
            <a:ext cx="4206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t>Budbrooke Primary School | KS1 SATs Meeting | 22 Jan 2026</a:t>
            </a:r>
          </a:p>
        </p:txBody>
      </p:sp>
      <p:pic>
        <p:nvPicPr>
          <p:cNvPr id="6" name="Picture 5" descr="2018_ks1_mathematics_Paper1_arithmetic.pdf - Google Drive - Google Chrome">
            <a:extLst>
              <a:ext uri="{FF2B5EF4-FFF2-40B4-BE49-F238E27FC236}">
                <a16:creationId xmlns:a16="http://schemas.microsoft.com/office/drawing/2014/main" id="{3527124E-2F3A-4FDA-BACC-972B8F5794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80449">
            <a:off x="2671728" y="337151"/>
            <a:ext cx="3595696" cy="5076329"/>
          </a:xfrm>
          <a:prstGeom prst="rect">
            <a:avLst/>
          </a:prstGeom>
        </p:spPr>
      </p:pic>
      <p:pic>
        <p:nvPicPr>
          <p:cNvPr id="7" name="Picture 6" descr="2018_ks1_mathematics_Paper1_arithmetic.pdf - Google Drive - Google Chrome">
            <a:extLst>
              <a:ext uri="{FF2B5EF4-FFF2-40B4-BE49-F238E27FC236}">
                <a16:creationId xmlns:a16="http://schemas.microsoft.com/office/drawing/2014/main" id="{E44D8BD4-3896-40B3-8879-960D94A0C3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48698">
            <a:off x="4397166" y="481213"/>
            <a:ext cx="3397666" cy="4689336"/>
          </a:xfrm>
          <a:prstGeom prst="rect">
            <a:avLst/>
          </a:prstGeom>
        </p:spPr>
      </p:pic>
      <p:pic>
        <p:nvPicPr>
          <p:cNvPr id="8" name="Picture 7" descr="2018_ks1_mathematics_Paper2_reasoning.pdf - Google Drive - Google Chrome">
            <a:extLst>
              <a:ext uri="{FF2B5EF4-FFF2-40B4-BE49-F238E27FC236}">
                <a16:creationId xmlns:a16="http://schemas.microsoft.com/office/drawing/2014/main" id="{918B66D5-926F-4520-87B8-9F7161D51E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27081">
            <a:off x="6150435" y="880792"/>
            <a:ext cx="3373747" cy="4390968"/>
          </a:xfrm>
          <a:prstGeom prst="rect">
            <a:avLst/>
          </a:prstGeom>
        </p:spPr>
      </p:pic>
      <p:pic>
        <p:nvPicPr>
          <p:cNvPr id="9" name="Picture 8" descr="2018_ks1_mathematics_Paper2_reasoning.pdf - Google Drive - Google Chrome">
            <a:extLst>
              <a:ext uri="{FF2B5EF4-FFF2-40B4-BE49-F238E27FC236}">
                <a16:creationId xmlns:a16="http://schemas.microsoft.com/office/drawing/2014/main" id="{3A6AA764-B6F9-4DBA-BC02-8732D6C3A0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17551">
            <a:off x="7519895" y="1585921"/>
            <a:ext cx="4081543" cy="47055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914400"/>
          </a:xfrm>
          <a:prstGeom prst="rect">
            <a:avLst/>
          </a:prstGeom>
          <a:solidFill>
            <a:srgbClr val="1126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82880"/>
            <a:ext cx="550182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FFFFF"/>
                </a:solidFill>
                <a:latin typeface="Twinkl Cursive Looped" panose="02000000000000000000" pitchFamily="2" charset="0"/>
              </a:rPr>
              <a:t>Maths tests: what it looks like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1280160"/>
            <a:ext cx="10789920" cy="5120640"/>
          </a:xfrm>
          <a:prstGeom prst="roundRect">
            <a:avLst/>
          </a:prstGeom>
          <a:solidFill>
            <a:srgbClr val="F5F6F8"/>
          </a:solidFill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97280" y="1554480"/>
            <a:ext cx="10058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282828"/>
                </a:solidFill>
              </a:defRPr>
            </a:pPr>
            <a:r>
              <a:rPr>
                <a:latin typeface="Twinkl Cursive Looped" panose="02000000000000000000" pitchFamily="2" charset="0"/>
              </a:rPr>
              <a:t>Paper 1: arithmetic (calculations)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>
                <a:latin typeface="Twinkl Cursive Looped" panose="02000000000000000000" pitchFamily="2" charset="0"/>
              </a:rPr>
              <a:t>Paper 2: reasoning (problem solving and explaining)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>
                <a:latin typeface="Twinkl Cursive Looped" panose="02000000000000000000" pitchFamily="2" charset="0"/>
              </a:rPr>
              <a:t>Includes a small number of aural questions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02575" y="6446520"/>
            <a:ext cx="4206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t>Budbrooke Primary School | KS1 SATs Meeting | 22 Jan 2026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914400"/>
          </a:xfrm>
          <a:prstGeom prst="rect">
            <a:avLst/>
          </a:prstGeom>
          <a:solidFill>
            <a:srgbClr val="1126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82880"/>
            <a:ext cx="5314275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FFFFF"/>
                </a:solidFill>
                <a:latin typeface="Twinkl Cursive Looped" panose="02000000000000000000" pitchFamily="2" charset="0"/>
              </a:rPr>
              <a:t>Expected standard: key skills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1280160"/>
            <a:ext cx="10789920" cy="5120640"/>
          </a:xfrm>
          <a:prstGeom prst="roundRect">
            <a:avLst/>
          </a:prstGeom>
          <a:solidFill>
            <a:srgbClr val="F5F6F8"/>
          </a:solidFill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97280" y="1554480"/>
            <a:ext cx="10058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282828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Add and subtract 2-digit numbers (including crossing tens)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Know multiplication/division facts for 2, 5 and 10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Tell the time to the nearest 15 minutes; read scales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Work with money (coins) and simple fractions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02575" y="6446520"/>
            <a:ext cx="4206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t>Budbrooke Primary School | KS1 SATs Meeting | 22 Jan 2026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6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009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22960" y="2560320"/>
            <a:ext cx="359425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 dirty="0">
                <a:solidFill>
                  <a:srgbClr val="112640"/>
                </a:solidFill>
                <a:latin typeface="Twinkl Cursive Looped" panose="02000000000000000000" pitchFamily="2" charset="0"/>
              </a:rPr>
              <a:t>GPS &amp; Writing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2575" y="6446520"/>
            <a:ext cx="4206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t>Budbrooke Primary School | KS1 SATs Meeting | 22 Jan 2026</a:t>
            </a:r>
          </a:p>
        </p:txBody>
      </p:sp>
      <p:pic>
        <p:nvPicPr>
          <p:cNvPr id="6" name="Picture 5" descr="2018_ks1_English_GPS_Paper1_spelling.pdf - Google Drive - Google Chrome">
            <a:extLst>
              <a:ext uri="{FF2B5EF4-FFF2-40B4-BE49-F238E27FC236}">
                <a16:creationId xmlns:a16="http://schemas.microsoft.com/office/drawing/2014/main" id="{6A4F399E-F60A-4292-AEFA-AAD01B78DB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9630" y="478920"/>
            <a:ext cx="3624714" cy="5272920"/>
          </a:xfrm>
          <a:prstGeom prst="rect">
            <a:avLst/>
          </a:prstGeom>
        </p:spPr>
      </p:pic>
      <p:pic>
        <p:nvPicPr>
          <p:cNvPr id="7" name="Picture 6" descr="2018_ks1_English_GPS_Paper2_questions.pdf - Google Drive - Google Chrome">
            <a:extLst>
              <a:ext uri="{FF2B5EF4-FFF2-40B4-BE49-F238E27FC236}">
                <a16:creationId xmlns:a16="http://schemas.microsoft.com/office/drawing/2014/main" id="{6715470F-5CED-43DB-9790-382D6BB9E7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19" t="6781" r="29375" b="11041"/>
          <a:stretch/>
        </p:blipFill>
        <p:spPr>
          <a:xfrm>
            <a:off x="4868635" y="1250730"/>
            <a:ext cx="4081666" cy="49406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914400"/>
          </a:xfrm>
          <a:prstGeom prst="rect">
            <a:avLst/>
          </a:prstGeom>
          <a:solidFill>
            <a:srgbClr val="1126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82880"/>
            <a:ext cx="7281160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FFFFF"/>
                </a:solidFill>
                <a:latin typeface="Twinkl Cursive Looped" panose="02000000000000000000" pitchFamily="2" charset="0"/>
              </a:rPr>
              <a:t>GPS (Spelling, Punctuation &amp; Grammar)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1280160"/>
            <a:ext cx="10789920" cy="5120640"/>
          </a:xfrm>
          <a:prstGeom prst="roundRect">
            <a:avLst/>
          </a:prstGeom>
          <a:solidFill>
            <a:srgbClr val="F5F6F8"/>
          </a:solidFill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97280" y="1554480"/>
            <a:ext cx="10058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282828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Optional in Year 2, but we administer it to inform writing judgements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Spelling: 20 words in sentences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Grammar/punctuation/vocabulary: short questions in a booklet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02575" y="6446520"/>
            <a:ext cx="4206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t>Budbrooke Primary School | KS1 SATs Meeting | 22 Jan 2026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914400"/>
          </a:xfrm>
          <a:prstGeom prst="rect">
            <a:avLst/>
          </a:prstGeom>
          <a:solidFill>
            <a:srgbClr val="1126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82880"/>
            <a:ext cx="5036956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FFFFF"/>
                </a:solidFill>
                <a:latin typeface="Twinkl Cursive Looped" panose="02000000000000000000" pitchFamily="2" charset="0"/>
              </a:rPr>
              <a:t>Writing teacher assessment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1280160"/>
            <a:ext cx="10789920" cy="5120640"/>
          </a:xfrm>
          <a:prstGeom prst="roundRect">
            <a:avLst/>
          </a:prstGeom>
          <a:solidFill>
            <a:srgbClr val="F5F6F8"/>
          </a:solidFill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97280" y="1554480"/>
            <a:ext cx="10058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282828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No SATs writing test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Teachers assess writing across the year using independent work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Evidence includes: punctuation, spelling, sentence structure and handwriting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02575" y="6446520"/>
            <a:ext cx="4206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t>Budbrooke Primary School | KS1 SATs Meeting | 22 Jan 2026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6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009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22960" y="2560320"/>
            <a:ext cx="467467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 dirty="0">
                <a:solidFill>
                  <a:srgbClr val="112640"/>
                </a:solidFill>
                <a:latin typeface="Twinkl Cursive Looped" panose="02000000000000000000" pitchFamily="2" charset="0"/>
              </a:rPr>
              <a:t>Results &amp;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2575" y="6446520"/>
            <a:ext cx="4206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t>Budbrooke Primary School | KS1 SATs Meeting | 22 Jan 2026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914400"/>
          </a:xfrm>
          <a:prstGeom prst="rect">
            <a:avLst/>
          </a:prstGeom>
          <a:solidFill>
            <a:srgbClr val="1126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82880"/>
            <a:ext cx="466185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FFFFF"/>
                </a:solidFill>
                <a:latin typeface="Twinkl Cursive Looped" panose="02000000000000000000" pitchFamily="2" charset="0"/>
              </a:rPr>
              <a:t>How are results reported?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1280160"/>
            <a:ext cx="10789920" cy="5120640"/>
          </a:xfrm>
          <a:prstGeom prst="roundRect">
            <a:avLst/>
          </a:prstGeom>
          <a:solidFill>
            <a:srgbClr val="F5F6F8"/>
          </a:solidFill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97280" y="1554480"/>
            <a:ext cx="10058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282828"/>
                </a:solidFill>
              </a:defRPr>
            </a:pPr>
            <a:r>
              <a:rPr>
                <a:latin typeface="Twinkl Cursive Looped" panose="02000000000000000000" pitchFamily="2" charset="0"/>
              </a:rPr>
              <a:t>Outcomes are described as: Working Towards / Working At Expected / Greater Depth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>
                <a:latin typeface="Twinkl Cursive Looped" panose="02000000000000000000" pitchFamily="2" charset="0"/>
              </a:rPr>
              <a:t>Test raw scores can be converted to ‘scaled scores’ (100 = national standard)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>
                <a:latin typeface="Twinkl Cursive Looped" panose="02000000000000000000" pitchFamily="2" charset="0"/>
              </a:rPr>
              <a:t>The final judgement is based on a range of evidence across the year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5943600"/>
            <a:ext cx="100584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>
                <a:solidFill>
                  <a:srgbClr val="5A5A5A"/>
                </a:solidFill>
              </a:defRPr>
            </a:pPr>
            <a:r>
              <a:t>Moderation may take place to ensure judgements are consistent across schools.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02575" y="6446520"/>
            <a:ext cx="4206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t>Budbrooke Primary School | KS1 SATs Meeting | 22 Jan 2026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6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009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22960" y="2560320"/>
            <a:ext cx="439254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 dirty="0">
                <a:solidFill>
                  <a:srgbClr val="112640"/>
                </a:solidFill>
                <a:latin typeface="Twinkl Cursive Looped" panose="02000000000000000000" pitchFamily="2" charset="0"/>
              </a:rPr>
              <a:t>How you can help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2575" y="6446520"/>
            <a:ext cx="4206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t>Budbrooke Primary School | KS1 SATs Meeting | 22 Jan 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914400"/>
          </a:xfrm>
          <a:prstGeom prst="rect">
            <a:avLst/>
          </a:prstGeom>
          <a:solidFill>
            <a:srgbClr val="1126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82880"/>
            <a:ext cx="2802370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FFFFF"/>
                </a:solidFill>
                <a:latin typeface="Twinkl Cursive Looped" panose="02000000000000000000" pitchFamily="2" charset="0"/>
              </a:rPr>
              <a:t>Tonight’s aims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1280160"/>
            <a:ext cx="10789920" cy="5120640"/>
          </a:xfrm>
          <a:prstGeom prst="roundRect">
            <a:avLst/>
          </a:prstGeom>
          <a:solidFill>
            <a:srgbClr val="F5F6F8"/>
          </a:solidFill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97280" y="1554480"/>
            <a:ext cx="10058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282828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Explain what KS1 SATs are (and what they are not)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Show the format of the assessments in Reading and </a:t>
            </a:r>
            <a:r>
              <a:rPr dirty="0" err="1">
                <a:latin typeface="Twinkl Cursive Looped" panose="02000000000000000000" pitchFamily="2" charset="0"/>
              </a:rPr>
              <a:t>Maths</a:t>
            </a:r>
            <a:r>
              <a:rPr dirty="0">
                <a:latin typeface="Twinkl Cursive Looped" panose="02000000000000000000" pitchFamily="2" charset="0"/>
              </a:rPr>
              <a:t> (and optional GPS)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Explain how results contribute to teacher assessment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Share how you can support at home (without pressure)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02575" y="6446520"/>
            <a:ext cx="4206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t>Budbrooke Primary School | KS1 SATs Meeting | 22 Jan 2026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914400"/>
          </a:xfrm>
          <a:prstGeom prst="rect">
            <a:avLst/>
          </a:prstGeom>
          <a:solidFill>
            <a:srgbClr val="1126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82880"/>
            <a:ext cx="6415539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FFFFF"/>
                </a:solidFill>
                <a:latin typeface="Twinkl Cursive Looped" panose="02000000000000000000" pitchFamily="2" charset="0"/>
              </a:rPr>
              <a:t>The most helpful things you can do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1280160"/>
            <a:ext cx="10789920" cy="5120640"/>
          </a:xfrm>
          <a:prstGeom prst="roundRect">
            <a:avLst/>
          </a:prstGeom>
          <a:solidFill>
            <a:srgbClr val="F5F6F8"/>
          </a:solidFill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97280" y="1554480"/>
            <a:ext cx="10058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282828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Keep routines calm: good sleep, breakfast, punctuality and attendance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Praise effort — avoid ‘high stakes’ language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Read little and often; talk about books and new vocabulary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 dirty="0" err="1">
                <a:latin typeface="Twinkl Cursive Looped" panose="02000000000000000000" pitchFamily="2" charset="0"/>
              </a:rPr>
              <a:t>Practise</a:t>
            </a:r>
            <a:r>
              <a:rPr dirty="0">
                <a:latin typeface="Twinkl Cursive Looped" panose="02000000000000000000" pitchFamily="2" charset="0"/>
              </a:rPr>
              <a:t> spellings in short bursts; write for real purposes (lists, notes, cards)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Use </a:t>
            </a:r>
            <a:r>
              <a:rPr dirty="0" err="1">
                <a:latin typeface="Twinkl Cursive Looped" panose="02000000000000000000" pitchFamily="2" charset="0"/>
              </a:rPr>
              <a:t>maths</a:t>
            </a:r>
            <a:r>
              <a:rPr dirty="0">
                <a:latin typeface="Twinkl Cursive Looped" panose="02000000000000000000" pitchFamily="2" charset="0"/>
              </a:rPr>
              <a:t> in real life: cooking, coins, time, games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02575" y="6446520"/>
            <a:ext cx="4206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t>Budbrooke Primary School | KS1 SATs Meeting | 22 Jan 2026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914400"/>
          </a:xfrm>
          <a:prstGeom prst="rect">
            <a:avLst/>
          </a:prstGeom>
          <a:solidFill>
            <a:srgbClr val="1126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82880"/>
            <a:ext cx="294343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FFFFF"/>
                </a:solidFill>
                <a:latin typeface="Twinkl Cursive Looped" panose="02000000000000000000" pitchFamily="2" charset="0"/>
              </a:rPr>
              <a:t>Useful websites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1280160"/>
            <a:ext cx="10789920" cy="5120640"/>
          </a:xfrm>
          <a:prstGeom prst="roundRect">
            <a:avLst/>
          </a:prstGeom>
          <a:solidFill>
            <a:srgbClr val="F5F6F8"/>
          </a:solidFill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Twinkl Cursive Loope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280" y="1554480"/>
            <a:ext cx="10058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282828"/>
                </a:solidFill>
              </a:defRPr>
            </a:pPr>
            <a:r>
              <a:rPr>
                <a:latin typeface="Twinkl Cursive Looped" panose="02000000000000000000" pitchFamily="2" charset="0"/>
              </a:rPr>
              <a:t>BBC Bitesize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>
                <a:latin typeface="Twinkl Cursive Looped" panose="02000000000000000000" pitchFamily="2" charset="0"/>
              </a:rPr>
              <a:t>ICT Games / Topmarks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>
                <a:latin typeface="Twinkl Cursive Looped" panose="02000000000000000000" pitchFamily="2" charset="0"/>
              </a:rPr>
              <a:t>White Rose Maths (parent guidance)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>
                <a:latin typeface="Twinkl Cursive Looped" panose="02000000000000000000" pitchFamily="2" charset="0"/>
              </a:rPr>
              <a:t>NRICH maths at home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02575" y="6446520"/>
            <a:ext cx="4206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t>Budbrooke Primary School | KS1 SATs Meeting | 22 Jan 2026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914400"/>
          </a:xfrm>
          <a:prstGeom prst="rect">
            <a:avLst/>
          </a:prstGeom>
          <a:solidFill>
            <a:srgbClr val="1126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82880"/>
            <a:ext cx="287931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 dirty="0">
                <a:solidFill>
                  <a:srgbClr val="FFFFFF"/>
                </a:solidFill>
                <a:latin typeface="Twinkl Cursive Looped" panose="02000000000000000000" pitchFamily="2" charset="0"/>
              </a:rPr>
              <a:t>Any questions?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1280160"/>
            <a:ext cx="10789920" cy="5120640"/>
          </a:xfrm>
          <a:prstGeom prst="roundRect">
            <a:avLst/>
          </a:prstGeom>
          <a:solidFill>
            <a:srgbClr val="F5F6F8"/>
          </a:solidFill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97280" y="1554480"/>
            <a:ext cx="10058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282828"/>
                </a:solidFill>
              </a:defRPr>
            </a:pPr>
            <a:r>
              <a:rPr>
                <a:latin typeface="Twinkl Cursive Looped" panose="02000000000000000000" pitchFamily="2" charset="0"/>
              </a:rPr>
              <a:t>Thank you for coming.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>
                <a:latin typeface="Twinkl Cursive Looped" panose="02000000000000000000" pitchFamily="2" charset="0"/>
              </a:rPr>
              <a:t>We’re happy to answer questions and share sample papers after the meeting.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02575" y="6446520"/>
            <a:ext cx="4206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t>Budbrooke Primary School | KS1 SATs Meeting | 22 Jan 2026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6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009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22960" y="2560320"/>
            <a:ext cx="488627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112640"/>
                </a:solidFill>
                <a:latin typeface="Twinkl Cursive Looped" panose="02000000000000000000" pitchFamily="2" charset="0"/>
              </a:rPr>
              <a:t>What are KS1 SATs?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2575" y="6446520"/>
            <a:ext cx="4206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t>Budbrooke Primary School | KS1 SATs Meeting | 22 Jan 2026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914400"/>
          </a:xfrm>
          <a:prstGeom prst="rect">
            <a:avLst/>
          </a:prstGeom>
          <a:solidFill>
            <a:srgbClr val="1126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82880"/>
            <a:ext cx="3709670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FFFFF"/>
                </a:solidFill>
                <a:latin typeface="Twinkl Cursive Looped" panose="02000000000000000000" pitchFamily="2" charset="0"/>
              </a:rPr>
              <a:t>What are KS1 SATs?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1280160"/>
            <a:ext cx="10789920" cy="5120640"/>
          </a:xfrm>
          <a:prstGeom prst="roundRect">
            <a:avLst/>
          </a:prstGeom>
          <a:solidFill>
            <a:srgbClr val="F5F6F8"/>
          </a:solidFill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97280" y="1554480"/>
            <a:ext cx="10058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282828"/>
                </a:solidFill>
              </a:defRPr>
            </a:pPr>
            <a:r>
              <a:rPr>
                <a:latin typeface="Twinkl Cursive Looped" panose="02000000000000000000" pitchFamily="2" charset="0"/>
              </a:rPr>
              <a:t>National curriculum assessments at the end of Year 2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>
                <a:latin typeface="Twinkl Cursive Looped" panose="02000000000000000000" pitchFamily="2" charset="0"/>
              </a:rPr>
              <a:t>Taken in school, in a calm and familiar way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>
                <a:latin typeface="Twinkl Cursive Looped" panose="02000000000000000000" pitchFamily="2" charset="0"/>
              </a:rPr>
              <a:t>Used alongside everyday classwork to support teacher judgement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>
                <a:latin typeface="Twinkl Cursive Looped" panose="02000000000000000000" pitchFamily="2" charset="0"/>
              </a:rPr>
              <a:t>Marked internally by teachers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5943600"/>
            <a:ext cx="100584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>
                <a:solidFill>
                  <a:srgbClr val="5A5A5A"/>
                </a:solidFill>
              </a:defRPr>
            </a:pPr>
            <a:r>
              <a:t>Key message: SATs are just one piece of information — not the whole picture.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02575" y="6446520"/>
            <a:ext cx="4206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t>Budbrooke Primary School | KS1 SATs Meeting | 22 Jan 2026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914400"/>
          </a:xfrm>
          <a:prstGeom prst="rect">
            <a:avLst/>
          </a:prstGeom>
          <a:solidFill>
            <a:srgbClr val="1126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82880"/>
            <a:ext cx="420499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 dirty="0">
                <a:solidFill>
                  <a:srgbClr val="FFFFFF"/>
                </a:solidFill>
                <a:latin typeface="Twinkl Cursive Looped" panose="02000000000000000000" pitchFamily="2" charset="0"/>
              </a:rPr>
              <a:t>When do they happen?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1280160"/>
            <a:ext cx="10789920" cy="5120640"/>
          </a:xfrm>
          <a:prstGeom prst="roundRect">
            <a:avLst/>
          </a:prstGeom>
          <a:solidFill>
            <a:srgbClr val="F5F6F8"/>
          </a:solidFill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97280" y="1554480"/>
            <a:ext cx="10058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282828"/>
                </a:solidFill>
              </a:defRPr>
            </a:pPr>
            <a:r>
              <a:rPr>
                <a:latin typeface="Twinkl Cursive Looped" panose="02000000000000000000" pitchFamily="2" charset="0"/>
              </a:rPr>
              <a:t>Assessments take place in May (usually over a small number of sessions)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>
                <a:latin typeface="Twinkl Cursive Looped" panose="02000000000000000000" pitchFamily="2" charset="0"/>
              </a:rPr>
              <a:t>Not strictly timed — children can take breaks if needed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>
                <a:latin typeface="Twinkl Cursive Looped" panose="02000000000000000000" pitchFamily="2" charset="0"/>
              </a:rPr>
              <a:t>We follow usual routines so it feels like normal classroom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02575" y="6446520"/>
            <a:ext cx="4206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t>Budbrooke Primary School | KS1 SATs Meeting | 22 Jan 2026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6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009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22960" y="2560320"/>
            <a:ext cx="550503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 dirty="0">
                <a:solidFill>
                  <a:srgbClr val="112640"/>
                </a:solidFill>
                <a:latin typeface="Twinkl Cursive Looped" panose="02000000000000000000" pitchFamily="2" charset="0"/>
              </a:rPr>
              <a:t>What will children do?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2575" y="6446520"/>
            <a:ext cx="4206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t>Budbrooke Primary School | KS1 SATs Meeting | 22 Jan 2026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914400"/>
          </a:xfrm>
          <a:prstGeom prst="rect">
            <a:avLst/>
          </a:prstGeom>
          <a:solidFill>
            <a:srgbClr val="1126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82880"/>
            <a:ext cx="530946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 dirty="0">
                <a:solidFill>
                  <a:srgbClr val="FFFFFF"/>
                </a:solidFill>
                <a:latin typeface="Twinkl Cursive Looped" panose="02000000000000000000" pitchFamily="2" charset="0"/>
              </a:rPr>
              <a:t>Overview of KS1 assessments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1520" y="1371600"/>
          <a:ext cx="107899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6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6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4128"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solidFill>
                            <a:srgbClr val="FFFFFF"/>
                          </a:solidFill>
                        </a:rPr>
                        <a:t>Subject</a:t>
                      </a:r>
                    </a:p>
                  </a:txBody>
                  <a:tcPr>
                    <a:solidFill>
                      <a:srgbClr val="0096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solidFill>
                            <a:srgbClr val="FFFFFF"/>
                          </a:solidFill>
                        </a:rPr>
                        <a:t>Paper(s)</a:t>
                      </a:r>
                    </a:p>
                  </a:txBody>
                  <a:tcPr>
                    <a:solidFill>
                      <a:srgbClr val="0096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800" b="1">
                          <a:solidFill>
                            <a:srgbClr val="FFFFFF"/>
                          </a:solidFill>
                        </a:rPr>
                        <a:t>Approx. time</a:t>
                      </a:r>
                    </a:p>
                  </a:txBody>
                  <a:tcPr>
                    <a:solidFill>
                      <a:srgbClr val="0096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4128">
                <a:tc>
                  <a:txBody>
                    <a:bodyPr/>
                    <a:lstStyle/>
                    <a:p>
                      <a:r>
                        <a:rPr sz="1800">
                          <a:solidFill>
                            <a:srgbClr val="282828"/>
                          </a:solidFill>
                        </a:rPr>
                        <a:t>Reading</a:t>
                      </a:r>
                    </a:p>
                  </a:txBody>
                  <a:tcPr>
                    <a:solidFill>
                      <a:srgbClr val="F5F6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800">
                          <a:solidFill>
                            <a:srgbClr val="282828"/>
                          </a:solidFill>
                        </a:rPr>
                        <a:t>Paper 1 &amp; Paper 2</a:t>
                      </a:r>
                    </a:p>
                  </a:txBody>
                  <a:tcPr>
                    <a:solidFill>
                      <a:srgbClr val="F5F6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800">
                          <a:solidFill>
                            <a:srgbClr val="282828"/>
                          </a:solidFill>
                        </a:rPr>
                        <a:t>30 mins + 40 mins (not strictly timed)</a:t>
                      </a:r>
                    </a:p>
                  </a:txBody>
                  <a:tcPr>
                    <a:solidFill>
                      <a:srgbClr val="F5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128">
                <a:tc>
                  <a:txBody>
                    <a:bodyPr/>
                    <a:lstStyle/>
                    <a:p>
                      <a:r>
                        <a:rPr sz="1800">
                          <a:solidFill>
                            <a:srgbClr val="282828"/>
                          </a:solidFill>
                        </a:rPr>
                        <a:t>Maths</a:t>
                      </a:r>
                    </a:p>
                  </a:txBody>
                  <a:tcPr>
                    <a:solidFill>
                      <a:srgbClr val="F5F6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800">
                          <a:solidFill>
                            <a:srgbClr val="282828"/>
                          </a:solidFill>
                        </a:rPr>
                        <a:t>Arithmetic &amp; Reasoning</a:t>
                      </a:r>
                    </a:p>
                  </a:txBody>
                  <a:tcPr>
                    <a:solidFill>
                      <a:srgbClr val="F5F6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800">
                          <a:solidFill>
                            <a:srgbClr val="282828"/>
                          </a:solidFill>
                        </a:rPr>
                        <a:t>20 mins + 35 mins (not strictly timed)</a:t>
                      </a:r>
                    </a:p>
                  </a:txBody>
                  <a:tcPr>
                    <a:solidFill>
                      <a:srgbClr val="F5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4128">
                <a:tc>
                  <a:txBody>
                    <a:bodyPr/>
                    <a:lstStyle/>
                    <a:p>
                      <a:r>
                        <a:rPr sz="1800">
                          <a:solidFill>
                            <a:srgbClr val="282828"/>
                          </a:solidFill>
                        </a:rPr>
                        <a:t>GPS (optional)</a:t>
                      </a:r>
                    </a:p>
                  </a:txBody>
                  <a:tcPr>
                    <a:solidFill>
                      <a:srgbClr val="F5F6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800">
                          <a:solidFill>
                            <a:srgbClr val="282828"/>
                          </a:solidFill>
                        </a:rPr>
                        <a:t>Spelling &amp; Grammar/Punctuation/Vocab</a:t>
                      </a:r>
                    </a:p>
                  </a:txBody>
                  <a:tcPr>
                    <a:solidFill>
                      <a:srgbClr val="F5F6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800">
                          <a:solidFill>
                            <a:srgbClr val="282828"/>
                          </a:solidFill>
                        </a:rPr>
                        <a:t>15 mins + 20 mins (not strictly timed)</a:t>
                      </a:r>
                    </a:p>
                  </a:txBody>
                  <a:tcPr>
                    <a:solidFill>
                      <a:srgbClr val="F5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4128">
                <a:tc>
                  <a:txBody>
                    <a:bodyPr/>
                    <a:lstStyle/>
                    <a:p>
                      <a:r>
                        <a:rPr sz="1800">
                          <a:solidFill>
                            <a:srgbClr val="282828"/>
                          </a:solidFill>
                        </a:rPr>
                        <a:t>Writing</a:t>
                      </a:r>
                    </a:p>
                  </a:txBody>
                  <a:tcPr>
                    <a:solidFill>
                      <a:srgbClr val="F5F6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800">
                          <a:solidFill>
                            <a:srgbClr val="282828"/>
                          </a:solidFill>
                        </a:rPr>
                        <a:t>Teacher assessment (no test)</a:t>
                      </a:r>
                    </a:p>
                  </a:txBody>
                  <a:tcPr>
                    <a:solidFill>
                      <a:srgbClr val="F5F6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800">
                          <a:solidFill>
                            <a:srgbClr val="282828"/>
                          </a:solidFill>
                        </a:rPr>
                        <a:t>Across the year</a:t>
                      </a:r>
                    </a:p>
                  </a:txBody>
                  <a:tcPr>
                    <a:solidFill>
                      <a:srgbClr val="F5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02575" y="6446520"/>
            <a:ext cx="4206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t>Budbrooke Primary School | KS1 SATs Meeting | 22 Jan 2026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6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009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22960" y="2560320"/>
            <a:ext cx="208903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 dirty="0">
                <a:solidFill>
                  <a:srgbClr val="112640"/>
                </a:solidFill>
                <a:latin typeface="Twinkl Cursive Looped" panose="02000000000000000000" pitchFamily="2" charset="0"/>
              </a:rPr>
              <a:t>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2575" y="6446520"/>
            <a:ext cx="4206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t>Budbrooke Primary School | KS1 SATs Meeting | 22 Jan 2026</a:t>
            </a:r>
          </a:p>
        </p:txBody>
      </p:sp>
      <p:pic>
        <p:nvPicPr>
          <p:cNvPr id="6" name="Picture 5" descr="year-2-reading-sample-materials-1.pdf - Google Chrome">
            <a:extLst>
              <a:ext uri="{FF2B5EF4-FFF2-40B4-BE49-F238E27FC236}">
                <a16:creationId xmlns:a16="http://schemas.microsoft.com/office/drawing/2014/main" id="{79DA97F6-70A9-477C-975C-052D476A20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20"/>
          <a:stretch/>
        </p:blipFill>
        <p:spPr>
          <a:xfrm>
            <a:off x="6537884" y="582615"/>
            <a:ext cx="5076047" cy="5371182"/>
          </a:xfrm>
          <a:prstGeom prst="rect">
            <a:avLst/>
          </a:prstGeom>
        </p:spPr>
      </p:pic>
      <p:pic>
        <p:nvPicPr>
          <p:cNvPr id="7" name="Picture 6" descr="2017 key stage 1 English reading Paper 2: reading booklet - Google Chrome">
            <a:extLst>
              <a:ext uri="{FF2B5EF4-FFF2-40B4-BE49-F238E27FC236}">
                <a16:creationId xmlns:a16="http://schemas.microsoft.com/office/drawing/2014/main" id="{EF0AC911-8F55-41A7-9F2B-C39CE24108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1562">
            <a:off x="4501715" y="183004"/>
            <a:ext cx="2635998" cy="3424869"/>
          </a:xfrm>
          <a:prstGeom prst="rect">
            <a:avLst/>
          </a:prstGeom>
        </p:spPr>
      </p:pic>
      <p:pic>
        <p:nvPicPr>
          <p:cNvPr id="8" name="Picture 7" descr="2017 key stage 1 English reading Paper 2: reading booklet - Google Chrome">
            <a:extLst>
              <a:ext uri="{FF2B5EF4-FFF2-40B4-BE49-F238E27FC236}">
                <a16:creationId xmlns:a16="http://schemas.microsoft.com/office/drawing/2014/main" id="{E5724DB5-8460-4E6A-9895-B27844114D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6418" y="1652874"/>
            <a:ext cx="3069429" cy="3636192"/>
          </a:xfrm>
          <a:prstGeom prst="rect">
            <a:avLst/>
          </a:prstGeom>
        </p:spPr>
      </p:pic>
      <p:pic>
        <p:nvPicPr>
          <p:cNvPr id="9" name="Picture 8" descr="2017 key stage 1 English reading Paper 2: reading answer booklet - Google Chrome">
            <a:extLst>
              <a:ext uri="{FF2B5EF4-FFF2-40B4-BE49-F238E27FC236}">
                <a16:creationId xmlns:a16="http://schemas.microsoft.com/office/drawing/2014/main" id="{CDA6448D-E300-40DC-AD28-4E3F8ADB41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9" y="2722179"/>
            <a:ext cx="3192030" cy="36423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914400"/>
          </a:xfrm>
          <a:prstGeom prst="rect">
            <a:avLst/>
          </a:prstGeom>
          <a:solidFill>
            <a:srgbClr val="1126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82880"/>
            <a:ext cx="5652509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FFFFFF"/>
                </a:solidFill>
                <a:latin typeface="Twinkl Cursive Looped" panose="02000000000000000000" pitchFamily="2" charset="0"/>
              </a:rPr>
              <a:t>Reading test: what it looks like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1520" y="1280160"/>
            <a:ext cx="10789920" cy="5120640"/>
          </a:xfrm>
          <a:prstGeom prst="roundRect">
            <a:avLst/>
          </a:prstGeom>
          <a:solidFill>
            <a:srgbClr val="F5F6F8"/>
          </a:solidFill>
          <a:ln>
            <a:solidFill>
              <a:srgbClr val="DCDC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97280" y="1554480"/>
            <a:ext cx="10058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282828"/>
                </a:solidFill>
              </a:defRPr>
            </a:pPr>
            <a:r>
              <a:rPr>
                <a:latin typeface="Twinkl Cursive Looped" panose="02000000000000000000" pitchFamily="2" charset="0"/>
              </a:rPr>
              <a:t>Two short papers with a range of fiction, non-fiction and poetry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>
                <a:latin typeface="Twinkl Cursive Looped" panose="02000000000000000000" pitchFamily="2" charset="0"/>
              </a:rPr>
              <a:t>Questions include: retrieval, vocabulary, sequencing and simple inference</a:t>
            </a:r>
          </a:p>
          <a:p>
            <a:pPr>
              <a:defRPr sz="2400">
                <a:solidFill>
                  <a:srgbClr val="282828"/>
                </a:solidFill>
              </a:defRPr>
            </a:pPr>
            <a:r>
              <a:rPr>
                <a:latin typeface="Twinkl Cursive Looped" panose="02000000000000000000" pitchFamily="2" charset="0"/>
              </a:rPr>
              <a:t>Teachers can read questions to children if needed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02575" y="6446520"/>
            <a:ext cx="420624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/>
            </a:pPr>
            <a:r>
              <a:t>Budbrooke Primary School | KS1 SATs Meeting | 22 Jan 2026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B6231B7D383845B909810C045D89DA" ma:contentTypeVersion="19" ma:contentTypeDescription="Create a new document." ma:contentTypeScope="" ma:versionID="4c6df181e8e4ad2e2f2ec7e687b7570b">
  <xsd:schema xmlns:xsd="http://www.w3.org/2001/XMLSchema" xmlns:xs="http://www.w3.org/2001/XMLSchema" xmlns:p="http://schemas.microsoft.com/office/2006/metadata/properties" xmlns:ns2="7f71b5cb-6612-4da0-8c28-924e11dc4e9d" xmlns:ns3="9b68ad48-457e-4dce-ba13-cbc0672db1b7" targetNamespace="http://schemas.microsoft.com/office/2006/metadata/properties" ma:root="true" ma:fieldsID="040ba829e013e3b35794b0e29f9cb5c3" ns2:_="" ns3:_="">
    <xsd:import namespace="7f71b5cb-6612-4da0-8c28-924e11dc4e9d"/>
    <xsd:import namespace="9b68ad48-457e-4dce-ba13-cbc0672db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1b5cb-6612-4da0-8c28-924e11dc4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6852029-6d2b-4c75-93a9-4e576541db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68ad48-457e-4dce-ba13-cbc0672db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b65ded6-92bd-47fa-acdf-b4eb84151f27}" ma:internalName="TaxCatchAll" ma:showField="CatchAllData" ma:web="9b68ad48-457e-4dce-ba13-cbc0672db1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71b5cb-6612-4da0-8c28-924e11dc4e9d">
      <Terms xmlns="http://schemas.microsoft.com/office/infopath/2007/PartnerControls"/>
    </lcf76f155ced4ddcb4097134ff3c332f>
    <TaxCatchAll xmlns="9b68ad48-457e-4dce-ba13-cbc0672db1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4B4B00-F7DF-439A-A61F-8748819FC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71b5cb-6612-4da0-8c28-924e11dc4e9d"/>
    <ds:schemaRef ds:uri="9b68ad48-457e-4dce-ba13-cbc0672db1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D26BC3-8FCC-4F1B-A150-83B94D8EC62B}">
  <ds:schemaRefs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7f71b5cb-6612-4da0-8c28-924e11dc4e9d"/>
    <ds:schemaRef ds:uri="9b68ad48-457e-4dce-ba13-cbc0672db1b7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098A47-AB60-4BB5-8B0B-9B564A9264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876</Words>
  <Application>Microsoft Office PowerPoint</Application>
  <PresentationFormat>Widescreen</PresentationFormat>
  <Paragraphs>108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Twinkl Cursive Looped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 Lavelle BUD</dc:creator>
  <cp:keywords/>
  <dc:description>generated using python-pptx</dc:description>
  <cp:lastModifiedBy>J Lavelle BUD</cp:lastModifiedBy>
  <cp:revision>2</cp:revision>
  <dcterms:created xsi:type="dcterms:W3CDTF">2013-01-27T09:14:16Z</dcterms:created>
  <dcterms:modified xsi:type="dcterms:W3CDTF">2026-02-12T16:22:21Z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0x0101001DB6231B7D383845B909810C045D89DA</vt:lpwstr>
  </property>
  <property fmtid="{D5CDD505-2E9C-101B-9397-08002B2CF9AE}" pid="3" name="MediaServiceImageTags">
    <vt:lpwstr/>
  </property>
</Properties>
</file>