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258" r:id="rId6"/>
    <p:sldId id="264" r:id="rId7"/>
    <p:sldId id="269" r:id="rId8"/>
    <p:sldId id="261" r:id="rId9"/>
    <p:sldId id="262" r:id="rId10"/>
    <p:sldId id="263"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893" autoAdjust="0"/>
  </p:normalViewPr>
  <p:slideViewPr>
    <p:cSldViewPr>
      <p:cViewPr varScale="1">
        <p:scale>
          <a:sx n="71" d="100"/>
          <a:sy n="71" d="100"/>
        </p:scale>
        <p:origin x="1356" y="7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861487-84E3-497A-98D2-5DBA59E9212D}" type="datetimeFigureOut">
              <a:rPr lang="en-GB" smtClean="0"/>
              <a:t>01/07/2025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D686F-7454-4C49-BE77-07184AD9EF39}" type="slidenum">
              <a:rPr lang="en-GB" smtClean="0"/>
              <a:t>‹#›</a:t>
            </a:fld>
            <a:endParaRPr lang="en-GB"/>
          </a:p>
        </p:txBody>
      </p:sp>
    </p:spTree>
    <p:extLst>
      <p:ext uri="{BB962C8B-B14F-4D97-AF65-F5344CB8AC3E}">
        <p14:creationId xmlns:p14="http://schemas.microsoft.com/office/powerpoint/2010/main" val="55694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r>
              <a:rPr lang="en-GB" baseline="0" dirty="0"/>
              <a:t> parents and introduce yourself, your LSA and any other adults that will be working in your class.  </a:t>
            </a:r>
          </a:p>
          <a:p>
            <a:endParaRPr lang="en-GB" dirty="0"/>
          </a:p>
        </p:txBody>
      </p:sp>
      <p:sp>
        <p:nvSpPr>
          <p:cNvPr id="4" name="Slide Number Placeholder 3"/>
          <p:cNvSpPr>
            <a:spLocks noGrp="1"/>
          </p:cNvSpPr>
          <p:nvPr>
            <p:ph type="sldNum" sz="quarter" idx="10"/>
          </p:nvPr>
        </p:nvSpPr>
        <p:spPr/>
        <p:txBody>
          <a:bodyPr/>
          <a:lstStyle/>
          <a:p>
            <a:fld id="{1DED686F-7454-4C49-BE77-07184AD9EF39}" type="slidenum">
              <a:rPr lang="en-GB" smtClean="0"/>
              <a:t>1</a:t>
            </a:fld>
            <a:endParaRPr lang="en-GB"/>
          </a:p>
        </p:txBody>
      </p:sp>
    </p:spTree>
    <p:extLst>
      <p:ext uri="{BB962C8B-B14F-4D97-AF65-F5344CB8AC3E}">
        <p14:creationId xmlns:p14="http://schemas.microsoft.com/office/powerpoint/2010/main" val="69763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find the first few</a:t>
            </a:r>
            <a:r>
              <a:rPr lang="en-GB" baseline="0" dirty="0"/>
              <a:t> weeks of any new year group a challenge due to the change in a routine they are familiar with, change of classroom, Teacher and Higher Level Teaching Assistant.</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We expect all children to be in school on time (8.45am), if children are late this can unsettle them at the start of the day and they may miss vital information or interventions.  Please ensure that your child is in school on time, everyday.  Attendance is monitored weekly and half termly and we will be sharing and discussing this with you on a regular basis.</a:t>
            </a:r>
          </a:p>
        </p:txBody>
      </p:sp>
      <p:sp>
        <p:nvSpPr>
          <p:cNvPr id="4" name="Slide Number Placeholder 3"/>
          <p:cNvSpPr>
            <a:spLocks noGrp="1"/>
          </p:cNvSpPr>
          <p:nvPr>
            <p:ph type="sldNum" sz="quarter" idx="10"/>
          </p:nvPr>
        </p:nvSpPr>
        <p:spPr/>
        <p:txBody>
          <a:bodyPr/>
          <a:lstStyle/>
          <a:p>
            <a:fld id="{1DED686F-7454-4C49-BE77-07184AD9EF39}" type="slidenum">
              <a:rPr lang="en-GB" smtClean="0"/>
              <a:t>2</a:t>
            </a:fld>
            <a:endParaRPr lang="en-GB"/>
          </a:p>
        </p:txBody>
      </p:sp>
    </p:spTree>
    <p:extLst>
      <p:ext uri="{BB962C8B-B14F-4D97-AF65-F5344CB8AC3E}">
        <p14:creationId xmlns:p14="http://schemas.microsoft.com/office/powerpoint/2010/main" val="48892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school uniform consists of school sweatshirt with the white logo, light blue polo shirt, black trousers or skirt.  Blue and white gingham summer dress can be worn in the latter part of the Spring term and in the Summer term.  All children are expected to wear school shoes.</a:t>
            </a:r>
          </a:p>
          <a:p>
            <a:pPr marL="171450" indent="-171450">
              <a:buFont typeface="Arial" panose="020B0604020202020204" pitchFamily="34" charset="0"/>
              <a:buChar char="•"/>
            </a:pPr>
            <a:r>
              <a:rPr lang="en-GB" dirty="0"/>
              <a:t>Book bag or small rucksac</a:t>
            </a:r>
            <a:r>
              <a:rPr lang="en-GB" baseline="0" dirty="0"/>
              <a:t>k for reading book and home learning book are required.</a:t>
            </a:r>
          </a:p>
          <a:p>
            <a:pPr marL="171450" indent="-171450">
              <a:buFont typeface="Arial" panose="020B0604020202020204" pitchFamily="34" charset="0"/>
              <a:buChar char="•"/>
            </a:pPr>
            <a:r>
              <a:rPr lang="en-GB" baseline="0" dirty="0"/>
              <a:t>All belongings labelled</a:t>
            </a:r>
            <a:endParaRPr lang="en-GB" dirty="0"/>
          </a:p>
        </p:txBody>
      </p:sp>
      <p:sp>
        <p:nvSpPr>
          <p:cNvPr id="4" name="Slide Number Placeholder 3"/>
          <p:cNvSpPr>
            <a:spLocks noGrp="1"/>
          </p:cNvSpPr>
          <p:nvPr>
            <p:ph type="sldNum" sz="quarter" idx="10"/>
          </p:nvPr>
        </p:nvSpPr>
        <p:spPr/>
        <p:txBody>
          <a:bodyPr/>
          <a:lstStyle/>
          <a:p>
            <a:fld id="{1DED686F-7454-4C49-BE77-07184AD9EF39}" type="slidenum">
              <a:rPr lang="en-GB" smtClean="0"/>
              <a:t>3</a:t>
            </a:fld>
            <a:endParaRPr lang="en-GB"/>
          </a:p>
        </p:txBody>
      </p:sp>
    </p:spTree>
    <p:extLst>
      <p:ext uri="{BB962C8B-B14F-4D97-AF65-F5344CB8AC3E}">
        <p14:creationId xmlns:p14="http://schemas.microsoft.com/office/powerpoint/2010/main" val="371195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 </a:t>
            </a:r>
          </a:p>
        </p:txBody>
      </p:sp>
      <p:sp>
        <p:nvSpPr>
          <p:cNvPr id="4" name="Slide Number Placeholder 3"/>
          <p:cNvSpPr>
            <a:spLocks noGrp="1"/>
          </p:cNvSpPr>
          <p:nvPr>
            <p:ph type="sldNum" sz="quarter" idx="5"/>
          </p:nvPr>
        </p:nvSpPr>
        <p:spPr/>
        <p:txBody>
          <a:bodyPr/>
          <a:lstStyle/>
          <a:p>
            <a:fld id="{1DED686F-7454-4C49-BE77-07184AD9EF39}" type="slidenum">
              <a:rPr lang="en-GB" smtClean="0"/>
              <a:t>4</a:t>
            </a:fld>
            <a:endParaRPr lang="en-GB"/>
          </a:p>
        </p:txBody>
      </p:sp>
    </p:spTree>
    <p:extLst>
      <p:ext uri="{BB962C8B-B14F-4D97-AF65-F5344CB8AC3E}">
        <p14:creationId xmlns:p14="http://schemas.microsoft.com/office/powerpoint/2010/main" val="197934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Discrete lessons are taught</a:t>
            </a:r>
            <a:r>
              <a:rPr lang="en-GB" baseline="0" dirty="0"/>
              <a:t> in each year group but we try to make cross curricular links to the termly topic</a:t>
            </a:r>
          </a:p>
          <a:p>
            <a:r>
              <a:rPr lang="en-GB" baseline="0" dirty="0"/>
              <a:t>Sometimes sessions may be blocked so that a day a half term is for Art or DT, but this varies depending on the topic and subject.</a:t>
            </a:r>
            <a:endParaRPr lang="en-GB" dirty="0"/>
          </a:p>
        </p:txBody>
      </p:sp>
      <p:sp>
        <p:nvSpPr>
          <p:cNvPr id="4" name="Slide Number Placeholder 3"/>
          <p:cNvSpPr>
            <a:spLocks noGrp="1"/>
          </p:cNvSpPr>
          <p:nvPr>
            <p:ph type="sldNum" sz="quarter" idx="10"/>
          </p:nvPr>
        </p:nvSpPr>
        <p:spPr/>
        <p:txBody>
          <a:bodyPr/>
          <a:lstStyle/>
          <a:p>
            <a:fld id="{1DED686F-7454-4C49-BE77-07184AD9EF39}" type="slidenum">
              <a:rPr lang="en-GB" smtClean="0"/>
              <a:t>5</a:t>
            </a:fld>
            <a:endParaRPr lang="en-GB"/>
          </a:p>
        </p:txBody>
      </p:sp>
    </p:spTree>
    <p:extLst>
      <p:ext uri="{BB962C8B-B14F-4D97-AF65-F5344CB8AC3E}">
        <p14:creationId xmlns:p14="http://schemas.microsoft.com/office/powerpoint/2010/main" val="172250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in all classes,</a:t>
            </a:r>
            <a:r>
              <a:rPr lang="en-GB" baseline="0" dirty="0"/>
              <a:t> each term has a different theme. You will receive a curriculum letter each term that details what your children will be learning.</a:t>
            </a:r>
            <a:endParaRPr lang="en-GB" dirty="0"/>
          </a:p>
        </p:txBody>
      </p:sp>
      <p:sp>
        <p:nvSpPr>
          <p:cNvPr id="4" name="Slide Number Placeholder 3"/>
          <p:cNvSpPr>
            <a:spLocks noGrp="1"/>
          </p:cNvSpPr>
          <p:nvPr>
            <p:ph type="sldNum" sz="quarter" idx="10"/>
          </p:nvPr>
        </p:nvSpPr>
        <p:spPr/>
        <p:txBody>
          <a:bodyPr/>
          <a:lstStyle/>
          <a:p>
            <a:fld id="{1DED686F-7454-4C49-BE77-07184AD9EF39}" type="slidenum">
              <a:rPr lang="en-GB" smtClean="0"/>
              <a:t>6</a:t>
            </a:fld>
            <a:endParaRPr lang="en-GB"/>
          </a:p>
        </p:txBody>
      </p:sp>
    </p:spTree>
    <p:extLst>
      <p:ext uri="{BB962C8B-B14F-4D97-AF65-F5344CB8AC3E}">
        <p14:creationId xmlns:p14="http://schemas.microsoft.com/office/powerpoint/2010/main" val="331489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Home learning is sent home on a Thursday and needs to be returned,</a:t>
            </a:r>
            <a:r>
              <a:rPr lang="en-GB" baseline="0" dirty="0"/>
              <a:t> completed the following Tuesday.  It will take approximately 30 minutes for children to complete.</a:t>
            </a:r>
          </a:p>
          <a:p>
            <a:r>
              <a:rPr lang="en-GB" baseline="0" dirty="0"/>
              <a:t>Each week it will alternate between a maths based activity linked to their learning and the following week an English based activity.  These activities could be research, making something, drawing or writing.  </a:t>
            </a:r>
          </a:p>
          <a:p>
            <a:r>
              <a:rPr lang="en-GB" baseline="0" dirty="0"/>
              <a:t>Please hear your child read daily for at least 10 minutes.  Reading underpins a child’s access to the whole curriculum and is vital to their continued progress.</a:t>
            </a:r>
          </a:p>
          <a:p>
            <a:r>
              <a:rPr lang="en-GB" baseline="0" dirty="0"/>
              <a:t>No home learning will be set at the end of a half term for the holidays.  The children need to have quality family time, fun and time to rest and recover from a very busy half term of learning.</a:t>
            </a:r>
            <a:endParaRPr lang="en-GB" dirty="0"/>
          </a:p>
        </p:txBody>
      </p:sp>
      <p:sp>
        <p:nvSpPr>
          <p:cNvPr id="4" name="Slide Number Placeholder 3"/>
          <p:cNvSpPr>
            <a:spLocks noGrp="1"/>
          </p:cNvSpPr>
          <p:nvPr>
            <p:ph type="sldNum" sz="quarter" idx="10"/>
          </p:nvPr>
        </p:nvSpPr>
        <p:spPr/>
        <p:txBody>
          <a:bodyPr/>
          <a:lstStyle/>
          <a:p>
            <a:fld id="{1DED686F-7454-4C49-BE77-07184AD9EF39}" type="slidenum">
              <a:rPr lang="en-GB" smtClean="0"/>
              <a:t>7</a:t>
            </a:fld>
            <a:endParaRPr lang="en-GB"/>
          </a:p>
        </p:txBody>
      </p:sp>
    </p:spTree>
    <p:extLst>
      <p:ext uri="{BB962C8B-B14F-4D97-AF65-F5344CB8AC3E}">
        <p14:creationId xmlns:p14="http://schemas.microsoft.com/office/powerpoint/2010/main" val="64283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a:t>
            </a:r>
            <a:r>
              <a:rPr lang="en-GB" baseline="0" dirty="0"/>
              <a:t> you for coming this afternoon.  It was lovely to meet you all and I look forward to working with you and your child next year.  If you have any questions then please feel free to come and see me.</a:t>
            </a:r>
            <a:endParaRPr lang="en-GB" dirty="0"/>
          </a:p>
        </p:txBody>
      </p:sp>
      <p:sp>
        <p:nvSpPr>
          <p:cNvPr id="4" name="Slide Number Placeholder 3"/>
          <p:cNvSpPr>
            <a:spLocks noGrp="1"/>
          </p:cNvSpPr>
          <p:nvPr>
            <p:ph type="sldNum" sz="quarter" idx="10"/>
          </p:nvPr>
        </p:nvSpPr>
        <p:spPr/>
        <p:txBody>
          <a:bodyPr/>
          <a:lstStyle/>
          <a:p>
            <a:fld id="{1DED686F-7454-4C49-BE77-07184AD9EF39}" type="slidenum">
              <a:rPr lang="en-GB" smtClean="0"/>
              <a:t>8</a:t>
            </a:fld>
            <a:endParaRPr lang="en-GB"/>
          </a:p>
        </p:txBody>
      </p:sp>
    </p:spTree>
    <p:extLst>
      <p:ext uri="{BB962C8B-B14F-4D97-AF65-F5344CB8AC3E}">
        <p14:creationId xmlns:p14="http://schemas.microsoft.com/office/powerpoint/2010/main" val="1405838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3422BC2-C585-4655-9C29-939C29C32BDE}" type="datetimeFigureOut">
              <a:rPr lang="en-GB" smtClean="0"/>
              <a:t>01/07/2025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9BB18E43-A21E-4E44-9614-75AFF5E5051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422BC2-C585-4655-9C29-939C29C32BDE}"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B18E43-A21E-4E44-9614-75AFF5E5051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422BC2-C585-4655-9C29-939C29C32BDE}"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B18E43-A21E-4E44-9614-75AFF5E5051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422BC2-C585-4655-9C29-939C29C32BDE}"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B18E43-A21E-4E44-9614-75AFF5E5051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3422BC2-C585-4655-9C29-939C29C32BDE}"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B18E43-A21E-4E44-9614-75AFF5E5051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3422BC2-C585-4655-9C29-939C29C32BDE}" type="datetimeFigureOut">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B18E43-A21E-4E44-9614-75AFF5E5051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3422BC2-C585-4655-9C29-939C29C32BDE}" type="datetimeFigureOut">
              <a:rPr lang="en-GB" smtClean="0"/>
              <a:t>01/07/2025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B18E43-A21E-4E44-9614-75AFF5E5051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3422BC2-C585-4655-9C29-939C29C32BDE}" type="datetimeFigureOut">
              <a:rPr lang="en-GB" smtClean="0"/>
              <a:t>01/07/2025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B18E43-A21E-4E44-9614-75AFF5E5051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22BC2-C585-4655-9C29-939C29C32BDE}" type="datetimeFigureOut">
              <a:rPr lang="en-GB" smtClean="0"/>
              <a:t>01/07/2025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B18E43-A21E-4E44-9614-75AFF5E5051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3422BC2-C585-4655-9C29-939C29C32BDE}" type="datetimeFigureOut">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B18E43-A21E-4E44-9614-75AFF5E5051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3422BC2-C585-4655-9C29-939C29C32BDE}" type="datetimeFigureOut">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9BB18E43-A21E-4E44-9614-75AFF5E50512}"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422BC2-C585-4655-9C29-939C29C32BDE}" type="datetimeFigureOut">
              <a:rPr lang="en-GB" smtClean="0"/>
              <a:t>01/07/2025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B18E43-A21E-4E44-9614-75AFF5E50512}"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google.co.uk/url?sa=i&amp;rct=j&amp;q=&amp;esrc=s&amp;source=images&amp;cd=&amp;ved=2ahUKEwiP4arFue_bAhULsBQKHU9FBdQQjRx6BAgBEAU&amp;url=https://cotswoldlanguagetuition.com/blog/2016/8/25/the-new-academic-year-beckons&amp;psig=AOvVaw1UjJ9UNMMpcys8Ps0POsRq&amp;ust=153003789819515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VlNT4vu_bAhUHPxQKHZj9CUQQjRx6BAgBEAU&amp;url=https://www.amazon.co.uk/Primary-National-Curriculum-England-Framework/dp/0992834104&amp;psig=AOvVaw18NKLTQ-hus6a-2Pte9Cnw&amp;ust=153003934083410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Lvu-6v-_bAhWJ7RQKHTY-D6sQjRx6BAgBEAU&amp;url=https://kidsaroundtheclock.co.uk/home-learning/home-learning/&amp;psig=AOvVaw3i5fZQHiaFQEAlqUMy7VYG&amp;ust=1530039499868099"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google.co.uk/url?sa=i&amp;rct=j&amp;q=&amp;esrc=s&amp;source=images&amp;cd=&amp;cad=rja&amp;uact=8&amp;ved=2ahUKEwjKkLfMv-_bAhUDWBQKHQ6wAaUQjRx6BAgBEAU&amp;url=https://pt.pngtree.com/freepng/childrens-cartoon-books-to-teach-children_242078.html&amp;psig=AOvVaw1wvDp82BjE_mKd0zWNEkKl&amp;ust=1530039534160518"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V1vKmxO_bAhXLchQKHSkAB0wQjRx6BAgBEAU&amp;url=https://commons.wikimedia.org/wiki/File:Thank-you-word-cloud.jpg&amp;psig=AOvVaw1QwkCpzvyAep_b1e9cZLD5&amp;ust=1530040763751622"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latin typeface="Twinkl Cursive Looped" panose="02000000000000000000" pitchFamily="2" charset="0"/>
              </a:rPr>
              <a:t>Welcome to Year 5 </a:t>
            </a:r>
          </a:p>
        </p:txBody>
      </p:sp>
      <p:pic>
        <p:nvPicPr>
          <p:cNvPr id="15" name="Picture 14">
            <a:extLst>
              <a:ext uri="{FF2B5EF4-FFF2-40B4-BE49-F238E27FC236}">
                <a16:creationId xmlns:a16="http://schemas.microsoft.com/office/drawing/2014/main" id="{6A699C8C-4055-40E4-9DB7-15A7DFBD50B3}"/>
              </a:ext>
            </a:extLst>
          </p:cNvPr>
          <p:cNvPicPr>
            <a:picLocks noChangeAspect="1"/>
          </p:cNvPicPr>
          <p:nvPr/>
        </p:nvPicPr>
        <p:blipFill>
          <a:blip r:embed="rId3"/>
          <a:stretch>
            <a:fillRect/>
          </a:stretch>
        </p:blipFill>
        <p:spPr>
          <a:xfrm>
            <a:off x="5508104" y="3317914"/>
            <a:ext cx="1401219" cy="2101829"/>
          </a:xfrm>
          <a:prstGeom prst="rect">
            <a:avLst/>
          </a:prstGeom>
        </p:spPr>
      </p:pic>
      <p:sp>
        <p:nvSpPr>
          <p:cNvPr id="3" name="Subtitle 2"/>
          <p:cNvSpPr>
            <a:spLocks noGrp="1"/>
          </p:cNvSpPr>
          <p:nvPr>
            <p:ph type="subTitle" idx="1"/>
          </p:nvPr>
        </p:nvSpPr>
        <p:spPr>
          <a:xfrm>
            <a:off x="533400" y="3136915"/>
            <a:ext cx="7854696" cy="1752600"/>
          </a:xfrm>
        </p:spPr>
        <p:txBody>
          <a:bodyPr/>
          <a:lstStyle/>
          <a:p>
            <a:endParaRPr lang="en-GB" dirty="0">
              <a:latin typeface="Letter-join 40" pitchFamily="50" charset="0"/>
            </a:endParaRPr>
          </a:p>
        </p:txBody>
      </p:sp>
      <p:pic>
        <p:nvPicPr>
          <p:cNvPr id="6" name="Picture 5">
            <a:extLst>
              <a:ext uri="{FF2B5EF4-FFF2-40B4-BE49-F238E27FC236}">
                <a16:creationId xmlns:a16="http://schemas.microsoft.com/office/drawing/2014/main" id="{3085F6EE-DF06-2DE3-40C1-9D1C701057CD}"/>
              </a:ext>
            </a:extLst>
          </p:cNvPr>
          <p:cNvPicPr>
            <a:picLocks noChangeAspect="1"/>
          </p:cNvPicPr>
          <p:nvPr/>
        </p:nvPicPr>
        <p:blipFill>
          <a:blip r:embed="rId4"/>
          <a:stretch>
            <a:fillRect/>
          </a:stretch>
        </p:blipFill>
        <p:spPr>
          <a:xfrm>
            <a:off x="176734" y="125616"/>
            <a:ext cx="2179492" cy="1108256"/>
          </a:xfrm>
          <a:prstGeom prst="rect">
            <a:avLst/>
          </a:prstGeom>
        </p:spPr>
      </p:pic>
      <p:pic>
        <p:nvPicPr>
          <p:cNvPr id="7" name="Picture 6">
            <a:extLst>
              <a:ext uri="{FF2B5EF4-FFF2-40B4-BE49-F238E27FC236}">
                <a16:creationId xmlns:a16="http://schemas.microsoft.com/office/drawing/2014/main" id="{30CF51A5-22A3-4597-9BAC-FE202F5A8C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5873" y="139686"/>
            <a:ext cx="1828800" cy="1828800"/>
          </a:xfrm>
          <a:prstGeom prst="rect">
            <a:avLst/>
          </a:prstGeom>
        </p:spPr>
      </p:pic>
      <p:sp>
        <p:nvSpPr>
          <p:cNvPr id="13" name="Rectangle 12">
            <a:extLst>
              <a:ext uri="{FF2B5EF4-FFF2-40B4-BE49-F238E27FC236}">
                <a16:creationId xmlns:a16="http://schemas.microsoft.com/office/drawing/2014/main" id="{DD084A34-5E50-43A7-A523-039D46EEF3E1}"/>
              </a:ext>
            </a:extLst>
          </p:cNvPr>
          <p:cNvSpPr/>
          <p:nvPr/>
        </p:nvSpPr>
        <p:spPr>
          <a:xfrm>
            <a:off x="2054992" y="5516598"/>
            <a:ext cx="2015896"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Twinkl Cursive Looped" panose="02000000000000000000" pitchFamily="2" charset="0"/>
              </a:rPr>
              <a:t>Mrs </a:t>
            </a:r>
            <a:r>
              <a:rPr lang="en-GB" dirty="0" err="1">
                <a:latin typeface="Twinkl Cursive Looped" panose="02000000000000000000" pitchFamily="2" charset="0"/>
              </a:rPr>
              <a:t>Prestidge</a:t>
            </a:r>
            <a:r>
              <a:rPr lang="en-GB" dirty="0">
                <a:latin typeface="Twinkl Cursive Looped" panose="02000000000000000000" pitchFamily="2" charset="0"/>
              </a:rPr>
              <a:t>   </a:t>
            </a:r>
          </a:p>
        </p:txBody>
      </p:sp>
      <p:sp>
        <p:nvSpPr>
          <p:cNvPr id="14" name="Rectangle 13">
            <a:extLst>
              <a:ext uri="{FF2B5EF4-FFF2-40B4-BE49-F238E27FC236}">
                <a16:creationId xmlns:a16="http://schemas.microsoft.com/office/drawing/2014/main" id="{6753909E-AA56-45A5-B419-5BE34CB59A30}"/>
              </a:ext>
            </a:extLst>
          </p:cNvPr>
          <p:cNvSpPr/>
          <p:nvPr/>
        </p:nvSpPr>
        <p:spPr>
          <a:xfrm>
            <a:off x="5085048" y="5516598"/>
            <a:ext cx="2015896"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Twinkl Cursive Looped" panose="02000000000000000000" pitchFamily="2" charset="0"/>
              </a:rPr>
              <a:t>Mrs Medlock    </a:t>
            </a:r>
          </a:p>
        </p:txBody>
      </p:sp>
      <p:pic>
        <p:nvPicPr>
          <p:cNvPr id="5" name="Picture 4">
            <a:extLst>
              <a:ext uri="{FF2B5EF4-FFF2-40B4-BE49-F238E27FC236}">
                <a16:creationId xmlns:a16="http://schemas.microsoft.com/office/drawing/2014/main" id="{B29AB7B2-5A85-428A-ACAC-46EA0B4469F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796" t="-1" r="27231" b="-4348"/>
          <a:stretch/>
        </p:blipFill>
        <p:spPr>
          <a:xfrm>
            <a:off x="2255473" y="3280035"/>
            <a:ext cx="1580903" cy="2063315"/>
          </a:xfrm>
          <a:prstGeom prst="rect">
            <a:avLst/>
          </a:prstGeom>
        </p:spPr>
      </p:pic>
    </p:spTree>
    <p:extLst>
      <p:ext uri="{BB962C8B-B14F-4D97-AF65-F5344CB8AC3E}">
        <p14:creationId xmlns:p14="http://schemas.microsoft.com/office/powerpoint/2010/main" val="336889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normAutofit/>
          </a:bodyPr>
          <a:lstStyle/>
          <a:p>
            <a:r>
              <a:rPr lang="en-GB" sz="3600" dirty="0">
                <a:latin typeface="Twinkl Cursive Looped" panose="02000000000000000000" pitchFamily="2" charset="0"/>
              </a:rPr>
              <a:t>New Academic Year… New start…</a:t>
            </a:r>
          </a:p>
        </p:txBody>
      </p:sp>
      <p:pic>
        <p:nvPicPr>
          <p:cNvPr id="6" name="Content Placeholder 5">
            <a:extLst>
              <a:ext uri="{FF2B5EF4-FFF2-40B4-BE49-F238E27FC236}">
                <a16:creationId xmlns:a16="http://schemas.microsoft.com/office/drawing/2014/main" id="{E431DE19-60E5-41EA-9DB2-577C43B10E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3799" y="260648"/>
            <a:ext cx="1143001" cy="1143001"/>
          </a:xfrm>
        </p:spPr>
      </p:pic>
      <p:pic>
        <p:nvPicPr>
          <p:cNvPr id="10242" name="Picture 2" descr="Image result for new academic yea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051" y="2573074"/>
            <a:ext cx="6007898" cy="352839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92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70" y="249959"/>
            <a:ext cx="8229600" cy="1143000"/>
          </a:xfrm>
        </p:spPr>
        <p:txBody>
          <a:bodyPr/>
          <a:lstStyle/>
          <a:p>
            <a:r>
              <a:rPr lang="en-GB" dirty="0">
                <a:latin typeface="Twinkl Cursive Looped" panose="02000000000000000000" pitchFamily="2" charset="0"/>
              </a:rPr>
              <a:t>School Uniform</a:t>
            </a:r>
          </a:p>
        </p:txBody>
      </p:sp>
      <p:pic>
        <p:nvPicPr>
          <p:cNvPr id="9" name="Content Placeholder 5">
            <a:extLst>
              <a:ext uri="{FF2B5EF4-FFF2-40B4-BE49-F238E27FC236}">
                <a16:creationId xmlns:a16="http://schemas.microsoft.com/office/drawing/2014/main" id="{E11EE3E3-39A6-45B0-8CA4-FE21C0584D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3799" y="260648"/>
            <a:ext cx="1143001" cy="1143001"/>
          </a:xfrm>
        </p:spPr>
      </p:pic>
      <p:pic>
        <p:nvPicPr>
          <p:cNvPr id="3" name="Picture 2">
            <a:extLst>
              <a:ext uri="{FF2B5EF4-FFF2-40B4-BE49-F238E27FC236}">
                <a16:creationId xmlns:a16="http://schemas.microsoft.com/office/drawing/2014/main" id="{802F876B-5193-47E3-BC96-2FE67A45491D}"/>
              </a:ext>
            </a:extLst>
          </p:cNvPr>
          <p:cNvPicPr>
            <a:picLocks noChangeAspect="1"/>
          </p:cNvPicPr>
          <p:nvPr/>
        </p:nvPicPr>
        <p:blipFill>
          <a:blip r:embed="rId4"/>
          <a:stretch>
            <a:fillRect/>
          </a:stretch>
        </p:blipFill>
        <p:spPr>
          <a:xfrm>
            <a:off x="899592" y="1621082"/>
            <a:ext cx="2016224" cy="4395778"/>
          </a:xfrm>
          <a:prstGeom prst="rect">
            <a:avLst/>
          </a:prstGeom>
        </p:spPr>
      </p:pic>
      <p:pic>
        <p:nvPicPr>
          <p:cNvPr id="11" name="Picture 10">
            <a:extLst>
              <a:ext uri="{FF2B5EF4-FFF2-40B4-BE49-F238E27FC236}">
                <a16:creationId xmlns:a16="http://schemas.microsoft.com/office/drawing/2014/main" id="{2F6F2CE5-5802-4B7C-A267-23091EAD8842}"/>
              </a:ext>
            </a:extLst>
          </p:cNvPr>
          <p:cNvPicPr>
            <a:picLocks noChangeAspect="1"/>
          </p:cNvPicPr>
          <p:nvPr/>
        </p:nvPicPr>
        <p:blipFill>
          <a:blip r:embed="rId5"/>
          <a:stretch>
            <a:fillRect/>
          </a:stretch>
        </p:blipFill>
        <p:spPr>
          <a:xfrm>
            <a:off x="3203848" y="1621082"/>
            <a:ext cx="2265543" cy="4395778"/>
          </a:xfrm>
          <a:prstGeom prst="rect">
            <a:avLst/>
          </a:prstGeom>
        </p:spPr>
      </p:pic>
      <p:sp>
        <p:nvSpPr>
          <p:cNvPr id="5" name="Rectangle 4">
            <a:extLst>
              <a:ext uri="{FF2B5EF4-FFF2-40B4-BE49-F238E27FC236}">
                <a16:creationId xmlns:a16="http://schemas.microsoft.com/office/drawing/2014/main" id="{6A725FF3-7F1C-4EED-BEB9-1F11F3CE93FE}"/>
              </a:ext>
            </a:extLst>
          </p:cNvPr>
          <p:cNvSpPr/>
          <p:nvPr/>
        </p:nvSpPr>
        <p:spPr>
          <a:xfrm>
            <a:off x="323528" y="6165304"/>
            <a:ext cx="5400600" cy="4427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Twinkl Cursive Looped" panose="02000000000000000000" pitchFamily="2" charset="0"/>
              </a:rPr>
              <a:t>Please make sure all items are labelled </a:t>
            </a:r>
          </a:p>
        </p:txBody>
      </p:sp>
      <p:pic>
        <p:nvPicPr>
          <p:cNvPr id="13" name="Picture 12">
            <a:extLst>
              <a:ext uri="{FF2B5EF4-FFF2-40B4-BE49-F238E27FC236}">
                <a16:creationId xmlns:a16="http://schemas.microsoft.com/office/drawing/2014/main" id="{3FA8FF02-2FEA-4D24-940A-1E2440390F6F}"/>
              </a:ext>
            </a:extLst>
          </p:cNvPr>
          <p:cNvPicPr>
            <a:picLocks noChangeAspect="1"/>
          </p:cNvPicPr>
          <p:nvPr/>
        </p:nvPicPr>
        <p:blipFill>
          <a:blip r:embed="rId6"/>
          <a:stretch>
            <a:fillRect/>
          </a:stretch>
        </p:blipFill>
        <p:spPr>
          <a:xfrm>
            <a:off x="5724128" y="1621082"/>
            <a:ext cx="3203309" cy="2862881"/>
          </a:xfrm>
          <a:prstGeom prst="rect">
            <a:avLst/>
          </a:prstGeom>
        </p:spPr>
      </p:pic>
      <p:sp>
        <p:nvSpPr>
          <p:cNvPr id="7" name="Rectangle 6">
            <a:extLst>
              <a:ext uri="{FF2B5EF4-FFF2-40B4-BE49-F238E27FC236}">
                <a16:creationId xmlns:a16="http://schemas.microsoft.com/office/drawing/2014/main" id="{71E9CF83-E5F3-44C6-A52D-A1E75E699BF8}"/>
              </a:ext>
            </a:extLst>
          </p:cNvPr>
          <p:cNvSpPr/>
          <p:nvPr/>
        </p:nvSpPr>
        <p:spPr>
          <a:xfrm>
            <a:off x="5940152" y="4653135"/>
            <a:ext cx="2987285" cy="19693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latin typeface="Twinkl Cursive Looped" panose="02000000000000000000" pitchFamily="2" charset="0"/>
              </a:rPr>
              <a:t>We expect all the children to wear the school uniform which is simple, practical and available from most chain stores at reasonable prices.</a:t>
            </a:r>
          </a:p>
          <a:p>
            <a:pPr algn="ctr"/>
            <a:r>
              <a:rPr lang="en-GB" sz="1400" dirty="0">
                <a:latin typeface="Twinkl Cursive Looped" panose="02000000000000000000" pitchFamily="2" charset="0"/>
              </a:rPr>
              <a:t>School uniform is also available from “Brigade” website: www.brigade.uk.com or My Clothing: www.myclothing.com.</a:t>
            </a:r>
          </a:p>
        </p:txBody>
      </p:sp>
    </p:spTree>
    <p:extLst>
      <p:ext uri="{BB962C8B-B14F-4D97-AF65-F5344CB8AC3E}">
        <p14:creationId xmlns:p14="http://schemas.microsoft.com/office/powerpoint/2010/main" val="42808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DB1F0-C38A-4A77-B17D-3AA3108848DC}"/>
              </a:ext>
            </a:extLst>
          </p:cNvPr>
          <p:cNvSpPr>
            <a:spLocks noGrp="1"/>
          </p:cNvSpPr>
          <p:nvPr>
            <p:ph type="title"/>
          </p:nvPr>
        </p:nvSpPr>
        <p:spPr/>
        <p:txBody>
          <a:bodyPr/>
          <a:lstStyle/>
          <a:p>
            <a:r>
              <a:rPr lang="en-GB" dirty="0">
                <a:latin typeface="Twinkl Cursive Looped" panose="02000000000000000000" pitchFamily="2" charset="0"/>
              </a:rPr>
              <a:t>School Uniform – PE Kit </a:t>
            </a:r>
          </a:p>
        </p:txBody>
      </p:sp>
      <p:sp>
        <p:nvSpPr>
          <p:cNvPr id="3" name="Content Placeholder 2">
            <a:extLst>
              <a:ext uri="{FF2B5EF4-FFF2-40B4-BE49-F238E27FC236}">
                <a16:creationId xmlns:a16="http://schemas.microsoft.com/office/drawing/2014/main" id="{0AB2F3D4-97E7-4457-98DB-770FE95BF924}"/>
              </a:ext>
            </a:extLst>
          </p:cNvPr>
          <p:cNvSpPr>
            <a:spLocks noGrp="1"/>
          </p:cNvSpPr>
          <p:nvPr>
            <p:ph idx="1"/>
          </p:nvPr>
        </p:nvSpPr>
        <p:spPr/>
        <p:txBody>
          <a:bodyPr>
            <a:normAutofit/>
          </a:bodyPr>
          <a:lstStyle/>
          <a:p>
            <a:pPr fontAlgn="base"/>
            <a:r>
              <a:rPr lang="en-GB" dirty="0">
                <a:latin typeface="Twinkl Cursive Looped" panose="02000000000000000000" pitchFamily="2" charset="0"/>
              </a:rPr>
              <a:t>House colour T-shirt with school logo (blue, green or red) </a:t>
            </a:r>
          </a:p>
          <a:p>
            <a:pPr fontAlgn="base"/>
            <a:r>
              <a:rPr lang="en-GB" dirty="0">
                <a:latin typeface="Twinkl Cursive Looped" panose="02000000000000000000" pitchFamily="2" charset="0"/>
              </a:rPr>
              <a:t>Navy blue shorts </a:t>
            </a:r>
          </a:p>
          <a:p>
            <a:pPr fontAlgn="base"/>
            <a:r>
              <a:rPr lang="en-GB" dirty="0">
                <a:latin typeface="Twinkl Cursive Looped" panose="02000000000000000000" pitchFamily="2" charset="0"/>
              </a:rPr>
              <a:t>Navy blue jogging bottoms for outdoor games in cold weather </a:t>
            </a:r>
          </a:p>
          <a:p>
            <a:pPr fontAlgn="base"/>
            <a:r>
              <a:rPr lang="en-GB" dirty="0">
                <a:latin typeface="Twinkl Cursive Looped" panose="02000000000000000000" pitchFamily="2" charset="0"/>
              </a:rPr>
              <a:t>Navy blue hoodie for outdoor games in cold weather (school sweatshirt can be worn as an alternative) </a:t>
            </a:r>
          </a:p>
          <a:p>
            <a:pPr fontAlgn="base"/>
            <a:r>
              <a:rPr lang="en-GB" dirty="0">
                <a:latin typeface="Twinkl Cursive Looped" panose="02000000000000000000" pitchFamily="2" charset="0"/>
              </a:rPr>
              <a:t>Black pumps for indoor PE, black plain trainers for outdoor PE </a:t>
            </a:r>
          </a:p>
          <a:p>
            <a:pPr fontAlgn="base"/>
            <a:r>
              <a:rPr lang="en-GB" dirty="0">
                <a:latin typeface="Twinkl Cursive Looped" panose="02000000000000000000" pitchFamily="2" charset="0"/>
              </a:rPr>
              <a:t>Named draw stringed pump bag </a:t>
            </a:r>
          </a:p>
          <a:p>
            <a:pPr marL="0" indent="0">
              <a:buNone/>
            </a:pPr>
            <a:endParaRPr lang="en-GB" dirty="0"/>
          </a:p>
        </p:txBody>
      </p:sp>
      <p:pic>
        <p:nvPicPr>
          <p:cNvPr id="4" name="Content Placeholder 5">
            <a:extLst>
              <a:ext uri="{FF2B5EF4-FFF2-40B4-BE49-F238E27FC236}">
                <a16:creationId xmlns:a16="http://schemas.microsoft.com/office/drawing/2014/main" id="{7DA2E64D-2D64-464A-A181-4E82420C3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9" y="260648"/>
            <a:ext cx="1143001" cy="1143001"/>
          </a:xfrm>
          <a:prstGeom prst="rect">
            <a:avLst/>
          </a:prstGeom>
        </p:spPr>
      </p:pic>
    </p:spTree>
    <p:extLst>
      <p:ext uri="{BB962C8B-B14F-4D97-AF65-F5344CB8AC3E}">
        <p14:creationId xmlns:p14="http://schemas.microsoft.com/office/powerpoint/2010/main" val="256480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01824"/>
            <a:ext cx="8229600" cy="1143000"/>
          </a:xfrm>
        </p:spPr>
        <p:txBody>
          <a:bodyPr/>
          <a:lstStyle/>
          <a:p>
            <a:r>
              <a:rPr lang="en-GB" dirty="0">
                <a:latin typeface="Twinkl Cursive Looped" panose="02000000000000000000" pitchFamily="2" charset="0"/>
              </a:rPr>
              <a:t>Curriculum</a:t>
            </a:r>
          </a:p>
        </p:txBody>
      </p:sp>
      <p:sp>
        <p:nvSpPr>
          <p:cNvPr id="3" name="Content Placeholder 2"/>
          <p:cNvSpPr>
            <a:spLocks noGrp="1"/>
          </p:cNvSpPr>
          <p:nvPr>
            <p:ph idx="1"/>
          </p:nvPr>
        </p:nvSpPr>
        <p:spPr/>
        <p:txBody>
          <a:bodyPr/>
          <a:lstStyle/>
          <a:p>
            <a:r>
              <a:rPr lang="en-GB" b="1" dirty="0">
                <a:latin typeface="Twinkl Cursive Looped" panose="02000000000000000000" pitchFamily="2" charset="0"/>
              </a:rPr>
              <a:t>Core subjects</a:t>
            </a:r>
            <a:r>
              <a:rPr lang="en-GB" dirty="0">
                <a:latin typeface="Twinkl Cursive Looped" panose="02000000000000000000" pitchFamily="2" charset="0"/>
              </a:rPr>
              <a:t>-English, Maths and Science </a:t>
            </a:r>
          </a:p>
          <a:p>
            <a:pPr marL="0" indent="0">
              <a:buNone/>
            </a:pPr>
            <a:endParaRPr lang="en-GB" dirty="0">
              <a:latin typeface="Twinkl Cursive Looped" panose="02000000000000000000" pitchFamily="2" charset="0"/>
            </a:endParaRPr>
          </a:p>
          <a:p>
            <a:r>
              <a:rPr lang="en-GB" b="1" dirty="0">
                <a:latin typeface="Twinkl Cursive Looped" panose="02000000000000000000" pitchFamily="2" charset="0"/>
              </a:rPr>
              <a:t>Foundation subjects</a:t>
            </a:r>
            <a:r>
              <a:rPr lang="en-GB" dirty="0">
                <a:latin typeface="Twinkl Cursive Looped" panose="02000000000000000000" pitchFamily="2" charset="0"/>
              </a:rPr>
              <a:t>-Design Technology, History, Computing, Geography, Music, Art, PE and Personal, Social, Health and Citizenship Education (PSHCE)</a:t>
            </a:r>
          </a:p>
        </p:txBody>
      </p:sp>
      <p:pic>
        <p:nvPicPr>
          <p:cNvPr id="5122" name="Picture 2" descr="Image result for curriculum 2014 whole schoo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4104891"/>
            <a:ext cx="1613278" cy="2277949"/>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A6C2B26B-F76D-4776-9D0D-26B4CCDDD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799" y="260648"/>
            <a:ext cx="1143001" cy="1143001"/>
          </a:xfrm>
          <a:prstGeom prst="rect">
            <a:avLst/>
          </a:prstGeom>
        </p:spPr>
      </p:pic>
    </p:spTree>
    <p:extLst>
      <p:ext uri="{BB962C8B-B14F-4D97-AF65-F5344CB8AC3E}">
        <p14:creationId xmlns:p14="http://schemas.microsoft.com/office/powerpoint/2010/main" val="2263390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Looped" panose="02000000000000000000" pitchFamily="2" charset="0"/>
              </a:rPr>
              <a:t>Topics</a:t>
            </a:r>
          </a:p>
        </p:txBody>
      </p:sp>
      <p:sp>
        <p:nvSpPr>
          <p:cNvPr id="3" name="Content Placeholder 2"/>
          <p:cNvSpPr>
            <a:spLocks noGrp="1"/>
          </p:cNvSpPr>
          <p:nvPr>
            <p:ph idx="1"/>
          </p:nvPr>
        </p:nvSpPr>
        <p:spPr>
          <a:xfrm>
            <a:off x="161988" y="1988840"/>
            <a:ext cx="6782887" cy="3164774"/>
          </a:xfrm>
        </p:spPr>
        <p:txBody>
          <a:bodyPr>
            <a:normAutofit lnSpcReduction="10000"/>
          </a:bodyPr>
          <a:lstStyle/>
          <a:p>
            <a:r>
              <a:rPr lang="en-GB" dirty="0">
                <a:latin typeface="Twinkl Cursive Looped" panose="02000000000000000000" pitchFamily="2" charset="0"/>
              </a:rPr>
              <a:t>Autumn –  Dynamic Dynasties </a:t>
            </a:r>
          </a:p>
          <a:p>
            <a:endParaRPr lang="en-GB" dirty="0">
              <a:latin typeface="Twinkl Cursive Looped" panose="02000000000000000000" pitchFamily="2" charset="0"/>
            </a:endParaRPr>
          </a:p>
          <a:p>
            <a:pPr marL="0" indent="0">
              <a:buNone/>
            </a:pPr>
            <a:endParaRPr lang="en-GB" dirty="0">
              <a:latin typeface="Twinkl Cursive Looped" panose="02000000000000000000" pitchFamily="2" charset="0"/>
            </a:endParaRPr>
          </a:p>
          <a:p>
            <a:r>
              <a:rPr lang="en-GB" dirty="0">
                <a:latin typeface="Twinkl Cursive Looped" panose="02000000000000000000" pitchFamily="2" charset="0"/>
              </a:rPr>
              <a:t>Spring –  Sow, Grow and Farm </a:t>
            </a:r>
          </a:p>
          <a:p>
            <a:pPr marL="0" indent="0">
              <a:buNone/>
            </a:pPr>
            <a:endParaRPr lang="en-GB" dirty="0">
              <a:latin typeface="Twinkl Cursive Looped" panose="02000000000000000000" pitchFamily="2" charset="0"/>
            </a:endParaRPr>
          </a:p>
          <a:p>
            <a:endParaRPr lang="en-GB" dirty="0">
              <a:latin typeface="Twinkl Cursive Looped" panose="02000000000000000000" pitchFamily="2" charset="0"/>
            </a:endParaRPr>
          </a:p>
          <a:p>
            <a:r>
              <a:rPr lang="en-GB" dirty="0">
                <a:latin typeface="Twinkl Cursive Looped" panose="02000000000000000000" pitchFamily="2" charset="0"/>
              </a:rPr>
              <a:t>Summer – </a:t>
            </a:r>
            <a:r>
              <a:rPr lang="en-GB" dirty="0" err="1">
                <a:latin typeface="Twinkl Cursive Looped" panose="02000000000000000000" pitchFamily="2" charset="0"/>
              </a:rPr>
              <a:t>Groundbreaking</a:t>
            </a:r>
            <a:r>
              <a:rPr lang="en-GB" dirty="0">
                <a:latin typeface="Twinkl Cursive Looped" panose="02000000000000000000" pitchFamily="2" charset="0"/>
              </a:rPr>
              <a:t> Greeks </a:t>
            </a:r>
          </a:p>
          <a:p>
            <a:endParaRPr lang="en-GB" dirty="0">
              <a:latin typeface="Twinkl Cursive Looped" panose="02000000000000000000" pitchFamily="2" charset="0"/>
            </a:endParaRPr>
          </a:p>
          <a:p>
            <a:endParaRPr lang="en-GB" dirty="0">
              <a:latin typeface="Twinkl Cursive Looped" panose="02000000000000000000" pitchFamily="2" charset="0"/>
            </a:endParaRPr>
          </a:p>
          <a:p>
            <a:pPr marL="0" indent="0">
              <a:buNone/>
            </a:pPr>
            <a:endParaRPr lang="en-GB" dirty="0">
              <a:latin typeface="Twinkl Cursive Looped" panose="02000000000000000000" pitchFamily="2" charset="0"/>
            </a:endParaRPr>
          </a:p>
        </p:txBody>
      </p:sp>
      <p:pic>
        <p:nvPicPr>
          <p:cNvPr id="5" name="Picture 4">
            <a:extLst>
              <a:ext uri="{FF2B5EF4-FFF2-40B4-BE49-F238E27FC236}">
                <a16:creationId xmlns:a16="http://schemas.microsoft.com/office/drawing/2014/main" id="{F3CAC9EE-33DB-3132-00B0-26BD4CE0E49F}"/>
              </a:ext>
            </a:extLst>
          </p:cNvPr>
          <p:cNvPicPr>
            <a:picLocks noChangeAspect="1"/>
          </p:cNvPicPr>
          <p:nvPr/>
        </p:nvPicPr>
        <p:blipFill>
          <a:blip r:embed="rId3"/>
          <a:stretch>
            <a:fillRect/>
          </a:stretch>
        </p:blipFill>
        <p:spPr>
          <a:xfrm>
            <a:off x="6962168" y="4797152"/>
            <a:ext cx="1863651" cy="1863651"/>
          </a:xfrm>
          <a:prstGeom prst="rect">
            <a:avLst/>
          </a:prstGeom>
        </p:spPr>
      </p:pic>
      <p:pic>
        <p:nvPicPr>
          <p:cNvPr id="9" name="Content Placeholder 5">
            <a:extLst>
              <a:ext uri="{FF2B5EF4-FFF2-40B4-BE49-F238E27FC236}">
                <a16:creationId xmlns:a16="http://schemas.microsoft.com/office/drawing/2014/main" id="{7D58878B-2350-49D1-82A1-D20E32390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799" y="260648"/>
            <a:ext cx="1143001" cy="1143001"/>
          </a:xfrm>
          <a:prstGeom prst="rect">
            <a:avLst/>
          </a:prstGeom>
        </p:spPr>
      </p:pic>
      <p:pic>
        <p:nvPicPr>
          <p:cNvPr id="7" name="Picture 6">
            <a:extLst>
              <a:ext uri="{FF2B5EF4-FFF2-40B4-BE49-F238E27FC236}">
                <a16:creationId xmlns:a16="http://schemas.microsoft.com/office/drawing/2014/main" id="{DEEE7E4E-D77B-44F2-AC29-42CD5CB85D86}"/>
              </a:ext>
            </a:extLst>
          </p:cNvPr>
          <p:cNvPicPr>
            <a:picLocks noChangeAspect="1"/>
          </p:cNvPicPr>
          <p:nvPr/>
        </p:nvPicPr>
        <p:blipFill>
          <a:blip r:embed="rId5"/>
          <a:stretch>
            <a:fillRect/>
          </a:stretch>
        </p:blipFill>
        <p:spPr>
          <a:xfrm>
            <a:off x="5220072" y="1617561"/>
            <a:ext cx="1345933" cy="1345933"/>
          </a:xfrm>
          <a:prstGeom prst="rect">
            <a:avLst/>
          </a:prstGeom>
        </p:spPr>
      </p:pic>
      <p:pic>
        <p:nvPicPr>
          <p:cNvPr id="13" name="Picture 12">
            <a:extLst>
              <a:ext uri="{FF2B5EF4-FFF2-40B4-BE49-F238E27FC236}">
                <a16:creationId xmlns:a16="http://schemas.microsoft.com/office/drawing/2014/main" id="{26EE6021-FC5E-49C5-9466-D6ED1A117FC1}"/>
              </a:ext>
            </a:extLst>
          </p:cNvPr>
          <p:cNvPicPr>
            <a:picLocks noChangeAspect="1"/>
          </p:cNvPicPr>
          <p:nvPr/>
        </p:nvPicPr>
        <p:blipFill>
          <a:blip r:embed="rId6"/>
          <a:stretch>
            <a:fillRect/>
          </a:stretch>
        </p:blipFill>
        <p:spPr>
          <a:xfrm>
            <a:off x="5249412" y="3081949"/>
            <a:ext cx="1345933" cy="1345933"/>
          </a:xfrm>
          <a:prstGeom prst="rect">
            <a:avLst/>
          </a:prstGeom>
        </p:spPr>
      </p:pic>
      <p:pic>
        <p:nvPicPr>
          <p:cNvPr id="1028" name="Picture 4" descr="Groundbreaking Greeks">
            <a:extLst>
              <a:ext uri="{FF2B5EF4-FFF2-40B4-BE49-F238E27FC236}">
                <a16:creationId xmlns:a16="http://schemas.microsoft.com/office/drawing/2014/main" id="{C29DCB50-4B89-4991-955E-81526A4DA1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8672" y="4599102"/>
            <a:ext cx="1345933" cy="134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0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364" y="769067"/>
            <a:ext cx="8229600" cy="1143000"/>
          </a:xfrm>
        </p:spPr>
        <p:txBody>
          <a:bodyPr>
            <a:normAutofit/>
          </a:bodyPr>
          <a:lstStyle/>
          <a:p>
            <a:r>
              <a:rPr lang="en-GB" dirty="0">
                <a:latin typeface="Twinkl Cursive Looped" panose="02000000000000000000" pitchFamily="2" charset="0"/>
              </a:rPr>
              <a:t>Home learning and reading</a:t>
            </a:r>
          </a:p>
        </p:txBody>
      </p:sp>
      <p:sp>
        <p:nvSpPr>
          <p:cNvPr id="3" name="Content Placeholder 2"/>
          <p:cNvSpPr>
            <a:spLocks noGrp="1"/>
          </p:cNvSpPr>
          <p:nvPr>
            <p:ph idx="1"/>
          </p:nvPr>
        </p:nvSpPr>
        <p:spPr>
          <a:xfrm>
            <a:off x="457200" y="3429000"/>
            <a:ext cx="8229600" cy="2895600"/>
          </a:xfrm>
        </p:spPr>
        <p:txBody>
          <a:bodyPr/>
          <a:lstStyle/>
          <a:p>
            <a:endParaRPr lang="en-GB" dirty="0"/>
          </a:p>
        </p:txBody>
      </p:sp>
      <p:pic>
        <p:nvPicPr>
          <p:cNvPr id="3074" name="Picture 2" descr="Image result for home learn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64" y="1932434"/>
            <a:ext cx="4848225"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1589" y="3717032"/>
            <a:ext cx="3168352" cy="2625419"/>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5">
            <a:extLst>
              <a:ext uri="{FF2B5EF4-FFF2-40B4-BE49-F238E27FC236}">
                <a16:creationId xmlns:a16="http://schemas.microsoft.com/office/drawing/2014/main" id="{BDBDD2CF-6DCF-48AB-85D4-576475278A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8440" y="188640"/>
            <a:ext cx="1143001" cy="1143001"/>
          </a:xfrm>
          <a:prstGeom prst="rect">
            <a:avLst/>
          </a:prstGeom>
        </p:spPr>
      </p:pic>
      <p:sp>
        <p:nvSpPr>
          <p:cNvPr id="5" name="Rectangle 4">
            <a:extLst>
              <a:ext uri="{FF2B5EF4-FFF2-40B4-BE49-F238E27FC236}">
                <a16:creationId xmlns:a16="http://schemas.microsoft.com/office/drawing/2014/main" id="{A1C8E0D3-D7B3-4951-915A-D404D79841C0}"/>
              </a:ext>
            </a:extLst>
          </p:cNvPr>
          <p:cNvSpPr/>
          <p:nvPr/>
        </p:nvSpPr>
        <p:spPr>
          <a:xfrm>
            <a:off x="539552" y="4797152"/>
            <a:ext cx="4392488" cy="180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Twinkl Cursive Looped" panose="02000000000000000000" pitchFamily="2" charset="0"/>
            </a:endParaRPr>
          </a:p>
          <a:p>
            <a:pPr algn="ctr"/>
            <a:r>
              <a:rPr lang="en-GB" dirty="0">
                <a:latin typeface="Twinkl Cursive Looped" panose="02000000000000000000" pitchFamily="2" charset="0"/>
              </a:rPr>
              <a:t>Home learning and Reading will be sent home regularly with your child. </a:t>
            </a:r>
          </a:p>
          <a:p>
            <a:pPr algn="ctr"/>
            <a:r>
              <a:rPr lang="en-GB" dirty="0">
                <a:latin typeface="Twinkl Cursive Looped" panose="02000000000000000000" pitchFamily="2" charset="0"/>
              </a:rPr>
              <a:t>Home learning will be set on a Thursday to be handed in on a Tuesday</a:t>
            </a:r>
          </a:p>
          <a:p>
            <a:pPr algn="ctr"/>
            <a:endParaRPr lang="en-GB" dirty="0">
              <a:latin typeface="Twinkl Cursive Looped" panose="02000000000000000000" pitchFamily="2" charset="0"/>
            </a:endParaRPr>
          </a:p>
          <a:p>
            <a:pPr algn="ctr"/>
            <a:endParaRPr lang="en-GB" dirty="0">
              <a:latin typeface="Twinkl Cursive Looped" panose="02000000000000000000" pitchFamily="2" charset="0"/>
            </a:endParaRPr>
          </a:p>
          <a:p>
            <a:pPr algn="ctr"/>
            <a:endParaRPr lang="en-GB" dirty="0">
              <a:latin typeface="Twinkl Cursive Looped" panose="02000000000000000000" pitchFamily="2" charset="0"/>
            </a:endParaRPr>
          </a:p>
        </p:txBody>
      </p:sp>
    </p:spTree>
    <p:extLst>
      <p:ext uri="{BB962C8B-B14F-4D97-AF65-F5344CB8AC3E}">
        <p14:creationId xmlns:p14="http://schemas.microsoft.com/office/powerpoint/2010/main" val="404749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thank yo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80" y="1412776"/>
            <a:ext cx="7560840" cy="50405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EA8F76F-C2AF-4DAE-AD73-BB1B6569152A}"/>
              </a:ext>
            </a:extLst>
          </p:cNvPr>
          <p:cNvPicPr>
            <a:picLocks noChangeAspect="1"/>
          </p:cNvPicPr>
          <p:nvPr/>
        </p:nvPicPr>
        <p:blipFill>
          <a:blip r:embed="rId5"/>
          <a:stretch>
            <a:fillRect/>
          </a:stretch>
        </p:blipFill>
        <p:spPr>
          <a:xfrm>
            <a:off x="7812360" y="122670"/>
            <a:ext cx="1140051" cy="1140051"/>
          </a:xfrm>
          <a:prstGeom prst="rect">
            <a:avLst/>
          </a:prstGeom>
        </p:spPr>
      </p:pic>
    </p:spTree>
    <p:extLst>
      <p:ext uri="{BB962C8B-B14F-4D97-AF65-F5344CB8AC3E}">
        <p14:creationId xmlns:p14="http://schemas.microsoft.com/office/powerpoint/2010/main" val="2567541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708b94e-5476-4e68-839d-8e7dde0b5db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1E4D837065B54F92B43CFF5BC6BF6E" ma:contentTypeVersion="14" ma:contentTypeDescription="Create a new document." ma:contentTypeScope="" ma:versionID="3a7778cc99fb1267e7ebfaf9d3a8b114">
  <xsd:schema xmlns:xsd="http://www.w3.org/2001/XMLSchema" xmlns:xs="http://www.w3.org/2001/XMLSchema" xmlns:p="http://schemas.microsoft.com/office/2006/metadata/properties" xmlns:ns3="1708b94e-5476-4e68-839d-8e7dde0b5db1" xmlns:ns4="0feb44cf-a9c3-4971-b422-6e7efe2faf63" targetNamespace="http://schemas.microsoft.com/office/2006/metadata/properties" ma:root="true" ma:fieldsID="9ae316f1bc93e1e5673045ac0d4a2e9b" ns3:_="" ns4:_="">
    <xsd:import namespace="1708b94e-5476-4e68-839d-8e7dde0b5db1"/>
    <xsd:import namespace="0feb44cf-a9c3-4971-b422-6e7efe2faf63"/>
    <xsd:element name="properties">
      <xsd:complexType>
        <xsd:sequence>
          <xsd:element name="documentManagement">
            <xsd:complexType>
              <xsd:all>
                <xsd:element ref="ns3:MediaServiceDateTaken" minOccurs="0"/>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8b94e-5476-4e68-839d-8e7dde0b5db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eb44cf-a9c3-4971-b422-6e7efe2faf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2E7819-3A5C-4DC7-9989-D85C9F7672EC}">
  <ds:schemaRefs>
    <ds:schemaRef ds:uri="http://schemas.microsoft.com/sharepoint/v3/contenttype/forms"/>
  </ds:schemaRefs>
</ds:datastoreItem>
</file>

<file path=customXml/itemProps2.xml><?xml version="1.0" encoding="utf-8"?>
<ds:datastoreItem xmlns:ds="http://schemas.openxmlformats.org/officeDocument/2006/customXml" ds:itemID="{3B6F8D61-203D-4AB4-878D-2AC72C798EC9}">
  <ds:schemaRefs>
    <ds:schemaRef ds:uri="http://schemas.microsoft.com/office/infopath/2007/PartnerControls"/>
    <ds:schemaRef ds:uri="0feb44cf-a9c3-4971-b422-6e7efe2faf63"/>
    <ds:schemaRef ds:uri="http://www.w3.org/XML/1998/namespace"/>
    <ds:schemaRef ds:uri="http://schemas.openxmlformats.org/package/2006/metadata/core-properties"/>
    <ds:schemaRef ds:uri="http://purl.org/dc/elements/1.1/"/>
    <ds:schemaRef ds:uri="http://schemas.microsoft.com/office/2006/documentManagement/types"/>
    <ds:schemaRef ds:uri="http://purl.org/dc/dcmitype/"/>
    <ds:schemaRef ds:uri="1708b94e-5476-4e68-839d-8e7dde0b5db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9547BE8-35EC-471A-8887-441D8291B0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8b94e-5476-4e68-839d-8e7dde0b5db1"/>
    <ds:schemaRef ds:uri="0feb44cf-a9c3-4971-b422-6e7efe2faf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Flow</Template>
  <TotalTime>100</TotalTime>
  <Words>700</Words>
  <Application>Microsoft Office PowerPoint</Application>
  <PresentationFormat>On-screen Show (4:3)</PresentationFormat>
  <Paragraphs>57</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Constantia</vt:lpstr>
      <vt:lpstr>Letter-join 40</vt:lpstr>
      <vt:lpstr>Twinkl Cursive Looped</vt:lpstr>
      <vt:lpstr>Wingdings 2</vt:lpstr>
      <vt:lpstr>Flow</vt:lpstr>
      <vt:lpstr>Welcome to Year 5 </vt:lpstr>
      <vt:lpstr>New Academic Year… New start…</vt:lpstr>
      <vt:lpstr>School Uniform</vt:lpstr>
      <vt:lpstr>School Uniform – PE Kit </vt:lpstr>
      <vt:lpstr>Curriculum</vt:lpstr>
      <vt:lpstr>Topics</vt:lpstr>
      <vt:lpstr>Home learning and reading</vt:lpstr>
      <vt:lpstr>PowerPoint Presentation</vt:lpstr>
    </vt:vector>
  </TitlesOfParts>
  <Company>Warwickshire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dc:title>
  <dc:creator>AuthorisedUser</dc:creator>
  <cp:lastModifiedBy>C Prestidge BUD</cp:lastModifiedBy>
  <cp:revision>47</cp:revision>
  <dcterms:created xsi:type="dcterms:W3CDTF">2018-06-25T14:56:46Z</dcterms:created>
  <dcterms:modified xsi:type="dcterms:W3CDTF">2025-07-01T14:51:34Z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0x010100971E4D837065B54F92B43CFF5BC6BF6E</vt:lpwstr>
  </property>
</Properties>
</file>