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24" r:id="rId2"/>
    <p:sldId id="329" r:id="rId3"/>
    <p:sldId id="328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20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300"/>
    <a:srgbClr val="00FF00"/>
    <a:srgbClr val="66FF33"/>
    <a:srgbClr val="FFCCFF"/>
    <a:srgbClr val="CCECFF"/>
    <a:srgbClr val="CCFFFF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367" autoAdjust="0"/>
    <p:restoredTop sz="94639" autoAdjust="0"/>
  </p:normalViewPr>
  <p:slideViewPr>
    <p:cSldViewPr showGuides="1">
      <p:cViewPr varScale="1">
        <p:scale>
          <a:sx n="57" d="100"/>
          <a:sy n="57" d="100"/>
        </p:scale>
        <p:origin x="8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67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1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72238"/>
            <a:ext cx="1384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424F9-D0A5-4407-A766-A8556F050E15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81976-E2AC-4CFC-B6D9-89F1989BFF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4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72238"/>
            <a:ext cx="1384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A589A-1B51-4343-BB51-F4D2509444E1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2BF04-E0BB-478A-9716-E10A2DD446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8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72238"/>
            <a:ext cx="1384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B9CF7-F2AC-4CBE-88FE-DB050C0BFC83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78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72238"/>
            <a:ext cx="1384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9B52A-9F23-46E8-9308-A67A7DBEEE46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E2BAF-6600-4B5E-822C-ED640A64F4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51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72238"/>
            <a:ext cx="1384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78FBF-F1E0-4C3B-892B-82B4FE0B41C2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864FE-C412-46BB-990E-12CA87E58D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22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72238"/>
            <a:ext cx="1384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AD933-0169-4D1E-928A-AAB2FE6A8719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16434-38B3-4885-AEC3-F2DF581262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8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63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72238"/>
            <a:ext cx="1384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AFD47-59B7-4112-A35C-F63C99375B34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CC286-9EC5-4CD5-B21F-5548C38319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72238"/>
            <a:ext cx="1384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4E0C-D754-439D-A240-EA9159921023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39957-EA43-4306-8379-EF2EAC3DA9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59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inkl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inkl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inkl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inkl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winkl.co.uk/resources/ks2-maths-2014-year-4/ks2-maths-2014-year-4-number-multiplication-and-division/ks2-maths-2014-year-4-number-multiplication-and-division-recognise-and-use-factor-pairs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maths-2014-year-4/ks2-maths-2014-year-4-number-multiplication-and-division/ks2-maths-2014-year-4-number-multiplication-and-division-recognise-and-use-factor-pairs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4" descr="C:\Users\Sean D'Souza Walsh\Downloads\#-interlocking-cube--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989685"/>
            <a:ext cx="8366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4" descr="C:\Users\Sean D'Souza Walsh\Downloads\#-interlocking-cube--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484860"/>
            <a:ext cx="8366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5" descr="C:\Users\Sean D'Souza Walsh\Downloads\#-interlocking-cube-pin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49" y="3970635"/>
            <a:ext cx="828676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5" descr="C:\Users\Sean D'Souza Walsh\Downloads\#-interlocking-cube-pin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49" y="3499147"/>
            <a:ext cx="828676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/>
        </p:nvSpPr>
        <p:spPr>
          <a:xfrm>
            <a:off x="3995936" y="5373216"/>
            <a:ext cx="1080120" cy="82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>
            <a:off x="8522766" y="6196125"/>
            <a:ext cx="576495" cy="601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313" y="620713"/>
            <a:ext cx="8135937" cy="5761037"/>
          </a:xfrm>
          <a:prstGeom prst="roundRect">
            <a:avLst>
              <a:gd name="adj" fmla="val 884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1188" y="3644900"/>
            <a:ext cx="7777162" cy="26257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668338" y="912813"/>
            <a:ext cx="76596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Activity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8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In your pair, make a poster to show the factor pairs for the number you are given.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Show the factor pairs using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b="1" dirty="0">
                <a:solidFill>
                  <a:srgbClr val="FF0000"/>
                </a:solidFill>
                <a:latin typeface="+mj-lt"/>
              </a:rPr>
              <a:t>Number sentences          </a:t>
            </a:r>
            <a:r>
              <a:rPr lang="en-GB" altLang="en-US" sz="2000" b="1" dirty="0">
                <a:solidFill>
                  <a:srgbClr val="7030A0"/>
                </a:solidFill>
                <a:latin typeface="+mj-lt"/>
              </a:rPr>
              <a:t>Arrays</a:t>
            </a:r>
            <a:r>
              <a:rPr lang="en-GB" altLang="en-US" sz="2000" b="1" dirty="0">
                <a:solidFill>
                  <a:srgbClr val="FF0000"/>
                </a:solidFill>
                <a:latin typeface="+mj-lt"/>
              </a:rPr>
              <a:t>            A factor rainbow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</p:txBody>
      </p:sp>
      <p:grpSp>
        <p:nvGrpSpPr>
          <p:cNvPr id="21510" name="Group 17"/>
          <p:cNvGrpSpPr>
            <a:grpSpLocks/>
          </p:cNvGrpSpPr>
          <p:nvPr/>
        </p:nvGrpSpPr>
        <p:grpSpPr bwMode="auto">
          <a:xfrm>
            <a:off x="1604963" y="3895725"/>
            <a:ext cx="5400675" cy="1246188"/>
            <a:chOff x="575363" y="4149725"/>
            <a:chExt cx="7488238" cy="1727200"/>
          </a:xfrm>
        </p:grpSpPr>
        <p:sp>
          <p:nvSpPr>
            <p:cNvPr id="11326" name="TextBox 3"/>
            <p:cNvSpPr txBox="1">
              <a:spLocks noChangeArrowheads="1"/>
            </p:cNvSpPr>
            <p:nvPr/>
          </p:nvSpPr>
          <p:spPr bwMode="auto">
            <a:xfrm>
              <a:off x="575363" y="5001224"/>
              <a:ext cx="7488238" cy="80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GB" altLang="en-US">
                  <a:latin typeface="+mj-lt"/>
                </a:rPr>
                <a:t>1   2    4  4   8  16</a:t>
              </a:r>
            </a:p>
          </p:txBody>
        </p:sp>
        <p:sp>
          <p:nvSpPr>
            <p:cNvPr id="20" name="Arc 19"/>
            <p:cNvSpPr/>
            <p:nvPr/>
          </p:nvSpPr>
          <p:spPr>
            <a:xfrm>
              <a:off x="2100744" y="4149725"/>
              <a:ext cx="4441877" cy="1727200"/>
            </a:xfrm>
            <a:prstGeom prst="arc">
              <a:avLst>
                <a:gd name="adj1" fmla="val 10740746"/>
                <a:gd name="adj2" fmla="val 68261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21" name="Arc 20"/>
            <p:cNvSpPr/>
            <p:nvPr/>
          </p:nvSpPr>
          <p:spPr>
            <a:xfrm>
              <a:off x="2917363" y="4525969"/>
              <a:ext cx="2663365" cy="1177135"/>
            </a:xfrm>
            <a:prstGeom prst="arc">
              <a:avLst>
                <a:gd name="adj1" fmla="val 10761513"/>
                <a:gd name="adj2" fmla="val 67379"/>
              </a:avLst>
            </a:prstGeom>
            <a:ln w="762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22" name="Arc 21"/>
            <p:cNvSpPr/>
            <p:nvPr/>
          </p:nvSpPr>
          <p:spPr>
            <a:xfrm>
              <a:off x="3960698" y="4847206"/>
              <a:ext cx="719768" cy="536862"/>
            </a:xfrm>
            <a:prstGeom prst="arc">
              <a:avLst>
                <a:gd name="adj1" fmla="val 10761513"/>
                <a:gd name="adj2" fmla="val 67379"/>
              </a:avLst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+mj-lt"/>
              </a:endParaRPr>
            </a:p>
          </p:txBody>
        </p:sp>
      </p:grpSp>
      <p:grpSp>
        <p:nvGrpSpPr>
          <p:cNvPr id="21511" name="Group 10"/>
          <p:cNvGrpSpPr>
            <a:grpSpLocks/>
          </p:cNvGrpSpPr>
          <p:nvPr/>
        </p:nvGrpSpPr>
        <p:grpSpPr bwMode="auto">
          <a:xfrm>
            <a:off x="912813" y="5557838"/>
            <a:ext cx="788987" cy="482600"/>
            <a:chOff x="1484313" y="3827463"/>
            <a:chExt cx="788987" cy="482600"/>
          </a:xfrm>
        </p:grpSpPr>
        <p:pic>
          <p:nvPicPr>
            <p:cNvPr id="21549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313" y="4121150"/>
              <a:ext cx="169862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0" name="Picture 47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313" y="4029075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1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313" y="3930650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2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313" y="3827463"/>
              <a:ext cx="1682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038" y="4127500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4" name="Picture 63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038" y="403383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038" y="3935413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6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038" y="3833813"/>
              <a:ext cx="1682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7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825" y="4132263"/>
              <a:ext cx="16986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8" name="Picture 67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825" y="4040188"/>
              <a:ext cx="16986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9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825" y="3941763"/>
              <a:ext cx="16986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0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825" y="3838575"/>
              <a:ext cx="16986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1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438" y="4127500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2" name="Picture 71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438" y="403383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3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438" y="3935413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4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438" y="3833813"/>
              <a:ext cx="1682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 30"/>
          <p:cNvGrpSpPr>
            <a:grpSpLocks/>
          </p:cNvGrpSpPr>
          <p:nvPr/>
        </p:nvGrpSpPr>
        <p:grpSpPr bwMode="auto">
          <a:xfrm>
            <a:off x="3708400" y="5322888"/>
            <a:ext cx="404813" cy="869950"/>
            <a:chOff x="4643438" y="4105275"/>
            <a:chExt cx="404812" cy="869950"/>
          </a:xfrm>
        </p:grpSpPr>
        <p:pic>
          <p:nvPicPr>
            <p:cNvPr id="21533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797425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4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703763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5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60533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6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50373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7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403725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39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310063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9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21163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11003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8" y="4797425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43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8" y="4703763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975" y="4605338"/>
              <a:ext cx="1682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4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8" y="450373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975" y="4398963"/>
              <a:ext cx="1682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59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8" y="430688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975" y="4208463"/>
              <a:ext cx="1682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8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8" y="4105275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3" name="Group 47"/>
          <p:cNvGrpSpPr>
            <a:grpSpLocks/>
          </p:cNvGrpSpPr>
          <p:nvPr/>
        </p:nvGrpSpPr>
        <p:grpSpPr bwMode="auto">
          <a:xfrm>
            <a:off x="6372225" y="4518025"/>
            <a:ext cx="174625" cy="1652588"/>
            <a:chOff x="7159625" y="4406900"/>
            <a:chExt cx="174625" cy="1652588"/>
          </a:xfrm>
        </p:grpSpPr>
        <p:pic>
          <p:nvPicPr>
            <p:cNvPr id="21517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88168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4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788025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689600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586413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487988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2" name="Picture 31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394325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295900"/>
              <a:ext cx="169862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4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192713"/>
              <a:ext cx="168275" cy="17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213" y="5094288"/>
              <a:ext cx="1682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51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213" y="5002213"/>
              <a:ext cx="1682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213" y="4903788"/>
              <a:ext cx="1682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4800600"/>
              <a:ext cx="16986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9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4700588"/>
              <a:ext cx="16986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5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4608513"/>
              <a:ext cx="16986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4510088"/>
              <a:ext cx="16986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4406900"/>
              <a:ext cx="16986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1911350" y="5411788"/>
            <a:ext cx="1350963" cy="62071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4 x 4 = 16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379913" y="5402263"/>
            <a:ext cx="1350962" cy="619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 2 x 8 = 16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761163" y="5402263"/>
            <a:ext cx="1411287" cy="619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 1 x 16 = 16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313" y="620713"/>
            <a:ext cx="8135937" cy="5761037"/>
          </a:xfrm>
          <a:prstGeom prst="roundRect">
            <a:avLst>
              <a:gd name="adj" fmla="val 663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187450" y="908050"/>
            <a:ext cx="6697663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Extension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A </a:t>
            </a:r>
            <a:r>
              <a:rPr lang="en-GB" altLang="en-US" sz="2000" b="1" dirty="0">
                <a:solidFill>
                  <a:srgbClr val="FF0000"/>
                </a:solidFill>
                <a:latin typeface="+mj-lt"/>
              </a:rPr>
              <a:t>prime number </a:t>
            </a:r>
            <a:r>
              <a:rPr lang="en-GB" altLang="en-US" sz="2000" dirty="0">
                <a:latin typeface="+mj-lt"/>
              </a:rPr>
              <a:t>is a number that will only divide by </a:t>
            </a:r>
            <a:r>
              <a:rPr lang="en-GB" altLang="en-US" sz="2000" b="1" dirty="0">
                <a:solidFill>
                  <a:srgbClr val="FF0000"/>
                </a:solidFill>
                <a:latin typeface="+mj-lt"/>
              </a:rPr>
              <a:t>itself</a:t>
            </a:r>
            <a:r>
              <a:rPr lang="en-GB" altLang="en-US" sz="2000" dirty="0">
                <a:solidFill>
                  <a:srgbClr val="FF0000"/>
                </a:solidFill>
                <a:latin typeface="+mj-lt"/>
              </a:rPr>
              <a:t> and </a:t>
            </a:r>
            <a:r>
              <a:rPr lang="en-GB" altLang="en-US" sz="20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GB" altLang="en-US" sz="2000" dirty="0">
                <a:latin typeface="+mj-lt"/>
              </a:rPr>
              <a:t>. That means that there is only one factor pair for a prime number, the number and 1.</a:t>
            </a:r>
            <a:endParaRPr lang="en-GB" altLang="en-US" sz="2000" b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Here is an example.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How many more prime numbers can you find?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Write the prime numbers as a factor pair.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527425" y="3644900"/>
            <a:ext cx="1981200" cy="90805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40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GB" sz="4000" dirty="0">
                <a:solidFill>
                  <a:schemeClr val="tx1"/>
                </a:solidFill>
                <a:latin typeface="+mj-lt"/>
              </a:rPr>
              <a:t>1,5</a:t>
            </a:r>
          </a:p>
          <a:p>
            <a:pPr algn="ctr">
              <a:defRPr/>
            </a:pPr>
            <a:endParaRPr lang="en-GB" sz="4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313" y="620713"/>
            <a:ext cx="8135937" cy="5761037"/>
          </a:xfrm>
          <a:prstGeom prst="roundRect">
            <a:avLst>
              <a:gd name="adj" fmla="val 773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619125" y="1930400"/>
            <a:ext cx="1873250" cy="187325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rgbClr val="FF0000"/>
                </a:solidFill>
              </a:ln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59525" y="4086225"/>
            <a:ext cx="1873250" cy="1871663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rgbClr val="FF0000"/>
                </a:solidFill>
              </a:ln>
              <a:latin typeface="+mj-lt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187450" y="908050"/>
            <a:ext cx="6697663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Plenary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5400" b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5400" b="1" dirty="0">
                <a:solidFill>
                  <a:srgbClr val="7030A0"/>
                </a:solidFill>
                <a:latin typeface="+mj-lt"/>
              </a:rPr>
              <a:t>Factor Pair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3800" b="1" dirty="0">
                <a:solidFill>
                  <a:srgbClr val="EE3300"/>
                </a:solidFill>
                <a:latin typeface="+mj-lt"/>
              </a:rPr>
              <a:t>Bingo!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313" y="620713"/>
            <a:ext cx="8135937" cy="5761037"/>
          </a:xfrm>
          <a:prstGeom prst="roundRect">
            <a:avLst>
              <a:gd name="adj" fmla="val 707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149350" y="908050"/>
            <a:ext cx="669766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Plenary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11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>
                <a:solidFill>
                  <a:srgbClr val="EE3300"/>
                </a:solidFill>
                <a:latin typeface="+mj-lt"/>
              </a:rPr>
              <a:t>Factor Pair Bingo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C000"/>
              </a:buClr>
              <a:buFont typeface="Courier New" panose="02070309020205020404" pitchFamily="49" charset="0"/>
              <a:buChar char="o"/>
              <a:defRPr/>
            </a:pPr>
            <a:endParaRPr lang="en-GB" altLang="en-US" sz="2100" dirty="0">
              <a:latin typeface="+mj-lt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2100" dirty="0">
                <a:latin typeface="+mj-lt"/>
              </a:rPr>
              <a:t>Each pair will be given a bingo card and on the bingo card are factor pairs.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  <a:defRPr/>
            </a:pPr>
            <a:endParaRPr lang="en-GB" altLang="en-US" sz="2100" dirty="0">
              <a:latin typeface="+mj-lt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2100" dirty="0">
                <a:latin typeface="+mj-lt"/>
              </a:rPr>
              <a:t>Numbers will be read out and you need to work out if any of your factor pairs belong to that number.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  <a:defRPr/>
            </a:pPr>
            <a:endParaRPr lang="en-GB" altLang="en-US" sz="2100" dirty="0">
              <a:latin typeface="+mj-lt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2100" dirty="0">
                <a:latin typeface="+mj-lt"/>
              </a:rPr>
              <a:t>If they do, circle your factor pair.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  <a:defRPr/>
            </a:pPr>
            <a:endParaRPr lang="en-GB" altLang="en-US" sz="2100" dirty="0">
              <a:latin typeface="+mj-lt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2100" dirty="0">
                <a:latin typeface="+mj-lt"/>
              </a:rPr>
              <a:t>When you have completed your sheet. Shout </a:t>
            </a:r>
            <a:r>
              <a:rPr lang="en-GB" altLang="en-US" sz="2100" b="1" dirty="0">
                <a:solidFill>
                  <a:srgbClr val="EE3300"/>
                </a:solidFill>
                <a:latin typeface="+mj-lt"/>
              </a:rPr>
              <a:t>bingo</a:t>
            </a:r>
            <a:r>
              <a:rPr lang="en-GB" altLang="en-US" sz="2100" dirty="0">
                <a:latin typeface="+mj-lt"/>
              </a:rPr>
              <a:t>!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+mj-lt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9388" y="333375"/>
            <a:ext cx="1873250" cy="1871663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rgbClr val="FF0000"/>
                </a:solidFill>
              </a:ln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24300" y="5691188"/>
            <a:ext cx="1871663" cy="187325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80213" y="-312738"/>
            <a:ext cx="2517775" cy="2517776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139952" y="3140968"/>
            <a:ext cx="864096" cy="60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8532440" y="6669360"/>
            <a:ext cx="611560" cy="18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313" y="620713"/>
            <a:ext cx="8135937" cy="5761037"/>
          </a:xfrm>
          <a:prstGeom prst="roundRect">
            <a:avLst>
              <a:gd name="adj" fmla="val 762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2988" y="2708275"/>
            <a:ext cx="6985000" cy="936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187450" y="2922588"/>
            <a:ext cx="669766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800" b="1" dirty="0">
                <a:latin typeface="+mj-lt"/>
                <a:cs typeface="Arial" pitchFamily="34" charset="0"/>
              </a:rPr>
              <a:t>LO: </a:t>
            </a:r>
            <a:r>
              <a:rPr lang="en-GB" sz="2800" dirty="0">
                <a:latin typeface="+mj-lt"/>
                <a:cs typeface="Arial" pitchFamily="34" charset="0"/>
              </a:rPr>
              <a:t>To identify factor pairs for a number.</a:t>
            </a:r>
          </a:p>
          <a:p>
            <a:pPr eaLnBrk="1" hangingPunct="1">
              <a:defRPr/>
            </a:pPr>
            <a:endParaRPr lang="en-GB" sz="2000" dirty="0">
              <a:latin typeface="+mj-lt"/>
              <a:cs typeface="Arial" pitchFamily="34" charset="0"/>
            </a:endParaRPr>
          </a:p>
          <a:p>
            <a:pPr eaLnBrk="1" hangingPunct="1">
              <a:defRPr/>
            </a:pPr>
            <a:endParaRPr lang="en-GB" sz="2000" dirty="0">
              <a:latin typeface="+mj-lt"/>
              <a:cs typeface="Arial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GB" sz="2000" dirty="0">
                <a:latin typeface="+mj-lt"/>
                <a:cs typeface="Arial" pitchFamily="34" charset="0"/>
              </a:rPr>
              <a:t>To recall multiplication facts for </a:t>
            </a:r>
            <a:r>
              <a:rPr lang="en-GB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times tables up to 12</a:t>
            </a:r>
            <a:r>
              <a:rPr lang="en-GB" sz="2000" dirty="0">
                <a:latin typeface="+mj-lt"/>
                <a:cs typeface="Arial" pitchFamily="34" charset="0"/>
              </a:rPr>
              <a:t>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GB" sz="2000" dirty="0">
              <a:latin typeface="+mj-lt"/>
              <a:cs typeface="Arial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GB" sz="2000" dirty="0">
                <a:latin typeface="+mj-lt"/>
                <a:cs typeface="Arial" pitchFamily="34" charset="0"/>
              </a:rPr>
              <a:t>To show factor pairs using </a:t>
            </a:r>
            <a:r>
              <a:rPr lang="en-GB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arrays</a:t>
            </a:r>
            <a:r>
              <a:rPr lang="en-GB" sz="2000" dirty="0">
                <a:latin typeface="+mj-lt"/>
                <a:cs typeface="Arial" pitchFamily="34" charset="0"/>
              </a:rPr>
              <a:t>.</a:t>
            </a:r>
          </a:p>
          <a:p>
            <a:pPr eaLnBrk="1" hangingPunct="1">
              <a:defRPr/>
            </a:pPr>
            <a:endParaRPr lang="en-GB" sz="2000" dirty="0">
              <a:latin typeface="+mj-lt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GB" sz="2000" dirty="0">
              <a:latin typeface="+mj-lt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GB" dirty="0">
              <a:latin typeface="+mj-lt"/>
            </a:endParaRPr>
          </a:p>
        </p:txBody>
      </p:sp>
      <p:pic>
        <p:nvPicPr>
          <p:cNvPr id="13317" name="Picture 34" descr="C:\Users\Sean D'Souza Walsh\Downloads\#-interlocking-cube--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068388"/>
            <a:ext cx="1081088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313" y="620713"/>
            <a:ext cx="8135937" cy="5761037"/>
          </a:xfrm>
          <a:prstGeom prst="roundRect">
            <a:avLst>
              <a:gd name="adj" fmla="val 784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6013" y="118110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1187450" y="1181100"/>
            <a:ext cx="669766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Starter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Get into pairs.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Collect 16 number cubes.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Can you arrange your 16 cubes in an array?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 You can choose any array you like.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Remember, each column and row in your array must contain the same number of cubes.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+mj-lt"/>
            </a:endParaRPr>
          </a:p>
        </p:txBody>
      </p:sp>
      <p:pic>
        <p:nvPicPr>
          <p:cNvPr id="14341" name="Picture 34" descr="C:\Users\Sean D'Souza Walsh\Downloads\#-interlocking-cube--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468563"/>
            <a:ext cx="8366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4" descr="C:\Users\Sean D'Souza Walsh\Downloads\#-interlocking-cube--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963738"/>
            <a:ext cx="8366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5" descr="C:\Users\Sean D'Souza Walsh\Downloads\#-interlocking-cube-pin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425700"/>
            <a:ext cx="8286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5" descr="C:\Users\Sean D'Souza Walsh\Downloads\#-interlocking-cube-pin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954213"/>
            <a:ext cx="82867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8313" y="620713"/>
            <a:ext cx="8135937" cy="5761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555875" y="903288"/>
            <a:ext cx="39608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Starter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b="1" dirty="0">
              <a:latin typeface="+mj-lt"/>
            </a:endParaRPr>
          </a:p>
        </p:txBody>
      </p:sp>
      <p:grpSp>
        <p:nvGrpSpPr>
          <p:cNvPr id="15365" name="Group 14"/>
          <p:cNvGrpSpPr>
            <a:grpSpLocks/>
          </p:cNvGrpSpPr>
          <p:nvPr/>
        </p:nvGrpSpPr>
        <p:grpSpPr bwMode="auto">
          <a:xfrm>
            <a:off x="1668463" y="1903413"/>
            <a:ext cx="360362" cy="3343275"/>
            <a:chOff x="2093913" y="2489200"/>
            <a:chExt cx="349250" cy="3243263"/>
          </a:xfrm>
        </p:grpSpPr>
        <p:pic>
          <p:nvPicPr>
            <p:cNvPr id="15416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13" y="5375275"/>
              <a:ext cx="338137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7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13" y="5189538"/>
              <a:ext cx="338137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8" name="Picture 4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13" y="4992688"/>
              <a:ext cx="338137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9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675" y="4799013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0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13" y="4603750"/>
              <a:ext cx="338137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1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13" y="4418013"/>
              <a:ext cx="338137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2" name="Picture 70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13" y="4221163"/>
              <a:ext cx="338137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3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675" y="4027488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4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13" y="3835400"/>
              <a:ext cx="338137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5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13" y="3649663"/>
              <a:ext cx="338137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6" name="Picture 74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13" y="3452813"/>
              <a:ext cx="338137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7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675" y="3259138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8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675" y="3065463"/>
              <a:ext cx="3397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9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675" y="2879725"/>
              <a:ext cx="3397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0" name="Picture 78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675" y="2682875"/>
              <a:ext cx="3397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1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025" y="2489200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6" name="Group 2"/>
          <p:cNvGrpSpPr>
            <a:grpSpLocks/>
          </p:cNvGrpSpPr>
          <p:nvPr/>
        </p:nvGrpSpPr>
        <p:grpSpPr bwMode="auto">
          <a:xfrm>
            <a:off x="3941763" y="2474913"/>
            <a:ext cx="509587" cy="2605087"/>
            <a:chOff x="4493965" y="2234925"/>
            <a:chExt cx="510083" cy="2604174"/>
          </a:xfrm>
        </p:grpSpPr>
        <p:grpSp>
          <p:nvGrpSpPr>
            <p:cNvPr id="15404" name="Group 1"/>
            <p:cNvGrpSpPr>
              <a:grpSpLocks/>
            </p:cNvGrpSpPr>
            <p:nvPr/>
          </p:nvGrpSpPr>
          <p:grpSpPr bwMode="auto">
            <a:xfrm>
              <a:off x="4499992" y="4005064"/>
              <a:ext cx="504056" cy="834035"/>
              <a:chOff x="4499992" y="3429951"/>
              <a:chExt cx="836613" cy="1384300"/>
            </a:xfrm>
          </p:grpSpPr>
          <p:pic>
            <p:nvPicPr>
              <p:cNvPr id="15414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934776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5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429951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405" name="Group 31"/>
            <p:cNvGrpSpPr>
              <a:grpSpLocks/>
            </p:cNvGrpSpPr>
            <p:nvPr/>
          </p:nvGrpSpPr>
          <p:grpSpPr bwMode="auto">
            <a:xfrm>
              <a:off x="4493965" y="3400790"/>
              <a:ext cx="504056" cy="834035"/>
              <a:chOff x="4499992" y="3429951"/>
              <a:chExt cx="836613" cy="1384300"/>
            </a:xfrm>
          </p:grpSpPr>
          <p:pic>
            <p:nvPicPr>
              <p:cNvPr id="15412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934776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3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429951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406" name="Group 34"/>
            <p:cNvGrpSpPr>
              <a:grpSpLocks/>
            </p:cNvGrpSpPr>
            <p:nvPr/>
          </p:nvGrpSpPr>
          <p:grpSpPr bwMode="auto">
            <a:xfrm>
              <a:off x="4499595" y="2825348"/>
              <a:ext cx="504056" cy="834035"/>
              <a:chOff x="4499992" y="3429951"/>
              <a:chExt cx="836613" cy="1384300"/>
            </a:xfrm>
          </p:grpSpPr>
          <p:pic>
            <p:nvPicPr>
              <p:cNvPr id="15410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934776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1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429951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407" name="Group 37"/>
            <p:cNvGrpSpPr>
              <a:grpSpLocks/>
            </p:cNvGrpSpPr>
            <p:nvPr/>
          </p:nvGrpSpPr>
          <p:grpSpPr bwMode="auto">
            <a:xfrm>
              <a:off x="4493965" y="2234925"/>
              <a:ext cx="504056" cy="834035"/>
              <a:chOff x="4499992" y="3429951"/>
              <a:chExt cx="836613" cy="1384300"/>
            </a:xfrm>
          </p:grpSpPr>
          <p:pic>
            <p:nvPicPr>
              <p:cNvPr id="15408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934776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9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429951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367" name="Group 40"/>
          <p:cNvGrpSpPr>
            <a:grpSpLocks/>
          </p:cNvGrpSpPr>
          <p:nvPr/>
        </p:nvGrpSpPr>
        <p:grpSpPr bwMode="auto">
          <a:xfrm>
            <a:off x="4618038" y="2482850"/>
            <a:ext cx="511175" cy="2605088"/>
            <a:chOff x="4493965" y="2234925"/>
            <a:chExt cx="510083" cy="2604174"/>
          </a:xfrm>
        </p:grpSpPr>
        <p:grpSp>
          <p:nvGrpSpPr>
            <p:cNvPr id="15392" name="Group 41"/>
            <p:cNvGrpSpPr>
              <a:grpSpLocks/>
            </p:cNvGrpSpPr>
            <p:nvPr/>
          </p:nvGrpSpPr>
          <p:grpSpPr bwMode="auto">
            <a:xfrm>
              <a:off x="4499992" y="4005064"/>
              <a:ext cx="504056" cy="834035"/>
              <a:chOff x="4499992" y="3429951"/>
              <a:chExt cx="836613" cy="1384300"/>
            </a:xfrm>
          </p:grpSpPr>
          <p:pic>
            <p:nvPicPr>
              <p:cNvPr id="15402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934776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3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429951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93" name="Group 42"/>
            <p:cNvGrpSpPr>
              <a:grpSpLocks/>
            </p:cNvGrpSpPr>
            <p:nvPr/>
          </p:nvGrpSpPr>
          <p:grpSpPr bwMode="auto">
            <a:xfrm>
              <a:off x="4493965" y="3400790"/>
              <a:ext cx="504056" cy="834035"/>
              <a:chOff x="4499992" y="3429951"/>
              <a:chExt cx="836613" cy="1384300"/>
            </a:xfrm>
          </p:grpSpPr>
          <p:pic>
            <p:nvPicPr>
              <p:cNvPr id="15400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934776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1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429951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94" name="Group 43"/>
            <p:cNvGrpSpPr>
              <a:grpSpLocks/>
            </p:cNvGrpSpPr>
            <p:nvPr/>
          </p:nvGrpSpPr>
          <p:grpSpPr bwMode="auto">
            <a:xfrm>
              <a:off x="4499595" y="2825348"/>
              <a:ext cx="504056" cy="834035"/>
              <a:chOff x="4499992" y="3429951"/>
              <a:chExt cx="836613" cy="1384300"/>
            </a:xfrm>
          </p:grpSpPr>
          <p:pic>
            <p:nvPicPr>
              <p:cNvPr id="15398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934776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9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429951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95" name="Group 44"/>
            <p:cNvGrpSpPr>
              <a:grpSpLocks/>
            </p:cNvGrpSpPr>
            <p:nvPr/>
          </p:nvGrpSpPr>
          <p:grpSpPr bwMode="auto">
            <a:xfrm>
              <a:off x="4493965" y="2234925"/>
              <a:ext cx="504056" cy="834035"/>
              <a:chOff x="4499992" y="3429951"/>
              <a:chExt cx="836613" cy="1384300"/>
            </a:xfrm>
          </p:grpSpPr>
          <p:pic>
            <p:nvPicPr>
              <p:cNvPr id="15396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934776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7" name="Picture 34" descr="C:\Users\Sean D'Souza Walsh\Downloads\#-interlocking-cube--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429951"/>
                <a:ext cx="8366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368" name="Group 53"/>
          <p:cNvGrpSpPr>
            <a:grpSpLocks/>
          </p:cNvGrpSpPr>
          <p:nvPr/>
        </p:nvGrpSpPr>
        <p:grpSpPr bwMode="auto">
          <a:xfrm>
            <a:off x="6192838" y="3525838"/>
            <a:ext cx="428625" cy="1162050"/>
            <a:chOff x="6159500" y="4278313"/>
            <a:chExt cx="344488" cy="933450"/>
          </a:xfrm>
        </p:grpSpPr>
        <p:pic>
          <p:nvPicPr>
            <p:cNvPr id="15388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856163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9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670425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0" name="Picture 98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473575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1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263" y="4278313"/>
              <a:ext cx="339725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9" name="Group 58"/>
          <p:cNvGrpSpPr>
            <a:grpSpLocks/>
          </p:cNvGrpSpPr>
          <p:nvPr/>
        </p:nvGrpSpPr>
        <p:grpSpPr bwMode="auto">
          <a:xfrm>
            <a:off x="6653213" y="3508375"/>
            <a:ext cx="428625" cy="1160463"/>
            <a:chOff x="6159500" y="4278313"/>
            <a:chExt cx="344488" cy="933450"/>
          </a:xfrm>
        </p:grpSpPr>
        <p:pic>
          <p:nvPicPr>
            <p:cNvPr id="15384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856163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670425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6" name="Picture 98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473575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7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263" y="4278313"/>
              <a:ext cx="339725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0" name="Group 63"/>
          <p:cNvGrpSpPr>
            <a:grpSpLocks/>
          </p:cNvGrpSpPr>
          <p:nvPr/>
        </p:nvGrpSpPr>
        <p:grpSpPr bwMode="auto">
          <a:xfrm>
            <a:off x="7158038" y="3497263"/>
            <a:ext cx="427037" cy="1160462"/>
            <a:chOff x="6159500" y="4278313"/>
            <a:chExt cx="344488" cy="933450"/>
          </a:xfrm>
        </p:grpSpPr>
        <p:pic>
          <p:nvPicPr>
            <p:cNvPr id="15380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856163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670425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98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473575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263" y="4278313"/>
              <a:ext cx="339725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1" name="Group 68"/>
          <p:cNvGrpSpPr>
            <a:grpSpLocks/>
          </p:cNvGrpSpPr>
          <p:nvPr/>
        </p:nvGrpSpPr>
        <p:grpSpPr bwMode="auto">
          <a:xfrm>
            <a:off x="7642225" y="3497263"/>
            <a:ext cx="428625" cy="1160462"/>
            <a:chOff x="6159500" y="4278313"/>
            <a:chExt cx="344488" cy="933450"/>
          </a:xfrm>
        </p:grpSpPr>
        <p:pic>
          <p:nvPicPr>
            <p:cNvPr id="15376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856163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670425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98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473575"/>
              <a:ext cx="3381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35" descr="C:\Users\Sean D'Souza Walsh\Downloads\#-interlocking-cube-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263" y="4278313"/>
              <a:ext cx="339725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901700" y="5461000"/>
            <a:ext cx="1944688" cy="79216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1 x 16 = 16</a:t>
            </a:r>
          </a:p>
          <a:p>
            <a:pPr algn="ctr"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563938" y="5461000"/>
            <a:ext cx="1944687" cy="79216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2 x 8 = 16</a:t>
            </a:r>
          </a:p>
          <a:p>
            <a:pPr algn="ctr"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6227763" y="5457825"/>
            <a:ext cx="1944687" cy="79216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4 x 4 = 16</a:t>
            </a:r>
          </a:p>
          <a:p>
            <a:pPr algn="ctr"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36" name="TextBox 6"/>
          <p:cNvSpPr txBox="1">
            <a:spLocks noChangeArrowheads="1"/>
          </p:cNvSpPr>
          <p:nvPr/>
        </p:nvSpPr>
        <p:spPr bwMode="auto">
          <a:xfrm>
            <a:off x="955675" y="1428750"/>
            <a:ext cx="7161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>
                <a:latin typeface="+mj-lt"/>
              </a:rPr>
              <a:t>For the number 16 you can have </a:t>
            </a:r>
            <a:r>
              <a:rPr lang="en-GB" altLang="en-US" sz="2400">
                <a:solidFill>
                  <a:srgbClr val="FF0000"/>
                </a:solidFill>
                <a:latin typeface="+mj-lt"/>
              </a:rPr>
              <a:t>3 arrays</a:t>
            </a:r>
            <a:r>
              <a:rPr lang="en-GB" altLang="en-US" sz="2400">
                <a:latin typeface="+mj-lt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313" y="620713"/>
            <a:ext cx="8135937" cy="5761037"/>
          </a:xfrm>
          <a:prstGeom prst="roundRect">
            <a:avLst>
              <a:gd name="adj" fmla="val 69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661988" y="901700"/>
            <a:ext cx="774858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Introduction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These arrays have shown us the different pairs of numbers that multiply together to make 16.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Pairs of numbers that </a:t>
            </a:r>
            <a:r>
              <a:rPr lang="en-GB" altLang="en-US" sz="2000" b="1" dirty="0">
                <a:solidFill>
                  <a:srgbClr val="FF0000"/>
                </a:solidFill>
                <a:latin typeface="+mj-lt"/>
              </a:rPr>
              <a:t>multiply</a:t>
            </a:r>
            <a:r>
              <a:rPr lang="en-GB" altLang="en-US" sz="2000" dirty="0">
                <a:latin typeface="+mj-lt"/>
              </a:rPr>
              <a:t> to make a particular number are called </a:t>
            </a:r>
            <a:r>
              <a:rPr lang="en-GB" altLang="en-US" sz="2000" b="1" dirty="0">
                <a:solidFill>
                  <a:srgbClr val="FF0000"/>
                </a:solidFill>
                <a:latin typeface="+mj-lt"/>
              </a:rPr>
              <a:t>factor pairs</a:t>
            </a:r>
            <a:r>
              <a:rPr lang="en-GB" altLang="en-US" sz="2000" dirty="0">
                <a:latin typeface="+mj-lt"/>
              </a:rPr>
              <a:t>!</a:t>
            </a:r>
            <a:endParaRPr lang="en-GB" altLang="en-US" sz="2000" b="1" dirty="0">
              <a:latin typeface="+mj-lt"/>
            </a:endParaRPr>
          </a:p>
        </p:txBody>
      </p:sp>
      <p:grpSp>
        <p:nvGrpSpPr>
          <p:cNvPr id="16389" name="Group 4095"/>
          <p:cNvGrpSpPr>
            <a:grpSpLocks/>
          </p:cNvGrpSpPr>
          <p:nvPr/>
        </p:nvGrpSpPr>
        <p:grpSpPr bwMode="auto">
          <a:xfrm>
            <a:off x="1187450" y="3321050"/>
            <a:ext cx="6508750" cy="2700338"/>
            <a:chOff x="1187624" y="3320410"/>
            <a:chExt cx="6508693" cy="270080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987833" y="4581103"/>
              <a:ext cx="792156" cy="36519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5038865" y="3572867"/>
              <a:ext cx="792156" cy="46839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022990" y="5012977"/>
              <a:ext cx="792156" cy="43187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5751647" y="3320410"/>
              <a:ext cx="1944670" cy="7923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2 x 8 = 16</a:t>
              </a:r>
            </a:p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187624" y="4220678"/>
              <a:ext cx="1944671" cy="7922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1 x 16 = 16</a:t>
              </a:r>
            </a:p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5724659" y="5228914"/>
              <a:ext cx="1943083" cy="7923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4 x 4 = 16</a:t>
              </a:r>
            </a:p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695251" y="3650274"/>
              <a:ext cx="1681490" cy="168149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66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GB" sz="6600" dirty="0">
                  <a:solidFill>
                    <a:schemeClr val="tx1"/>
                  </a:solidFill>
                  <a:latin typeface="+mj-lt"/>
                </a:rPr>
                <a:t>16</a:t>
              </a:r>
            </a:p>
            <a:p>
              <a:pPr algn="ctr">
                <a:defRPr/>
              </a:pPr>
              <a:endParaRPr lang="en-GB" sz="66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41325" y="614363"/>
            <a:ext cx="8135938" cy="5759450"/>
          </a:xfrm>
          <a:prstGeom prst="roundRect">
            <a:avLst>
              <a:gd name="adj" fmla="val 597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430213" y="908050"/>
            <a:ext cx="8135937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Introduction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7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Lets see how many factor pairs we can think of for the number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6000" dirty="0">
                <a:solidFill>
                  <a:srgbClr val="FF0000"/>
                </a:solidFill>
                <a:latin typeface="+mj-lt"/>
              </a:rPr>
              <a:t>28</a:t>
            </a:r>
            <a:endParaRPr lang="en-GB" alt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313" y="620713"/>
            <a:ext cx="8135937" cy="5761037"/>
          </a:xfrm>
          <a:prstGeom prst="roundRect">
            <a:avLst>
              <a:gd name="adj" fmla="val 69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149350" y="908050"/>
            <a:ext cx="669766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Introduction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7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latin typeface="+mj-lt"/>
              </a:rPr>
              <a:t>For the number </a:t>
            </a:r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28</a:t>
            </a:r>
            <a:r>
              <a:rPr lang="en-GB" altLang="en-US" sz="2400" dirty="0">
                <a:latin typeface="+mj-lt"/>
              </a:rPr>
              <a:t>, there are </a:t>
            </a:r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3 factor pairs</a:t>
            </a:r>
            <a:r>
              <a:rPr lang="en-GB" altLang="en-US" sz="2400" dirty="0">
                <a:latin typeface="+mj-lt"/>
              </a:rPr>
              <a:t>.</a:t>
            </a:r>
          </a:p>
        </p:txBody>
      </p: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1281113" y="2924175"/>
            <a:ext cx="6508750" cy="2701925"/>
            <a:chOff x="1187624" y="3320410"/>
            <a:chExt cx="6508693" cy="270080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987833" y="4580362"/>
              <a:ext cx="792155" cy="3649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038865" y="3572718"/>
              <a:ext cx="792155" cy="46811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022990" y="5011983"/>
              <a:ext cx="792155" cy="43320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5751646" y="3320410"/>
              <a:ext cx="1944671" cy="7918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2 x 14 = 28</a:t>
              </a:r>
            </a:p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187624" y="4221736"/>
              <a:ext cx="1944670" cy="7918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1 x 28 = 28</a:t>
              </a:r>
            </a:p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724659" y="5229381"/>
              <a:ext cx="1943083" cy="7918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4 x 7 = 28</a:t>
              </a:r>
            </a:p>
            <a:p>
              <a:pPr algn="ctr">
                <a:defRPr/>
              </a:pPr>
              <a:endParaRPr lang="en-GB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695251" y="3650274"/>
              <a:ext cx="1681490" cy="168149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66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GB" sz="6600" dirty="0">
                  <a:solidFill>
                    <a:schemeClr val="tx1"/>
                  </a:solidFill>
                  <a:latin typeface="+mj-lt"/>
                </a:rPr>
                <a:t>28</a:t>
              </a:r>
            </a:p>
            <a:p>
              <a:pPr algn="ctr">
                <a:defRPr/>
              </a:pPr>
              <a:endParaRPr lang="en-GB" sz="66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313" y="620713"/>
            <a:ext cx="8135937" cy="5761037"/>
          </a:xfrm>
          <a:prstGeom prst="roundRect">
            <a:avLst>
              <a:gd name="adj" fmla="val 773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765175" y="908050"/>
            <a:ext cx="7659688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Introduction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7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Factor rainbows show us the different factor pairs for a number in a fun way!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latin typeface="+mj-lt"/>
              </a:rPr>
              <a:t>1. Write out the factor pairs in numerical order.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GB" altLang="en-US" sz="20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2. Join the factor pairs back up with each other using the colours of the rainbow.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b="1" dirty="0">
                <a:solidFill>
                  <a:srgbClr val="FF0000"/>
                </a:solidFill>
                <a:latin typeface="+mj-lt"/>
              </a:rPr>
              <a:t>Factors of 28</a:t>
            </a:r>
          </a:p>
        </p:txBody>
      </p:sp>
      <p:grpSp>
        <p:nvGrpSpPr>
          <p:cNvPr id="19461" name="Group 17"/>
          <p:cNvGrpSpPr>
            <a:grpSpLocks/>
          </p:cNvGrpSpPr>
          <p:nvPr/>
        </p:nvGrpSpPr>
        <p:grpSpPr bwMode="auto">
          <a:xfrm>
            <a:off x="971550" y="4618038"/>
            <a:ext cx="7488238" cy="1727200"/>
            <a:chOff x="695325" y="4149725"/>
            <a:chExt cx="7488238" cy="1727200"/>
          </a:xfrm>
        </p:grpSpPr>
        <p:sp>
          <p:nvSpPr>
            <p:cNvPr id="9223" name="TextBox 3"/>
            <p:cNvSpPr txBox="1">
              <a:spLocks noChangeArrowheads="1"/>
            </p:cNvSpPr>
            <p:nvPr/>
          </p:nvSpPr>
          <p:spPr bwMode="auto">
            <a:xfrm>
              <a:off x="695325" y="5000625"/>
              <a:ext cx="7488238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4400">
                  <a:latin typeface="+mj-lt"/>
                </a:rPr>
                <a:t>1   2    4   7   14  28</a:t>
              </a:r>
            </a:p>
          </p:txBody>
        </p:sp>
        <p:sp>
          <p:nvSpPr>
            <p:cNvPr id="20" name="Arc 19"/>
            <p:cNvSpPr/>
            <p:nvPr/>
          </p:nvSpPr>
          <p:spPr>
            <a:xfrm>
              <a:off x="2098675" y="4149725"/>
              <a:ext cx="4441825" cy="1727200"/>
            </a:xfrm>
            <a:prstGeom prst="arc">
              <a:avLst>
                <a:gd name="adj1" fmla="val 10740746"/>
                <a:gd name="adj2" fmla="val 68261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21" name="Arc 20"/>
            <p:cNvSpPr/>
            <p:nvPr/>
          </p:nvSpPr>
          <p:spPr>
            <a:xfrm>
              <a:off x="2916238" y="4525962"/>
              <a:ext cx="2663825" cy="1176338"/>
            </a:xfrm>
            <a:prstGeom prst="arc">
              <a:avLst>
                <a:gd name="adj1" fmla="val 10761513"/>
                <a:gd name="adj2" fmla="val 67379"/>
              </a:avLst>
            </a:prstGeom>
            <a:ln w="762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22" name="Arc 21"/>
            <p:cNvSpPr/>
            <p:nvPr/>
          </p:nvSpPr>
          <p:spPr>
            <a:xfrm>
              <a:off x="3959225" y="4846637"/>
              <a:ext cx="720725" cy="538163"/>
            </a:xfrm>
            <a:prstGeom prst="arc">
              <a:avLst>
                <a:gd name="adj1" fmla="val 10761513"/>
                <a:gd name="adj2" fmla="val 67379"/>
              </a:avLst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8313" y="620713"/>
            <a:ext cx="8135937" cy="5761037"/>
          </a:xfrm>
          <a:prstGeom prst="roundRect">
            <a:avLst>
              <a:gd name="adj" fmla="val 608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988" y="908050"/>
            <a:ext cx="6911975" cy="519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68338" y="908050"/>
            <a:ext cx="7659687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+mj-lt"/>
              </a:rPr>
              <a:t>Activity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36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8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In your pair, make a poster to show the factor pairs for the number you are given.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+mj-lt"/>
              </a:rPr>
              <a:t>Show the factor pairs using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b="1" dirty="0">
                <a:solidFill>
                  <a:srgbClr val="FF0000"/>
                </a:solidFill>
                <a:latin typeface="+mj-lt"/>
              </a:rPr>
              <a:t>Number sentences          </a:t>
            </a:r>
            <a:r>
              <a:rPr lang="en-GB" altLang="en-US" sz="2000" b="1" dirty="0">
                <a:solidFill>
                  <a:srgbClr val="7030A0"/>
                </a:solidFill>
                <a:latin typeface="+mj-lt"/>
              </a:rPr>
              <a:t>Arrays</a:t>
            </a:r>
            <a:r>
              <a:rPr lang="en-GB" altLang="en-US" sz="2000" b="1" dirty="0">
                <a:solidFill>
                  <a:srgbClr val="FF0000"/>
                </a:solidFill>
                <a:latin typeface="+mj-lt"/>
              </a:rPr>
              <a:t>            A factor rainbow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+mj-lt"/>
            </a:endParaRPr>
          </a:p>
        </p:txBody>
      </p:sp>
      <p:grpSp>
        <p:nvGrpSpPr>
          <p:cNvPr id="20485" name="Group 17"/>
          <p:cNvGrpSpPr>
            <a:grpSpLocks/>
          </p:cNvGrpSpPr>
          <p:nvPr/>
        </p:nvGrpSpPr>
        <p:grpSpPr bwMode="auto">
          <a:xfrm>
            <a:off x="971550" y="4618038"/>
            <a:ext cx="7488238" cy="1727200"/>
            <a:chOff x="695325" y="4149725"/>
            <a:chExt cx="7488238" cy="1727200"/>
          </a:xfrm>
        </p:grpSpPr>
        <p:sp>
          <p:nvSpPr>
            <p:cNvPr id="10247" name="TextBox 3"/>
            <p:cNvSpPr txBox="1">
              <a:spLocks noChangeArrowheads="1"/>
            </p:cNvSpPr>
            <p:nvPr/>
          </p:nvSpPr>
          <p:spPr bwMode="auto">
            <a:xfrm>
              <a:off x="695325" y="5000625"/>
              <a:ext cx="7488238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4400">
                  <a:latin typeface="+mj-lt"/>
                </a:rPr>
                <a:t>1   2    4   7   14  28</a:t>
              </a:r>
            </a:p>
          </p:txBody>
        </p:sp>
        <p:sp>
          <p:nvSpPr>
            <p:cNvPr id="20" name="Arc 19"/>
            <p:cNvSpPr/>
            <p:nvPr/>
          </p:nvSpPr>
          <p:spPr>
            <a:xfrm>
              <a:off x="2098675" y="4149725"/>
              <a:ext cx="4441825" cy="1727200"/>
            </a:xfrm>
            <a:prstGeom prst="arc">
              <a:avLst>
                <a:gd name="adj1" fmla="val 10740746"/>
                <a:gd name="adj2" fmla="val 68261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21" name="Arc 20"/>
            <p:cNvSpPr/>
            <p:nvPr/>
          </p:nvSpPr>
          <p:spPr>
            <a:xfrm>
              <a:off x="2916238" y="4525962"/>
              <a:ext cx="2663825" cy="1176338"/>
            </a:xfrm>
            <a:prstGeom prst="arc">
              <a:avLst>
                <a:gd name="adj1" fmla="val 10761513"/>
                <a:gd name="adj2" fmla="val 67379"/>
              </a:avLst>
            </a:prstGeom>
            <a:ln w="762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22" name="Arc 21"/>
            <p:cNvSpPr/>
            <p:nvPr/>
          </p:nvSpPr>
          <p:spPr>
            <a:xfrm>
              <a:off x="3959225" y="4846637"/>
              <a:ext cx="720725" cy="538163"/>
            </a:xfrm>
            <a:prstGeom prst="arc">
              <a:avLst>
                <a:gd name="adj1" fmla="val 10761513"/>
                <a:gd name="adj2" fmla="val 67379"/>
              </a:avLst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464</Words>
  <Application>Microsoft Office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Courier New</vt:lpstr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 Baron</cp:lastModifiedBy>
  <cp:revision>332</cp:revision>
  <dcterms:created xsi:type="dcterms:W3CDTF">2012-11-21T10:26:22Z</dcterms:created>
  <dcterms:modified xsi:type="dcterms:W3CDTF">2020-10-08T07:28:38Z</dcterms:modified>
</cp:coreProperties>
</file>