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7" r:id="rId4"/>
    <p:sldId id="274" r:id="rId5"/>
    <p:sldId id="290" r:id="rId6"/>
    <p:sldId id="288" r:id="rId7"/>
    <p:sldId id="259" r:id="rId8"/>
    <p:sldId id="291" r:id="rId9"/>
    <p:sldId id="293" r:id="rId10"/>
    <p:sldId id="292" r:id="rId11"/>
    <p:sldId id="289" r:id="rId12"/>
    <p:sldId id="295" r:id="rId1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4" autoAdjust="0"/>
    <p:restoredTop sz="94728" autoAdjust="0"/>
  </p:normalViewPr>
  <p:slideViewPr>
    <p:cSldViewPr>
      <p:cViewPr varScale="1">
        <p:scale>
          <a:sx n="108" d="100"/>
          <a:sy n="108" d="100"/>
        </p:scale>
        <p:origin x="208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09A835-2194-4C71-BCB6-F2FF2E25585A}" type="slidenum">
              <a:rPr lang="en-GB"/>
              <a:pPr/>
              <a:t>‹#›</a:t>
            </a:fld>
            <a:endParaRPr lang="en-GB"/>
          </a:p>
        </p:txBody>
      </p:sp>
    </p:spTree>
    <p:extLst>
      <p:ext uri="{BB962C8B-B14F-4D97-AF65-F5344CB8AC3E}">
        <p14:creationId xmlns:p14="http://schemas.microsoft.com/office/powerpoint/2010/main" val="3730959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1C0E68-61B1-492B-A198-7962E0B491FF}" type="datetimeFigureOut">
              <a:rPr lang="en-GB" smtClean="0"/>
              <a:t>15/05/2024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EE68FD9-D4E3-4067-91FF-619082A08396}" type="slidenum">
              <a:rPr lang="en-GB" smtClean="0"/>
              <a:t>‹#›</a:t>
            </a:fld>
            <a:endParaRPr lang="en-GB"/>
          </a:p>
        </p:txBody>
      </p:sp>
    </p:spTree>
    <p:extLst>
      <p:ext uri="{BB962C8B-B14F-4D97-AF65-F5344CB8AC3E}">
        <p14:creationId xmlns:p14="http://schemas.microsoft.com/office/powerpoint/2010/main" val="8831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E68FD9-D4E3-4067-91FF-619082A08396}" type="slidenum">
              <a:rPr lang="en-GB" smtClean="0"/>
              <a:t>7</a:t>
            </a:fld>
            <a:endParaRPr lang="en-GB"/>
          </a:p>
        </p:txBody>
      </p:sp>
    </p:spTree>
    <p:extLst>
      <p:ext uri="{BB962C8B-B14F-4D97-AF65-F5344CB8AC3E}">
        <p14:creationId xmlns:p14="http://schemas.microsoft.com/office/powerpoint/2010/main" val="359583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4E0515-FEC9-4E06-B9E0-0BE86F27192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2813A08-36B8-40FB-A941-A5ABF19671B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7615CE2-E5D5-4DC6-8C23-2B2411F46FB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AEB407B-486C-4C8B-857D-D52B6AF68C3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EA6F717-6494-4CA1-958D-C8AFC5274FA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9AEF1AF-D2A9-4FF2-8C83-7CF8DA2FB2D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D1A4E49-DED9-4392-A0A9-68E2D4DCBFD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EF90723-FA46-46FC-9FF9-9AD36FB0143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3B27F11-C5BC-49A0-BEA7-742B5C76A8E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1ADEFE-68A5-4CC8-A28A-BDAAB150B324}"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2FDD6B4-E4D7-42E7-A50F-BC4059F7324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FF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A11A3D-7C8E-403E-998D-1E51B8F0F79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bbc.co.uk/schools/wordsandpictures/" TargetMode="External"/><Relationship Id="rId4" Type="http://schemas.openxmlformats.org/officeDocument/2006/relationships/hyperlink" Target="http://www.oxfordowl.co.uk/Question/Index/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xfordowl.co.uk/Question/Index/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oxfordowl.co.uk/Question/Index/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2276872"/>
            <a:ext cx="9144000" cy="1470025"/>
          </a:xfrm>
        </p:spPr>
        <p:txBody>
          <a:bodyPr/>
          <a:lstStyle/>
          <a:p>
            <a:r>
              <a:rPr lang="en-GB" sz="7200" dirty="0">
                <a:solidFill>
                  <a:schemeClr val="tx1"/>
                </a:solidFill>
                <a:latin typeface="Calibri" pitchFamily="34" charset="0"/>
                <a:cs typeface="Calibri" pitchFamily="34" charset="0"/>
              </a:rPr>
              <a:t>Phonic Screening Test</a:t>
            </a:r>
            <a:br>
              <a:rPr lang="en-GB" sz="7200" dirty="0">
                <a:solidFill>
                  <a:schemeClr val="tx1"/>
                </a:solidFill>
                <a:latin typeface="Calibri" pitchFamily="34" charset="0"/>
                <a:cs typeface="Calibri" pitchFamily="34" charset="0"/>
              </a:rPr>
            </a:br>
            <a:r>
              <a:rPr lang="en-GB" sz="7200" dirty="0">
                <a:solidFill>
                  <a:schemeClr val="tx1"/>
                </a:solidFill>
                <a:latin typeface="Calibri" pitchFamily="34" charset="0"/>
                <a:cs typeface="Calibri" pitchFamily="34" charset="0"/>
              </a:rPr>
              <a:t>June 2024</a:t>
            </a:r>
          </a:p>
        </p:txBody>
      </p:sp>
      <p:sp>
        <p:nvSpPr>
          <p:cNvPr id="2051" name="Rectangle 3"/>
          <p:cNvSpPr>
            <a:spLocks noGrp="1" noChangeArrowheads="1"/>
          </p:cNvSpPr>
          <p:nvPr>
            <p:ph type="subTitle" idx="1"/>
          </p:nvPr>
        </p:nvSpPr>
        <p:spPr>
          <a:xfrm>
            <a:off x="0" y="5301208"/>
            <a:ext cx="9144000" cy="1752600"/>
          </a:xfrm>
        </p:spPr>
        <p:txBody>
          <a:bodyPr/>
          <a:lstStyle/>
          <a:p>
            <a:pPr algn="r"/>
            <a:r>
              <a:rPr lang="en-GB" sz="3600" dirty="0" err="1">
                <a:latin typeface="Calibri" pitchFamily="34" charset="0"/>
                <a:cs typeface="Calibri" pitchFamily="34" charset="0"/>
              </a:rPr>
              <a:t>Cale</a:t>
            </a:r>
            <a:r>
              <a:rPr lang="en-GB" sz="3600" dirty="0">
                <a:latin typeface="Calibri" pitchFamily="34" charset="0"/>
                <a:cs typeface="Calibri" pitchFamily="34" charset="0"/>
              </a:rPr>
              <a:t> Green Primary School</a:t>
            </a:r>
          </a:p>
        </p:txBody>
      </p:sp>
      <p:pic>
        <p:nvPicPr>
          <p:cNvPr id="5" name="Picture 4"/>
          <p:cNvPicPr>
            <a:picLocks noChangeAspect="1"/>
          </p:cNvPicPr>
          <p:nvPr/>
        </p:nvPicPr>
        <p:blipFill>
          <a:blip r:embed="rId2"/>
          <a:stretch>
            <a:fillRect/>
          </a:stretch>
        </p:blipFill>
        <p:spPr>
          <a:xfrm>
            <a:off x="1" y="0"/>
            <a:ext cx="1572002" cy="1248229"/>
          </a:xfrm>
          <a:prstGeom prst="rect">
            <a:avLst/>
          </a:prstGeom>
        </p:spPr>
      </p:pic>
      <p:pic>
        <p:nvPicPr>
          <p:cNvPr id="6" name="Picture 5"/>
          <p:cNvPicPr>
            <a:picLocks noChangeAspect="1"/>
          </p:cNvPicPr>
          <p:nvPr/>
        </p:nvPicPr>
        <p:blipFill>
          <a:blip r:embed="rId3"/>
          <a:stretch>
            <a:fillRect/>
          </a:stretch>
        </p:blipFill>
        <p:spPr>
          <a:xfrm>
            <a:off x="1572003" y="0"/>
            <a:ext cx="1563481" cy="1248229"/>
          </a:xfrm>
          <a:prstGeom prst="rect">
            <a:avLst/>
          </a:prstGeom>
        </p:spPr>
      </p:pic>
      <p:pic>
        <p:nvPicPr>
          <p:cNvPr id="7" name="Picture 6"/>
          <p:cNvPicPr>
            <a:picLocks noChangeAspect="1"/>
          </p:cNvPicPr>
          <p:nvPr/>
        </p:nvPicPr>
        <p:blipFill>
          <a:blip r:embed="rId4"/>
          <a:stretch>
            <a:fillRect/>
          </a:stretch>
        </p:blipFill>
        <p:spPr>
          <a:xfrm>
            <a:off x="3110195" y="0"/>
            <a:ext cx="1576077" cy="1248229"/>
          </a:xfrm>
          <a:prstGeom prst="rect">
            <a:avLst/>
          </a:prstGeom>
        </p:spPr>
      </p:pic>
      <p:pic>
        <p:nvPicPr>
          <p:cNvPr id="8" name="Picture 7"/>
          <p:cNvPicPr>
            <a:picLocks noChangeAspect="1"/>
          </p:cNvPicPr>
          <p:nvPr/>
        </p:nvPicPr>
        <p:blipFill>
          <a:blip r:embed="rId5"/>
          <a:stretch>
            <a:fillRect/>
          </a:stretch>
        </p:blipFill>
        <p:spPr>
          <a:xfrm>
            <a:off x="4673676" y="0"/>
            <a:ext cx="1573438" cy="1248229"/>
          </a:xfrm>
          <a:prstGeom prst="rect">
            <a:avLst/>
          </a:prstGeom>
        </p:spPr>
      </p:pic>
      <p:pic>
        <p:nvPicPr>
          <p:cNvPr id="9" name="Picture 8"/>
          <p:cNvPicPr>
            <a:picLocks noChangeAspect="1"/>
          </p:cNvPicPr>
          <p:nvPr/>
        </p:nvPicPr>
        <p:blipFill>
          <a:blip r:embed="rId6"/>
          <a:stretch>
            <a:fillRect/>
          </a:stretch>
        </p:blipFill>
        <p:spPr>
          <a:xfrm>
            <a:off x="6247114" y="0"/>
            <a:ext cx="1387473" cy="1248229"/>
          </a:xfrm>
          <a:prstGeom prst="rect">
            <a:avLst/>
          </a:prstGeom>
        </p:spPr>
      </p:pic>
      <p:pic>
        <p:nvPicPr>
          <p:cNvPr id="10" name="Picture 9"/>
          <p:cNvPicPr>
            <a:picLocks noChangeAspect="1"/>
          </p:cNvPicPr>
          <p:nvPr/>
        </p:nvPicPr>
        <p:blipFill>
          <a:blip r:embed="rId7"/>
          <a:stretch>
            <a:fillRect/>
          </a:stretch>
        </p:blipFill>
        <p:spPr>
          <a:xfrm>
            <a:off x="7634587" y="0"/>
            <a:ext cx="1530492" cy="1248229"/>
          </a:xfrm>
          <a:prstGeom prst="rect">
            <a:avLst/>
          </a:prstGeom>
        </p:spPr>
      </p:pic>
      <p:pic>
        <p:nvPicPr>
          <p:cNvPr id="3074" name="Picture 2" descr="http://www.theschoolrun.com/sites/theschoolrun.com/files/u339515/phonics_screening_check_2012_cov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23" y="3501008"/>
            <a:ext cx="2276475"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229600" cy="5865515"/>
          </a:xfrm>
        </p:spPr>
        <p:txBody>
          <a:bodyPr/>
          <a:lstStyle/>
          <a:p>
            <a:pPr marL="0" indent="0">
              <a:buNone/>
            </a:pPr>
            <a:r>
              <a:rPr lang="en-GB" sz="2000" b="1" dirty="0">
                <a:latin typeface="SassoonPrimaryInfant" pitchFamily="2" charset="0"/>
              </a:rPr>
              <a:t>“e” as in egg</a:t>
            </a:r>
          </a:p>
          <a:p>
            <a:pPr marL="0" indent="0">
              <a:buNone/>
            </a:pPr>
            <a:r>
              <a:rPr lang="en-GB" sz="2000" dirty="0">
                <a:latin typeface="SassoonPrimaryInfant" pitchFamily="2" charset="0"/>
              </a:rPr>
              <a:t>e	</a:t>
            </a:r>
            <a:r>
              <a:rPr lang="en-GB" sz="2000" dirty="0" err="1">
                <a:latin typeface="SassoonPrimaryInfant" pitchFamily="2" charset="0"/>
              </a:rPr>
              <a:t>ea</a:t>
            </a:r>
            <a:endParaRPr lang="en-GB" sz="2000" dirty="0">
              <a:latin typeface="SassoonPrimaryInfant" pitchFamily="2" charset="0"/>
            </a:endParaRPr>
          </a:p>
          <a:p>
            <a:pPr marL="0" indent="0">
              <a:buNone/>
            </a:pPr>
            <a:r>
              <a:rPr lang="en-GB" sz="2000" b="1" dirty="0">
                <a:latin typeface="SassoonPrimaryInfant" pitchFamily="2" charset="0"/>
              </a:rPr>
              <a:t>“f” as in fin</a:t>
            </a:r>
          </a:p>
          <a:p>
            <a:pPr marL="0" indent="0">
              <a:buNone/>
            </a:pPr>
            <a:r>
              <a:rPr lang="en-GB" sz="2000" dirty="0">
                <a:latin typeface="SassoonPrimaryInfant" pitchFamily="2" charset="0"/>
              </a:rPr>
              <a:t>f	</a:t>
            </a:r>
            <a:r>
              <a:rPr lang="en-GB" sz="2000" dirty="0" err="1">
                <a:latin typeface="SassoonPrimaryInfant" pitchFamily="2" charset="0"/>
              </a:rPr>
              <a:t>ff</a:t>
            </a:r>
            <a:r>
              <a:rPr lang="en-GB" sz="2000" dirty="0">
                <a:latin typeface="SassoonPrimaryInfant" pitchFamily="2" charset="0"/>
              </a:rPr>
              <a:t>	</a:t>
            </a:r>
            <a:r>
              <a:rPr lang="en-GB" sz="2000" dirty="0" err="1">
                <a:latin typeface="SassoonPrimaryInfant" pitchFamily="2" charset="0"/>
              </a:rPr>
              <a:t>ph</a:t>
            </a:r>
            <a:endParaRPr lang="en-GB" sz="2000" dirty="0">
              <a:latin typeface="SassoonPrimaryInfant" pitchFamily="2" charset="0"/>
            </a:endParaRPr>
          </a:p>
          <a:p>
            <a:pPr marL="0" indent="0">
              <a:buNone/>
            </a:pPr>
            <a:r>
              <a:rPr lang="en-GB" sz="2000" b="1" dirty="0">
                <a:latin typeface="SassoonPrimaryInfant" pitchFamily="2" charset="0"/>
              </a:rPr>
              <a:t>“w” as in win</a:t>
            </a:r>
          </a:p>
          <a:p>
            <a:pPr marL="0" indent="0">
              <a:buNone/>
            </a:pPr>
            <a:r>
              <a:rPr lang="en-GB" sz="2000" dirty="0">
                <a:latin typeface="SassoonPrimaryInfant" pitchFamily="2" charset="0"/>
              </a:rPr>
              <a:t>w	</a:t>
            </a:r>
            <a:r>
              <a:rPr lang="en-GB" sz="2000" dirty="0" err="1">
                <a:latin typeface="SassoonPrimaryInfant" pitchFamily="2" charset="0"/>
              </a:rPr>
              <a:t>wh</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ow</a:t>
            </a:r>
            <a:r>
              <a:rPr lang="en-GB" sz="2000" b="1" dirty="0">
                <a:latin typeface="SassoonPrimaryInfant" pitchFamily="2" charset="0"/>
              </a:rPr>
              <a:t>” as in down</a:t>
            </a:r>
          </a:p>
          <a:p>
            <a:pPr marL="0" indent="0">
              <a:buNone/>
            </a:pPr>
            <a:r>
              <a:rPr lang="en-GB" sz="2000" dirty="0" err="1">
                <a:latin typeface="SassoonPrimaryInfant" pitchFamily="2" charset="0"/>
              </a:rPr>
              <a:t>ow</a:t>
            </a:r>
            <a:r>
              <a:rPr lang="en-GB" sz="2000" dirty="0">
                <a:latin typeface="SassoonPrimaryInfant" pitchFamily="2" charset="0"/>
              </a:rPr>
              <a:t>	</a:t>
            </a:r>
            <a:r>
              <a:rPr lang="en-GB" sz="2000" dirty="0" err="1">
                <a:latin typeface="SassoonPrimaryInfant" pitchFamily="2" charset="0"/>
              </a:rPr>
              <a:t>ou</a:t>
            </a:r>
            <a:endParaRPr lang="en-GB" sz="2000" dirty="0">
              <a:latin typeface="SassoonPrimaryInfant" pitchFamily="2" charset="0"/>
            </a:endParaRPr>
          </a:p>
          <a:p>
            <a:pPr marL="0" indent="0">
              <a:buNone/>
            </a:pPr>
            <a:r>
              <a:rPr lang="en-GB" sz="2000" b="1" dirty="0">
                <a:latin typeface="SassoonPrimaryInfant" pitchFamily="2" charset="0"/>
              </a:rPr>
              <a:t>“I” as in ink</a:t>
            </a:r>
          </a:p>
          <a:p>
            <a:pPr marL="0" indent="0">
              <a:buNone/>
            </a:pPr>
            <a:r>
              <a:rPr lang="en-GB" sz="2000" dirty="0">
                <a:latin typeface="SassoonPrimaryInfant" pitchFamily="2" charset="0"/>
              </a:rPr>
              <a:t>i	y</a:t>
            </a:r>
          </a:p>
          <a:p>
            <a:pPr marL="0" indent="0">
              <a:buNone/>
            </a:pPr>
            <a:r>
              <a:rPr lang="en-GB" sz="2000" b="1" dirty="0">
                <a:latin typeface="SassoonPrimaryInfant" pitchFamily="2" charset="0"/>
              </a:rPr>
              <a:t>“</a:t>
            </a:r>
            <a:r>
              <a:rPr lang="en-GB" sz="2000" b="1" dirty="0" err="1">
                <a:latin typeface="SassoonPrimaryInfant" pitchFamily="2" charset="0"/>
              </a:rPr>
              <a:t>ur</a:t>
            </a:r>
            <a:r>
              <a:rPr lang="en-GB" sz="2000" b="1" dirty="0">
                <a:latin typeface="SassoonPrimaryInfant" pitchFamily="2" charset="0"/>
              </a:rPr>
              <a:t>” as in fur</a:t>
            </a:r>
          </a:p>
          <a:p>
            <a:pPr marL="0" indent="0">
              <a:buNone/>
            </a:pPr>
            <a:r>
              <a:rPr lang="en-GB" sz="2000" dirty="0" err="1">
                <a:latin typeface="SassoonPrimaryInfant" pitchFamily="2" charset="0"/>
              </a:rPr>
              <a:t>er</a:t>
            </a:r>
            <a:r>
              <a:rPr lang="en-GB" sz="2000" dirty="0">
                <a:latin typeface="SassoonPrimaryInfant" pitchFamily="2" charset="0"/>
              </a:rPr>
              <a:t>	</a:t>
            </a:r>
            <a:r>
              <a:rPr lang="en-GB" sz="2000" dirty="0" err="1">
                <a:latin typeface="SassoonPrimaryInfant" pitchFamily="2" charset="0"/>
              </a:rPr>
              <a:t>ir</a:t>
            </a:r>
            <a:r>
              <a:rPr lang="en-GB" sz="2000" dirty="0">
                <a:latin typeface="SassoonPrimaryInfant" pitchFamily="2" charset="0"/>
              </a:rPr>
              <a:t>	</a:t>
            </a:r>
            <a:r>
              <a:rPr lang="en-GB" sz="2000" dirty="0" err="1">
                <a:latin typeface="SassoonPrimaryInfant" pitchFamily="2" charset="0"/>
              </a:rPr>
              <a:t>ur</a:t>
            </a:r>
            <a:r>
              <a:rPr lang="en-GB" sz="2000" dirty="0">
                <a:latin typeface="SassoonPrimaryInfant" pitchFamily="2" charset="0"/>
              </a:rPr>
              <a:t>	or</a:t>
            </a:r>
          </a:p>
          <a:p>
            <a:pPr marL="0" indent="0">
              <a:buNone/>
            </a:pPr>
            <a:r>
              <a:rPr lang="en-GB" sz="2000" b="1" dirty="0">
                <a:latin typeface="SassoonPrimaryInfant" pitchFamily="2" charset="0"/>
              </a:rPr>
              <a:t>“ear” as in fear</a:t>
            </a:r>
          </a:p>
          <a:p>
            <a:pPr marL="0" indent="0">
              <a:buNone/>
            </a:pPr>
            <a:r>
              <a:rPr lang="en-GB" sz="2000" dirty="0">
                <a:latin typeface="SassoonPrimaryInfant" pitchFamily="2" charset="0"/>
              </a:rPr>
              <a:t>ear	</a:t>
            </a:r>
            <a:r>
              <a:rPr lang="en-GB" sz="2000" dirty="0" err="1">
                <a:latin typeface="SassoonPrimaryInfant" pitchFamily="2" charset="0"/>
              </a:rPr>
              <a:t>eer</a:t>
            </a:r>
            <a:r>
              <a:rPr lang="en-GB" sz="2000" dirty="0">
                <a:latin typeface="SassoonPrimaryInfant" pitchFamily="2" charset="0"/>
              </a:rPr>
              <a:t>	ere</a:t>
            </a:r>
          </a:p>
        </p:txBody>
      </p:sp>
      <p:pic>
        <p:nvPicPr>
          <p:cNvPr id="2" name="Picture 1"/>
          <p:cNvPicPr>
            <a:picLocks noChangeAspect="1"/>
          </p:cNvPicPr>
          <p:nvPr/>
        </p:nvPicPr>
        <p:blipFill>
          <a:blip r:embed="rId2"/>
          <a:stretch>
            <a:fillRect/>
          </a:stretch>
        </p:blipFill>
        <p:spPr>
          <a:xfrm>
            <a:off x="-37791" y="0"/>
            <a:ext cx="9169179" cy="1249788"/>
          </a:xfrm>
          <a:prstGeom prst="rect">
            <a:avLst/>
          </a:prstGeom>
        </p:spPr>
      </p:pic>
    </p:spTree>
    <p:extLst>
      <p:ext uri="{BB962C8B-B14F-4D97-AF65-F5344CB8AC3E}">
        <p14:creationId xmlns:p14="http://schemas.microsoft.com/office/powerpoint/2010/main" val="207659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effectLst>
                  <a:outerShdw blurRad="38100" dist="38100" dir="2700000" algn="tl">
                    <a:srgbClr val="FFFFFF"/>
                  </a:outerShdw>
                </a:effectLst>
                <a:latin typeface="Minya Nouvelle" pitchFamily="18" charset="0"/>
              </a:rPr>
              <a:t>How Can You Support Your Child at Home?</a:t>
            </a:r>
            <a:endParaRPr lang="en-GB" dirty="0"/>
          </a:p>
        </p:txBody>
      </p:sp>
      <p:pic>
        <p:nvPicPr>
          <p:cNvPr id="50178" name="Picture 2" descr="http://www.more4kids.info/uploads/Image/April/bedtime-storytime.jpg"/>
          <p:cNvPicPr>
            <a:picLocks noChangeAspect="1" noChangeArrowheads="1"/>
          </p:cNvPicPr>
          <p:nvPr/>
        </p:nvPicPr>
        <p:blipFill>
          <a:blip r:embed="rId2" cstate="print"/>
          <a:srcRect/>
          <a:stretch>
            <a:fillRect/>
          </a:stretch>
        </p:blipFill>
        <p:spPr bwMode="auto">
          <a:xfrm>
            <a:off x="323528" y="4581128"/>
            <a:ext cx="2664296" cy="1904212"/>
          </a:xfrm>
          <a:prstGeom prst="rect">
            <a:avLst/>
          </a:prstGeom>
          <a:noFill/>
        </p:spPr>
      </p:pic>
      <p:pic>
        <p:nvPicPr>
          <p:cNvPr id="50180" name="Picture 4" descr="http://images.mirror.co.uk/upl/people3/nov2011/4/3/pics-image-6-917926807.jpg"/>
          <p:cNvPicPr>
            <a:picLocks noChangeAspect="1" noChangeArrowheads="1"/>
          </p:cNvPicPr>
          <p:nvPr/>
        </p:nvPicPr>
        <p:blipFill>
          <a:blip r:embed="rId3" cstate="print"/>
          <a:srcRect/>
          <a:stretch>
            <a:fillRect/>
          </a:stretch>
        </p:blipFill>
        <p:spPr bwMode="auto">
          <a:xfrm>
            <a:off x="6372200" y="908720"/>
            <a:ext cx="2409301" cy="1554388"/>
          </a:xfrm>
          <a:prstGeom prst="rect">
            <a:avLst/>
          </a:prstGeom>
          <a:noFill/>
        </p:spPr>
      </p:pic>
      <p:sp>
        <p:nvSpPr>
          <p:cNvPr id="7" name="Rectangle 6"/>
          <p:cNvSpPr/>
          <p:nvPr/>
        </p:nvSpPr>
        <p:spPr>
          <a:xfrm>
            <a:off x="179512" y="1700808"/>
            <a:ext cx="5832648" cy="1015663"/>
          </a:xfrm>
          <a:prstGeom prst="rect">
            <a:avLst/>
          </a:prstGeom>
        </p:spPr>
        <p:txBody>
          <a:bodyPr wrap="square">
            <a:spAutoFit/>
          </a:bodyPr>
          <a:lstStyle/>
          <a:p>
            <a:endParaRPr lang="en-GB" sz="2000" dirty="0">
              <a:latin typeface="SassoonPrimaryInfant" pitchFamily="2" charset="0"/>
              <a:hlinkClick r:id="rId4"/>
            </a:endParaRPr>
          </a:p>
          <a:p>
            <a:endParaRPr lang="en-GB" sz="2000" u="sng" dirty="0">
              <a:latin typeface="SassoonPrimaryInfant" pitchFamily="2" charset="0"/>
              <a:hlinkClick r:id="rId4"/>
            </a:endParaRPr>
          </a:p>
          <a:p>
            <a:endParaRPr lang="en-GB" sz="2000" u="sng" dirty="0">
              <a:latin typeface="SassoonPrimaryInfant" pitchFamily="2" charset="0"/>
              <a:hlinkClick r:id="rId4"/>
            </a:endParaRPr>
          </a:p>
        </p:txBody>
      </p:sp>
      <p:sp>
        <p:nvSpPr>
          <p:cNvPr id="8" name="Rectangle 7"/>
          <p:cNvSpPr/>
          <p:nvPr/>
        </p:nvSpPr>
        <p:spPr>
          <a:xfrm>
            <a:off x="3131840" y="5949280"/>
            <a:ext cx="5760640" cy="1200329"/>
          </a:xfrm>
          <a:prstGeom prst="rect">
            <a:avLst/>
          </a:prstGeom>
        </p:spPr>
        <p:txBody>
          <a:bodyPr wrap="square">
            <a:spAutoFit/>
          </a:bodyPr>
          <a:lstStyle/>
          <a:p>
            <a:r>
              <a:rPr lang="en-GB" b="1" dirty="0">
                <a:latin typeface="SassoonPrimaryInfant" pitchFamily="2" charset="0"/>
              </a:rPr>
              <a:t>Praise and hugs!</a:t>
            </a:r>
            <a:r>
              <a:rPr lang="en-GB" dirty="0">
                <a:latin typeface="SassoonPrimaryInfant" pitchFamily="2" charset="0"/>
              </a:rPr>
              <a:t> Most importantly, remember that your child will learn much faster with encouragement, praise and hugs </a:t>
            </a:r>
            <a:endParaRPr lang="en-GB" dirty="0">
              <a:hlinkClick r:id="rId4"/>
            </a:endParaRPr>
          </a:p>
          <a:p>
            <a:endParaRPr lang="en-GB" dirty="0">
              <a:latin typeface="SassoonPrimaryInfant" pitchFamily="2" charset="0"/>
            </a:endParaRPr>
          </a:p>
        </p:txBody>
      </p:sp>
      <p:sp>
        <p:nvSpPr>
          <p:cNvPr id="9" name="TextBox 8"/>
          <p:cNvSpPr txBox="1"/>
          <p:nvPr/>
        </p:nvSpPr>
        <p:spPr>
          <a:xfrm>
            <a:off x="179512" y="1772816"/>
            <a:ext cx="6480720" cy="2862322"/>
          </a:xfrm>
          <a:prstGeom prst="rect">
            <a:avLst/>
          </a:prstGeom>
          <a:noFill/>
        </p:spPr>
        <p:txBody>
          <a:bodyPr wrap="square" rtlCol="0">
            <a:spAutoFit/>
          </a:bodyPr>
          <a:lstStyle/>
          <a:p>
            <a:r>
              <a:rPr lang="en-GB" dirty="0">
                <a:latin typeface="SassoonPrimaryInfant" pitchFamily="2" charset="0"/>
              </a:rPr>
              <a:t>When listening to your child read at home ask them to find words with various diagraphs /</a:t>
            </a:r>
            <a:r>
              <a:rPr lang="en-GB" dirty="0" err="1">
                <a:latin typeface="SassoonPrimaryInfant" pitchFamily="2" charset="0"/>
              </a:rPr>
              <a:t>trigraphes</a:t>
            </a:r>
            <a:r>
              <a:rPr lang="en-GB" dirty="0">
                <a:latin typeface="SassoonPrimaryInfant" pitchFamily="2" charset="0"/>
              </a:rPr>
              <a:t> in.  For example “Can you find me a word with the “</a:t>
            </a:r>
            <a:r>
              <a:rPr lang="en-GB" dirty="0" err="1">
                <a:latin typeface="SassoonPrimaryInfant" pitchFamily="2" charset="0"/>
              </a:rPr>
              <a:t>oy</a:t>
            </a:r>
            <a:r>
              <a:rPr lang="en-GB" dirty="0">
                <a:latin typeface="SassoonPrimaryInfant" pitchFamily="2" charset="0"/>
              </a:rPr>
              <a:t>” sound in”.  This will support them in recognising the letters needed to make certain sounds. </a:t>
            </a:r>
          </a:p>
          <a:p>
            <a:endParaRPr lang="en-GB" dirty="0">
              <a:latin typeface="SassoonPrimaryInfant" pitchFamily="2" charset="0"/>
            </a:endParaRPr>
          </a:p>
          <a:p>
            <a:r>
              <a:rPr lang="en-GB" dirty="0">
                <a:latin typeface="SassoonPrimaryInfant" pitchFamily="2" charset="0"/>
              </a:rPr>
              <a:t>Make flash cards with the sounds learnt so far, ask your child to identify these letters and tell you the sound they make.</a:t>
            </a:r>
          </a:p>
          <a:p>
            <a:endParaRPr lang="en-GB" dirty="0">
              <a:latin typeface="SassoonPrimaryInfant" pitchFamily="2" charset="0"/>
            </a:endParaRPr>
          </a:p>
          <a:p>
            <a:r>
              <a:rPr lang="en-GB" dirty="0">
                <a:latin typeface="SassoonPrimaryInfant" pitchFamily="2" charset="0"/>
              </a:rPr>
              <a:t>There are lots of online games to support the children’s learning of phonics, these are just a few which we use with our classes:</a:t>
            </a:r>
          </a:p>
        </p:txBody>
      </p:sp>
      <p:sp>
        <p:nvSpPr>
          <p:cNvPr id="10" name="TextBox 9"/>
          <p:cNvSpPr txBox="1"/>
          <p:nvPr/>
        </p:nvSpPr>
        <p:spPr>
          <a:xfrm>
            <a:off x="3131840" y="4581128"/>
            <a:ext cx="5472608" cy="1477328"/>
          </a:xfrm>
          <a:prstGeom prst="rect">
            <a:avLst/>
          </a:prstGeom>
          <a:noFill/>
        </p:spPr>
        <p:txBody>
          <a:bodyPr wrap="square" rtlCol="0">
            <a:spAutoFit/>
          </a:bodyPr>
          <a:lstStyle/>
          <a:p>
            <a:r>
              <a:rPr lang="en-GB" dirty="0">
                <a:hlinkClick r:id="rId5"/>
              </a:rPr>
              <a:t>https://www.phonicsplay.co.uk/resources</a:t>
            </a:r>
          </a:p>
          <a:p>
            <a:r>
              <a:rPr lang="en-GB" dirty="0">
                <a:hlinkClick r:id="rId5"/>
              </a:rPr>
              <a:t>https://ictgames.com/mobilePage/forestPhonics/index.html</a:t>
            </a:r>
          </a:p>
          <a:p>
            <a:r>
              <a:rPr lang="en-GB" dirty="0">
                <a:hlinkClick r:id="rId5"/>
              </a:rPr>
              <a:t>https://www.bbc.co.uk/bitesize/topics/zd63xyc/articles/zdp4pg8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2276872"/>
            <a:ext cx="9144000" cy="1470025"/>
          </a:xfrm>
        </p:spPr>
        <p:txBody>
          <a:bodyPr/>
          <a:lstStyle/>
          <a:p>
            <a:r>
              <a:rPr lang="en-GB" sz="4800" dirty="0">
                <a:solidFill>
                  <a:schemeClr val="tx1"/>
                </a:solidFill>
                <a:latin typeface="Calibri" pitchFamily="34" charset="0"/>
                <a:cs typeface="Calibri" pitchFamily="34" charset="0"/>
              </a:rPr>
              <a:t>Many thanks for coming this afternoon. Please feel free to have a good look at the resources and past papers. </a:t>
            </a:r>
          </a:p>
        </p:txBody>
      </p:sp>
      <p:sp>
        <p:nvSpPr>
          <p:cNvPr id="2051" name="Rectangle 3"/>
          <p:cNvSpPr>
            <a:spLocks noGrp="1" noChangeArrowheads="1"/>
          </p:cNvSpPr>
          <p:nvPr>
            <p:ph type="subTitle" idx="1"/>
          </p:nvPr>
        </p:nvSpPr>
        <p:spPr>
          <a:xfrm>
            <a:off x="0" y="5301208"/>
            <a:ext cx="9144000" cy="1752600"/>
          </a:xfrm>
        </p:spPr>
        <p:txBody>
          <a:bodyPr/>
          <a:lstStyle/>
          <a:p>
            <a:r>
              <a:rPr lang="en-GB" sz="3600" dirty="0">
                <a:latin typeface="Calibri" pitchFamily="34" charset="0"/>
                <a:cs typeface="Calibri" pitchFamily="34" charset="0"/>
              </a:rPr>
              <a:t>Please feel free to come and ask us any questions.</a:t>
            </a:r>
          </a:p>
        </p:txBody>
      </p:sp>
      <p:pic>
        <p:nvPicPr>
          <p:cNvPr id="5" name="Picture 4"/>
          <p:cNvPicPr>
            <a:picLocks noChangeAspect="1"/>
          </p:cNvPicPr>
          <p:nvPr/>
        </p:nvPicPr>
        <p:blipFill>
          <a:blip r:embed="rId2"/>
          <a:stretch>
            <a:fillRect/>
          </a:stretch>
        </p:blipFill>
        <p:spPr>
          <a:xfrm>
            <a:off x="1" y="0"/>
            <a:ext cx="1572002" cy="1248229"/>
          </a:xfrm>
          <a:prstGeom prst="rect">
            <a:avLst/>
          </a:prstGeom>
        </p:spPr>
      </p:pic>
      <p:pic>
        <p:nvPicPr>
          <p:cNvPr id="6" name="Picture 5"/>
          <p:cNvPicPr>
            <a:picLocks noChangeAspect="1"/>
          </p:cNvPicPr>
          <p:nvPr/>
        </p:nvPicPr>
        <p:blipFill>
          <a:blip r:embed="rId3"/>
          <a:stretch>
            <a:fillRect/>
          </a:stretch>
        </p:blipFill>
        <p:spPr>
          <a:xfrm>
            <a:off x="1572003" y="0"/>
            <a:ext cx="1563481" cy="1248229"/>
          </a:xfrm>
          <a:prstGeom prst="rect">
            <a:avLst/>
          </a:prstGeom>
        </p:spPr>
      </p:pic>
      <p:pic>
        <p:nvPicPr>
          <p:cNvPr id="7" name="Picture 6"/>
          <p:cNvPicPr>
            <a:picLocks noChangeAspect="1"/>
          </p:cNvPicPr>
          <p:nvPr/>
        </p:nvPicPr>
        <p:blipFill>
          <a:blip r:embed="rId4"/>
          <a:stretch>
            <a:fillRect/>
          </a:stretch>
        </p:blipFill>
        <p:spPr>
          <a:xfrm>
            <a:off x="3110195" y="0"/>
            <a:ext cx="1576077" cy="1248229"/>
          </a:xfrm>
          <a:prstGeom prst="rect">
            <a:avLst/>
          </a:prstGeom>
        </p:spPr>
      </p:pic>
      <p:pic>
        <p:nvPicPr>
          <p:cNvPr id="8" name="Picture 7"/>
          <p:cNvPicPr>
            <a:picLocks noChangeAspect="1"/>
          </p:cNvPicPr>
          <p:nvPr/>
        </p:nvPicPr>
        <p:blipFill>
          <a:blip r:embed="rId5"/>
          <a:stretch>
            <a:fillRect/>
          </a:stretch>
        </p:blipFill>
        <p:spPr>
          <a:xfrm>
            <a:off x="4673676" y="0"/>
            <a:ext cx="1573438" cy="1248229"/>
          </a:xfrm>
          <a:prstGeom prst="rect">
            <a:avLst/>
          </a:prstGeom>
        </p:spPr>
      </p:pic>
      <p:pic>
        <p:nvPicPr>
          <p:cNvPr id="9" name="Picture 8"/>
          <p:cNvPicPr>
            <a:picLocks noChangeAspect="1"/>
          </p:cNvPicPr>
          <p:nvPr/>
        </p:nvPicPr>
        <p:blipFill>
          <a:blip r:embed="rId6"/>
          <a:stretch>
            <a:fillRect/>
          </a:stretch>
        </p:blipFill>
        <p:spPr>
          <a:xfrm>
            <a:off x="6247114" y="0"/>
            <a:ext cx="1387473" cy="1248229"/>
          </a:xfrm>
          <a:prstGeom prst="rect">
            <a:avLst/>
          </a:prstGeom>
        </p:spPr>
      </p:pic>
      <p:pic>
        <p:nvPicPr>
          <p:cNvPr id="10" name="Picture 9"/>
          <p:cNvPicPr>
            <a:picLocks noChangeAspect="1"/>
          </p:cNvPicPr>
          <p:nvPr/>
        </p:nvPicPr>
        <p:blipFill>
          <a:blip r:embed="rId7"/>
          <a:stretch>
            <a:fillRect/>
          </a:stretch>
        </p:blipFill>
        <p:spPr>
          <a:xfrm>
            <a:off x="7634587" y="0"/>
            <a:ext cx="1530492" cy="1248229"/>
          </a:xfrm>
          <a:prstGeom prst="rect">
            <a:avLst/>
          </a:prstGeom>
        </p:spPr>
      </p:pic>
      <p:pic>
        <p:nvPicPr>
          <p:cNvPr id="3074" name="Picture 2" descr="http://www.theschoolrun.com/sites/theschoolrun.com/files/u339515/phonics_screening_check_2012_cov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6387" y="3775159"/>
            <a:ext cx="1088900" cy="1539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4067" y="3830412"/>
            <a:ext cx="10858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36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908720"/>
            <a:ext cx="9144000" cy="1143000"/>
          </a:xfrm>
        </p:spPr>
        <p:txBody>
          <a:bodyPr/>
          <a:lstStyle/>
          <a:p>
            <a:r>
              <a:rPr lang="en-GB" sz="4800" b="1" u="sng" dirty="0">
                <a:effectLst>
                  <a:outerShdw blurRad="38100" dist="38100" dir="2700000" algn="tl">
                    <a:srgbClr val="FFFFFF"/>
                  </a:outerShdw>
                </a:effectLst>
                <a:latin typeface="Minya Nouvelle" pitchFamily="18" charset="0"/>
              </a:rPr>
              <a:t>Overview</a:t>
            </a:r>
          </a:p>
        </p:txBody>
      </p:sp>
      <p:sp>
        <p:nvSpPr>
          <p:cNvPr id="4099" name="Rectangle 3"/>
          <p:cNvSpPr>
            <a:spLocks noGrp="1" noChangeArrowheads="1"/>
          </p:cNvSpPr>
          <p:nvPr>
            <p:ph type="body" idx="1"/>
          </p:nvPr>
        </p:nvSpPr>
        <p:spPr>
          <a:xfrm>
            <a:off x="377280" y="2204864"/>
            <a:ext cx="8748464" cy="5589587"/>
          </a:xfrm>
        </p:spPr>
        <p:txBody>
          <a:bodyPr/>
          <a:lstStyle/>
          <a:p>
            <a:pPr>
              <a:lnSpc>
                <a:spcPct val="80000"/>
              </a:lnSpc>
            </a:pPr>
            <a:r>
              <a:rPr lang="en-GB" dirty="0">
                <a:latin typeface="SassoonPrimaryInfant" pitchFamily="2" charset="0"/>
                <a:cs typeface="Calibri" pitchFamily="34" charset="0"/>
              </a:rPr>
              <a:t>What is the screening test?</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What will happen during the test?</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What happens with the results?</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Ways to support your child at home</a:t>
            </a:r>
          </a:p>
          <a:p>
            <a:pPr>
              <a:lnSpc>
                <a:spcPct val="80000"/>
              </a:lnSpc>
              <a:buNone/>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Questions</a:t>
            </a:r>
          </a:p>
          <a:p>
            <a:pPr>
              <a:lnSpc>
                <a:spcPct val="80000"/>
              </a:lnSpc>
            </a:pPr>
            <a:endParaRPr lang="en-GB" sz="4000" dirty="0">
              <a:latin typeface="SassoonPrimaryInfant" pitchFamily="2" charset="0"/>
              <a:cs typeface="Calibri" pitchFamily="34" charset="0"/>
            </a:endParaRPr>
          </a:p>
          <a:p>
            <a:pPr>
              <a:lnSpc>
                <a:spcPct val="80000"/>
              </a:lnSpc>
            </a:pPr>
            <a:endParaRPr lang="en-GB" sz="4000" dirty="0">
              <a:latin typeface="Minya Nouvelle" pitchFamily="18" charset="0"/>
            </a:endParaRPr>
          </a:p>
          <a:p>
            <a:pPr>
              <a:lnSpc>
                <a:spcPct val="80000"/>
              </a:lnSpc>
            </a:pPr>
            <a:endParaRPr lang="en-GB" sz="4000" dirty="0">
              <a:latin typeface="Minya Nouvelle" pitchFamily="18" charset="0"/>
            </a:endParaRPr>
          </a:p>
          <a:p>
            <a:pPr>
              <a:lnSpc>
                <a:spcPct val="80000"/>
              </a:lnSpc>
            </a:pPr>
            <a:endParaRPr lang="en-GB" dirty="0">
              <a:latin typeface="Minya Nouvelle" pitchFamily="18" charset="0"/>
            </a:endParaRPr>
          </a:p>
          <a:p>
            <a:pPr>
              <a:lnSpc>
                <a:spcPct val="80000"/>
              </a:lnSpc>
            </a:pPr>
            <a:endParaRPr lang="en-GB" sz="2400" dirty="0"/>
          </a:p>
        </p:txBody>
      </p:sp>
      <p:pic>
        <p:nvPicPr>
          <p:cNvPr id="2" name="Picture 1"/>
          <p:cNvPicPr>
            <a:picLocks noChangeAspect="1"/>
          </p:cNvPicPr>
          <p:nvPr/>
        </p:nvPicPr>
        <p:blipFill>
          <a:blip r:embed="rId2"/>
          <a:stretch>
            <a:fillRect/>
          </a:stretch>
        </p:blipFill>
        <p:spPr>
          <a:xfrm>
            <a:off x="6378" y="-2697"/>
            <a:ext cx="9163082" cy="1249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7691" y="917848"/>
            <a:ext cx="8229600" cy="1143000"/>
          </a:xfrm>
        </p:spPr>
        <p:txBody>
          <a:bodyPr/>
          <a:lstStyle/>
          <a:p>
            <a:br>
              <a:rPr lang="en-GB" sz="4800" b="1" dirty="0">
                <a:effectLst>
                  <a:outerShdw blurRad="38100" dist="38100" dir="2700000" algn="tl">
                    <a:srgbClr val="FFFFFF"/>
                  </a:outerShdw>
                </a:effectLst>
                <a:latin typeface="Minya Nouvelle" pitchFamily="18" charset="0"/>
              </a:rPr>
            </a:br>
            <a:r>
              <a:rPr lang="en-GB" sz="4800" b="1" dirty="0">
                <a:effectLst>
                  <a:outerShdw blurRad="38100" dist="38100" dir="2700000" algn="tl">
                    <a:srgbClr val="FFFFFF"/>
                  </a:outerShdw>
                </a:effectLst>
                <a:latin typeface="Minya Nouvelle" pitchFamily="18" charset="0"/>
              </a:rPr>
              <a:t>Why a Phonics Screening?</a:t>
            </a:r>
          </a:p>
        </p:txBody>
      </p:sp>
      <p:sp>
        <p:nvSpPr>
          <p:cNvPr id="3075" name="Rectangle 3"/>
          <p:cNvSpPr>
            <a:spLocks noGrp="1" noChangeArrowheads="1"/>
          </p:cNvSpPr>
          <p:nvPr>
            <p:ph type="body" idx="1"/>
          </p:nvPr>
        </p:nvSpPr>
        <p:spPr>
          <a:xfrm>
            <a:off x="327691" y="2332037"/>
            <a:ext cx="8229600" cy="4525963"/>
          </a:xfrm>
        </p:spPr>
        <p:txBody>
          <a:bodyPr/>
          <a:lstStyle/>
          <a:p>
            <a:r>
              <a:rPr lang="en-GB" sz="2800" dirty="0">
                <a:latin typeface="SassoonPrimaryInfant" pitchFamily="2" charset="0"/>
              </a:rPr>
              <a:t>The phonics screening check will be taken individually by all children in Year 1 in England from Monday 10</a:t>
            </a:r>
            <a:r>
              <a:rPr lang="en-GB" sz="2800" baseline="30000" dirty="0">
                <a:latin typeface="SassoonPrimaryInfant" pitchFamily="2" charset="0"/>
              </a:rPr>
              <a:t>th</a:t>
            </a:r>
            <a:r>
              <a:rPr lang="en-GB" sz="2800" dirty="0">
                <a:latin typeface="SassoonPrimaryInfant" pitchFamily="2" charset="0"/>
              </a:rPr>
              <a:t> June until Friday 14</a:t>
            </a:r>
            <a:r>
              <a:rPr lang="en-GB" sz="2800" baseline="30000" dirty="0">
                <a:latin typeface="SassoonPrimaryInfant" pitchFamily="2" charset="0"/>
              </a:rPr>
              <a:t>th</a:t>
            </a:r>
            <a:r>
              <a:rPr lang="en-GB" sz="2800" dirty="0">
                <a:latin typeface="SassoonPrimaryInfant" pitchFamily="2" charset="0"/>
              </a:rPr>
              <a:t> June 2024</a:t>
            </a:r>
            <a:r>
              <a:rPr lang="en-GB" sz="2800" b="1" dirty="0">
                <a:solidFill>
                  <a:srgbClr val="0070C0"/>
                </a:solidFill>
                <a:latin typeface="SassoonPrimaryInfant" pitchFamily="2" charset="0"/>
              </a:rPr>
              <a:t>. </a:t>
            </a:r>
          </a:p>
          <a:p>
            <a:r>
              <a:rPr lang="en-GB" sz="2800" dirty="0">
                <a:latin typeface="SassoonPrimaryInfant" pitchFamily="2" charset="0"/>
              </a:rPr>
              <a:t>It is designed to give teachers and parents information on how your child is progressing in phonics.</a:t>
            </a:r>
          </a:p>
          <a:p>
            <a:r>
              <a:rPr lang="en-GB" sz="2800" dirty="0">
                <a:latin typeface="SassoonPrimaryInfant" pitchFamily="2" charset="0"/>
              </a:rPr>
              <a:t> It will help to identify whether your child needs additional support at this stage so that they do not fall behind in this vital early reading skill.</a:t>
            </a:r>
          </a:p>
          <a:p>
            <a:endParaRPr lang="en-GB" sz="3600" dirty="0">
              <a:latin typeface="Minya Nouvelle" pitchFamily="18" charset="0"/>
            </a:endParaRPr>
          </a:p>
        </p:txBody>
      </p:sp>
      <p:pic>
        <p:nvPicPr>
          <p:cNvPr id="3" name="Picture 2"/>
          <p:cNvPicPr>
            <a:picLocks noChangeAspect="1"/>
          </p:cNvPicPr>
          <p:nvPr/>
        </p:nvPicPr>
        <p:blipFill>
          <a:blip r:embed="rId2"/>
          <a:stretch>
            <a:fillRect/>
          </a:stretch>
        </p:blipFill>
        <p:spPr>
          <a:xfrm>
            <a:off x="0" y="0"/>
            <a:ext cx="9163082" cy="1249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GB" sz="4000" b="1" dirty="0">
                <a:effectLst>
                  <a:outerShdw blurRad="38100" dist="38100" dir="2700000" algn="tl">
                    <a:srgbClr val="FFFFFF"/>
                  </a:outerShdw>
                </a:effectLst>
                <a:latin typeface="Minya Nouvelle" pitchFamily="18" charset="0"/>
              </a:rPr>
              <a:t>What Will the Phonic Screening Look Like?</a:t>
            </a:r>
          </a:p>
        </p:txBody>
      </p:sp>
      <p:sp>
        <p:nvSpPr>
          <p:cNvPr id="20483" name="Rectangle 3"/>
          <p:cNvSpPr>
            <a:spLocks noGrp="1" noChangeArrowheads="1"/>
          </p:cNvSpPr>
          <p:nvPr>
            <p:ph type="body" idx="1"/>
          </p:nvPr>
        </p:nvSpPr>
        <p:spPr>
          <a:xfrm>
            <a:off x="107504" y="1484784"/>
            <a:ext cx="3754760" cy="5197936"/>
          </a:xfrm>
        </p:spPr>
        <p:txBody>
          <a:bodyPr/>
          <a:lstStyle/>
          <a:p>
            <a:pPr>
              <a:buNone/>
            </a:pPr>
            <a:r>
              <a:rPr lang="en-GB" sz="2800" dirty="0">
                <a:latin typeface="SassoonPrimaryInfant" pitchFamily="2" charset="0"/>
              </a:rPr>
              <a:t>   </a:t>
            </a:r>
            <a:r>
              <a:rPr lang="en-GB" sz="2400" dirty="0">
                <a:latin typeface="SassoonPrimaryInfant" pitchFamily="2" charset="0"/>
              </a:rPr>
              <a:t>There will be two sections in this 40-word check and it will assess phonics skills and knowledge learned through Reception and Year 1. </a:t>
            </a:r>
          </a:p>
          <a:p>
            <a:pPr>
              <a:buNone/>
            </a:pPr>
            <a:endParaRPr lang="en-GB" sz="2400" dirty="0">
              <a:latin typeface="SassoonPrimaryInfant" pitchFamily="2" charset="0"/>
            </a:endParaRPr>
          </a:p>
          <a:p>
            <a:pPr>
              <a:buNone/>
            </a:pPr>
            <a:r>
              <a:rPr lang="en-GB" sz="2400" dirty="0">
                <a:latin typeface="SassoonPrimaryInfant" pitchFamily="2" charset="0"/>
              </a:rPr>
              <a:t>	Your child will be expected to read </a:t>
            </a:r>
            <a:r>
              <a:rPr lang="en-GB" sz="2400" dirty="0">
                <a:solidFill>
                  <a:schemeClr val="tx1"/>
                </a:solidFill>
                <a:latin typeface="SassoonPrimaryInfant" pitchFamily="2" charset="0"/>
              </a:rPr>
              <a:t>20 real words and 20 nonsense words which are referred to as pseudo-words.</a:t>
            </a:r>
            <a:endParaRPr lang="en-GB" sz="2400" dirty="0">
              <a:latin typeface="SassoonPrimaryInfant" pitchFamily="2" charset="0"/>
            </a:endParaRPr>
          </a:p>
        </p:txBody>
      </p:sp>
      <p:sp>
        <p:nvSpPr>
          <p:cNvPr id="7" name="Rectangle 6"/>
          <p:cNvSpPr/>
          <p:nvPr/>
        </p:nvSpPr>
        <p:spPr>
          <a:xfrm>
            <a:off x="4355976" y="4005064"/>
            <a:ext cx="4572000" cy="2677656"/>
          </a:xfrm>
          <a:prstGeom prst="rect">
            <a:avLst/>
          </a:prstGeom>
        </p:spPr>
        <p:txBody>
          <a:bodyPr>
            <a:spAutoFit/>
          </a:bodyPr>
          <a:lstStyle/>
          <a:p>
            <a:r>
              <a:rPr lang="en-GB" sz="2400" dirty="0">
                <a:latin typeface="SassoonPrimaryInfant" pitchFamily="2" charset="0"/>
              </a:rPr>
              <a:t>It will check that your child can:</a:t>
            </a:r>
          </a:p>
          <a:p>
            <a:r>
              <a:rPr lang="en-GB" sz="2400" dirty="0">
                <a:latin typeface="SassoonPrimaryInfant" pitchFamily="2" charset="0"/>
              </a:rPr>
              <a:t>Sound out and blend </a:t>
            </a:r>
            <a:r>
              <a:rPr lang="en-GB" sz="2400" dirty="0">
                <a:latin typeface="SassoonPrimaryInfant" pitchFamily="2" charset="0"/>
                <a:hlinkClick r:id="rId2"/>
              </a:rPr>
              <a:t>graphemes</a:t>
            </a:r>
            <a:r>
              <a:rPr lang="en-GB" sz="2400" dirty="0">
                <a:latin typeface="SassoonPrimaryInfant" pitchFamily="2" charset="0"/>
              </a:rPr>
              <a:t> (sounds letters make) in order to read simple words.</a:t>
            </a:r>
          </a:p>
          <a:p>
            <a:r>
              <a:rPr lang="en-GB" sz="2400" dirty="0">
                <a:latin typeface="SassoonPrimaryInfant" pitchFamily="2" charset="0"/>
              </a:rPr>
              <a:t>Read phonically </a:t>
            </a:r>
            <a:r>
              <a:rPr lang="en-GB" sz="2400" dirty="0" err="1">
                <a:latin typeface="SassoonPrimaryInfant" pitchFamily="2" charset="0"/>
                <a:hlinkClick r:id="rId2"/>
              </a:rPr>
              <a:t>decodable</a:t>
            </a:r>
            <a:r>
              <a:rPr lang="en-GB" sz="2400" dirty="0">
                <a:latin typeface="SassoonPrimaryInfant" pitchFamily="2" charset="0"/>
              </a:rPr>
              <a:t> one-syllable and two-syllable words, e.g. chat, sand, windmill.</a:t>
            </a:r>
          </a:p>
        </p:txBody>
      </p:sp>
      <p:pic>
        <p:nvPicPr>
          <p:cNvPr id="2" name="Picture 1"/>
          <p:cNvPicPr>
            <a:picLocks noChangeAspect="1"/>
          </p:cNvPicPr>
          <p:nvPr/>
        </p:nvPicPr>
        <p:blipFill rotWithShape="1">
          <a:blip r:embed="rId3"/>
          <a:srcRect l="4673" t="4640" r="3054" b="6801"/>
          <a:stretch/>
        </p:blipFill>
        <p:spPr>
          <a:xfrm>
            <a:off x="4673296" y="846138"/>
            <a:ext cx="3937359" cy="28321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effectLst>
                  <a:outerShdw blurRad="38100" dist="38100" dir="2700000" algn="tl">
                    <a:srgbClr val="FFFFFF"/>
                  </a:outerShdw>
                </a:effectLst>
                <a:latin typeface="Minya Nouvelle" pitchFamily="18" charset="0"/>
              </a:rPr>
              <a:t>What Are Pseudo Words? </a:t>
            </a:r>
            <a:endParaRPr lang="en-GB" dirty="0"/>
          </a:p>
        </p:txBody>
      </p:sp>
      <p:sp>
        <p:nvSpPr>
          <p:cNvPr id="3" name="Content Placeholder 2"/>
          <p:cNvSpPr>
            <a:spLocks noGrp="1"/>
          </p:cNvSpPr>
          <p:nvPr>
            <p:ph idx="1"/>
          </p:nvPr>
        </p:nvSpPr>
        <p:spPr>
          <a:xfrm>
            <a:off x="42894" y="1041548"/>
            <a:ext cx="3304970" cy="5382344"/>
          </a:xfrm>
        </p:spPr>
        <p:txBody>
          <a:bodyPr/>
          <a:lstStyle/>
          <a:p>
            <a:pPr>
              <a:buNone/>
            </a:pPr>
            <a:r>
              <a:rPr lang="en-GB" sz="2400" dirty="0">
                <a:latin typeface="SassoonPrimaryInfant" pitchFamily="2" charset="0"/>
              </a:rPr>
              <a:t>	These are words that are phonically </a:t>
            </a:r>
            <a:r>
              <a:rPr lang="en-GB" sz="2400" dirty="0" err="1">
                <a:latin typeface="SassoonPrimaryInfant" pitchFamily="2" charset="0"/>
                <a:hlinkClick r:id="rId2"/>
              </a:rPr>
              <a:t>decodable</a:t>
            </a:r>
            <a:r>
              <a:rPr lang="en-GB" sz="2400" dirty="0">
                <a:latin typeface="SassoonPrimaryInfant" pitchFamily="2" charset="0"/>
              </a:rPr>
              <a:t> but are not actual words e.g. </a:t>
            </a:r>
            <a:r>
              <a:rPr lang="en-GB" sz="2400" dirty="0" err="1">
                <a:latin typeface="SassoonPrimaryInfant" pitchFamily="2" charset="0"/>
              </a:rPr>
              <a:t>quigh</a:t>
            </a:r>
            <a:r>
              <a:rPr lang="en-GB" sz="2400" dirty="0">
                <a:latin typeface="SassoonPrimaryInfant" pitchFamily="2" charset="0"/>
              </a:rPr>
              <a:t>, </a:t>
            </a:r>
            <a:r>
              <a:rPr lang="en-GB" sz="2400" dirty="0" err="1">
                <a:latin typeface="SassoonPrimaryInfant" pitchFamily="2" charset="0"/>
              </a:rPr>
              <a:t>skarld</a:t>
            </a:r>
            <a:r>
              <a:rPr lang="en-GB" sz="2400" dirty="0">
                <a:latin typeface="SassoonPrimaryInfant" pitchFamily="2" charset="0"/>
              </a:rPr>
              <a:t> and </a:t>
            </a:r>
            <a:r>
              <a:rPr lang="en-GB" sz="2400" dirty="0" err="1">
                <a:latin typeface="SassoonPrimaryInfant" pitchFamily="2" charset="0"/>
              </a:rPr>
              <a:t>zale</a:t>
            </a:r>
            <a:r>
              <a:rPr lang="en-GB" sz="2400" dirty="0">
                <a:latin typeface="SassoonPrimaryInfant" pitchFamily="2" charset="0"/>
              </a:rPr>
              <a:t>. Pseudo words are included in the check specifically to assess whether your child can </a:t>
            </a:r>
            <a:r>
              <a:rPr lang="en-GB" sz="2400" dirty="0">
                <a:latin typeface="SassoonPrimaryInfant" pitchFamily="2" charset="0"/>
                <a:hlinkClick r:id="rId2"/>
              </a:rPr>
              <a:t>decode</a:t>
            </a:r>
            <a:r>
              <a:rPr lang="en-GB" sz="2400" dirty="0">
                <a:latin typeface="SassoonPrimaryInfant" pitchFamily="2" charset="0"/>
              </a:rPr>
              <a:t> a word using phonics skills and not their memory.</a:t>
            </a:r>
          </a:p>
          <a:p>
            <a:pPr>
              <a:buNone/>
            </a:pPr>
            <a:r>
              <a:rPr lang="en-GB" sz="2400" dirty="0">
                <a:latin typeface="SassoonPrimaryInfant" pitchFamily="2" charset="0"/>
              </a:rPr>
              <a:t>	</a:t>
            </a:r>
            <a:endParaRPr lang="en-GB" dirty="0"/>
          </a:p>
        </p:txBody>
      </p:sp>
      <p:pic>
        <p:nvPicPr>
          <p:cNvPr id="1026" name="Picture 2" descr="http://cdn2-b.examiner.com/sites/default/files/styles/image_content_width/hash/2c/e3/2ce302ec8cb989809e4a3c32c49a545e.JPG?itok=qj4FzslS"/>
          <p:cNvPicPr>
            <a:picLocks noChangeAspect="1" noChangeArrowheads="1"/>
          </p:cNvPicPr>
          <p:nvPr/>
        </p:nvPicPr>
        <p:blipFill rotWithShape="1">
          <a:blip r:embed="rId3">
            <a:extLst>
              <a:ext uri="{28A0092B-C50C-407E-A947-70E740481C1C}">
                <a14:useLocalDpi xmlns:a14="http://schemas.microsoft.com/office/drawing/2010/main" val="0"/>
              </a:ext>
            </a:extLst>
          </a:blip>
          <a:srcRect l="8094" t="10800" r="53054" b="69760"/>
          <a:stretch/>
        </p:blipFill>
        <p:spPr bwMode="auto">
          <a:xfrm>
            <a:off x="255218" y="5589240"/>
            <a:ext cx="288032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53393" t="30230" r="6157" b="50336"/>
          <a:stretch/>
        </p:blipFill>
        <p:spPr>
          <a:xfrm>
            <a:off x="3566146" y="1007979"/>
            <a:ext cx="2960162" cy="1065660"/>
          </a:xfrm>
          <a:prstGeom prst="rect">
            <a:avLst/>
          </a:prstGeom>
        </p:spPr>
      </p:pic>
      <p:pic>
        <p:nvPicPr>
          <p:cNvPr id="5" name="Picture 4"/>
          <p:cNvPicPr>
            <a:picLocks noChangeAspect="1"/>
          </p:cNvPicPr>
          <p:nvPr/>
        </p:nvPicPr>
        <p:blipFill rotWithShape="1">
          <a:blip r:embed="rId4"/>
          <a:srcRect l="7933" t="69433" r="51618" b="8974"/>
          <a:stretch/>
        </p:blipFill>
        <p:spPr>
          <a:xfrm>
            <a:off x="6284028" y="3214262"/>
            <a:ext cx="2592288" cy="1036915"/>
          </a:xfrm>
          <a:prstGeom prst="rect">
            <a:avLst/>
          </a:prstGeom>
        </p:spPr>
      </p:pic>
      <p:sp>
        <p:nvSpPr>
          <p:cNvPr id="7" name="TextBox 6"/>
          <p:cNvSpPr txBox="1"/>
          <p:nvPr/>
        </p:nvSpPr>
        <p:spPr>
          <a:xfrm>
            <a:off x="3560188" y="2150979"/>
            <a:ext cx="5326334" cy="4708981"/>
          </a:xfrm>
          <a:prstGeom prst="rect">
            <a:avLst/>
          </a:prstGeom>
          <a:noFill/>
        </p:spPr>
        <p:txBody>
          <a:bodyPr wrap="square" rtlCol="0">
            <a:spAutoFit/>
          </a:bodyPr>
          <a:lstStyle/>
          <a:p>
            <a:r>
              <a:rPr lang="en-GB" sz="2000" dirty="0">
                <a:latin typeface="SassoonPrimaryInfant" panose="00000400000000000000" pitchFamily="2" charset="0"/>
              </a:rPr>
              <a:t>The pseudo words will be shown to your</a:t>
            </a:r>
          </a:p>
          <a:p>
            <a:r>
              <a:rPr lang="en-GB" sz="2000" dirty="0">
                <a:latin typeface="SassoonPrimaryInfant" panose="00000400000000000000" pitchFamily="2" charset="0"/>
              </a:rPr>
              <a:t>child with a picture of a monster/alien</a:t>
            </a:r>
          </a:p>
          <a:p>
            <a:r>
              <a:rPr lang="en-GB" sz="2000" dirty="0">
                <a:latin typeface="SassoonPrimaryInfant" panose="00000400000000000000" pitchFamily="2" charset="0"/>
              </a:rPr>
              <a:t>and they will be asked to read the</a:t>
            </a:r>
          </a:p>
          <a:p>
            <a:r>
              <a:rPr lang="en-GB" sz="2000" dirty="0">
                <a:latin typeface="SassoonPrimaryInfant" panose="00000400000000000000" pitchFamily="2" charset="0"/>
              </a:rPr>
              <a:t>monster’s/alien’s name. </a:t>
            </a:r>
          </a:p>
          <a:p>
            <a:endParaRPr lang="en-GB" sz="2000" dirty="0">
              <a:latin typeface="SassoonPrimaryInfant" panose="00000400000000000000" pitchFamily="2" charset="0"/>
            </a:endParaRPr>
          </a:p>
          <a:p>
            <a:r>
              <a:rPr lang="en-GB" sz="2000" dirty="0">
                <a:latin typeface="SassoonPrimaryInfant" panose="00000400000000000000" pitchFamily="2" charset="0"/>
              </a:rPr>
              <a:t> </a:t>
            </a:r>
          </a:p>
          <a:p>
            <a:endParaRPr lang="en-GB" sz="2000" dirty="0">
              <a:latin typeface="SassoonPrimaryInfant" panose="00000400000000000000" pitchFamily="2" charset="0"/>
            </a:endParaRPr>
          </a:p>
          <a:p>
            <a:r>
              <a:rPr lang="en-GB" sz="2000" dirty="0">
                <a:latin typeface="SassoonPrimaryInfant" panose="00000400000000000000" pitchFamily="2" charset="0"/>
              </a:rPr>
              <a:t>This not only makes the check a bit more fun, but provides the children with a context for the nonsense word which is independent from any existing vocabulary they may have. Crucially, it does not provide any clues, so your child just has to be able to decode it. Children generally find nonsense amusing so they will probably enjoy reading these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imated gifs Aliens 2"/>
          <p:cNvPicPr>
            <a:picLocks noChangeAspect="1" noChangeArrowheads="1" noCrop="1"/>
          </p:cNvPicPr>
          <p:nvPr/>
        </p:nvPicPr>
        <p:blipFill>
          <a:blip r:embed="rId2" cstate="print"/>
          <a:srcRect/>
          <a:stretch>
            <a:fillRect/>
          </a:stretch>
        </p:blipFill>
        <p:spPr bwMode="auto">
          <a:xfrm>
            <a:off x="0" y="0"/>
            <a:ext cx="9144000" cy="7408863"/>
          </a:xfrm>
          <a:prstGeom prst="rect">
            <a:avLst/>
          </a:prstGeom>
          <a:noFill/>
          <a:ln w="9525">
            <a:noFill/>
            <a:miter lim="800000"/>
            <a:headEnd/>
            <a:tailEnd/>
          </a:ln>
        </p:spPr>
      </p:pic>
      <p:sp>
        <p:nvSpPr>
          <p:cNvPr id="3" name="Line Callout 3 2"/>
          <p:cNvSpPr/>
          <p:nvPr/>
        </p:nvSpPr>
        <p:spPr>
          <a:xfrm>
            <a:off x="683568" y="260648"/>
            <a:ext cx="3167062" cy="2087686"/>
          </a:xfrm>
          <a:prstGeom prst="borderCallout3">
            <a:avLst>
              <a:gd name="adj1" fmla="val 18750"/>
              <a:gd name="adj2" fmla="val -8333"/>
              <a:gd name="adj3" fmla="val 18750"/>
              <a:gd name="adj4" fmla="val -16667"/>
              <a:gd name="adj5" fmla="val 100000"/>
              <a:gd name="adj6" fmla="val -16667"/>
              <a:gd name="adj7" fmla="val 144643"/>
              <a:gd name="adj8" fmla="val 580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SassoonPrimaryInfant" panose="00000400000000000000" pitchFamily="2" charset="0"/>
              </a:rPr>
              <a:t>I am called</a:t>
            </a:r>
          </a:p>
          <a:p>
            <a:pPr algn="ctr">
              <a:defRPr/>
            </a:pPr>
            <a:r>
              <a:rPr lang="en-GB" sz="2800" dirty="0">
                <a:solidFill>
                  <a:schemeClr val="tx1"/>
                </a:solidFill>
                <a:latin typeface="SassoonPrimaryInfant" panose="00000400000000000000" pitchFamily="2" charset="0"/>
              </a:rPr>
              <a:t>F   a   p   e</a:t>
            </a:r>
          </a:p>
        </p:txBody>
      </p:sp>
      <p:sp>
        <p:nvSpPr>
          <p:cNvPr id="4" name="Oval 3"/>
          <p:cNvSpPr/>
          <p:nvPr/>
        </p:nvSpPr>
        <p:spPr>
          <a:xfrm>
            <a:off x="1403350" y="1773238"/>
            <a:ext cx="215900" cy="215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5" name="Oval 4"/>
          <p:cNvSpPr/>
          <p:nvPr/>
        </p:nvSpPr>
        <p:spPr>
          <a:xfrm>
            <a:off x="2411413" y="1773238"/>
            <a:ext cx="215900" cy="215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6" name="Arc 5"/>
          <p:cNvSpPr/>
          <p:nvPr/>
        </p:nvSpPr>
        <p:spPr>
          <a:xfrm>
            <a:off x="1979613" y="1773238"/>
            <a:ext cx="1079500" cy="3603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7" name="Arc 6"/>
          <p:cNvSpPr/>
          <p:nvPr/>
        </p:nvSpPr>
        <p:spPr>
          <a:xfrm rot="13509417" flipH="1">
            <a:off x="2079625" y="936625"/>
            <a:ext cx="1035050" cy="1320800"/>
          </a:xfrm>
          <a:prstGeom prst="arc">
            <a:avLst>
              <a:gd name="adj1" fmla="val 15121687"/>
              <a:gd name="adj2" fmla="val 68016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597" y="836712"/>
            <a:ext cx="9396536" cy="1527692"/>
          </a:xfrm>
        </p:spPr>
        <p:txBody>
          <a:bodyPr/>
          <a:lstStyle/>
          <a:p>
            <a:pPr algn="l"/>
            <a:r>
              <a:rPr lang="en-GB" b="1" dirty="0">
                <a:effectLst>
                  <a:outerShdw blurRad="38100" dist="38100" dir="2700000" algn="tl">
                    <a:srgbClr val="FFFFFF"/>
                  </a:outerShdw>
                </a:effectLst>
                <a:latin typeface="Minya Nouvelle" pitchFamily="18" charset="0"/>
              </a:rPr>
              <a:t>What Will Happen With the Results?</a:t>
            </a:r>
          </a:p>
        </p:txBody>
      </p:sp>
      <p:sp>
        <p:nvSpPr>
          <p:cNvPr id="5123" name="Rectangle 3"/>
          <p:cNvSpPr>
            <a:spLocks noGrp="1" noChangeArrowheads="1"/>
          </p:cNvSpPr>
          <p:nvPr>
            <p:ph type="body" idx="1"/>
          </p:nvPr>
        </p:nvSpPr>
        <p:spPr>
          <a:xfrm>
            <a:off x="0" y="1988840"/>
            <a:ext cx="8784976" cy="4525963"/>
          </a:xfrm>
        </p:spPr>
        <p:txBody>
          <a:bodyPr/>
          <a:lstStyle/>
          <a:p>
            <a:pPr>
              <a:buNone/>
            </a:pPr>
            <a:r>
              <a:rPr lang="en-GB" sz="2800" dirty="0">
                <a:latin typeface="SassoonPrimaryInfant" pitchFamily="2" charset="0"/>
              </a:rPr>
              <a:t>	</a:t>
            </a:r>
            <a:r>
              <a:rPr lang="en-GB" sz="2400" dirty="0">
                <a:latin typeface="SassoonPrimaryInfant" pitchFamily="2" charset="0"/>
              </a:rPr>
              <a:t>The check is not about passing or failing but checking appropriate progress is being made. </a:t>
            </a:r>
            <a:r>
              <a:rPr lang="en-GB" sz="2400" dirty="0">
                <a:solidFill>
                  <a:schemeClr val="tx1"/>
                </a:solidFill>
                <a:latin typeface="SassoonPrimaryInfant" pitchFamily="2" charset="0"/>
              </a:rPr>
              <a:t>Each year the test will have a slightly different threshold for the expected level ranging from 31 to 34 out of 40. </a:t>
            </a:r>
            <a:r>
              <a:rPr lang="en-GB" sz="2400" dirty="0">
                <a:latin typeface="SassoonPrimaryInfant" pitchFamily="2" charset="0"/>
              </a:rPr>
              <a:t>I</a:t>
            </a:r>
            <a:r>
              <a:rPr lang="en-GB" sz="2400" dirty="0">
                <a:solidFill>
                  <a:schemeClr val="tx1"/>
                </a:solidFill>
                <a:latin typeface="SassoonPrimaryInfant" pitchFamily="2" charset="0"/>
              </a:rPr>
              <a:t>n recent years the threshold mark has been 32.</a:t>
            </a:r>
            <a:endParaRPr lang="en-GB" sz="2400" dirty="0">
              <a:latin typeface="SassoonPrimaryInfant" pitchFamily="2" charset="0"/>
            </a:endParaRPr>
          </a:p>
          <a:p>
            <a:pPr>
              <a:buNone/>
            </a:pPr>
            <a:r>
              <a:rPr lang="en-GB" sz="2400" dirty="0">
                <a:latin typeface="SassoonPrimaryInfant" pitchFamily="2" charset="0"/>
              </a:rPr>
              <a:t>	If children do not reach the required standard, then the school will discuss plans and offer additional, tailored support to ensure that the child can catch up.</a:t>
            </a:r>
          </a:p>
          <a:p>
            <a:pPr>
              <a:buNone/>
            </a:pPr>
            <a:r>
              <a:rPr lang="en-GB" sz="2400" dirty="0">
                <a:latin typeface="SassoonPrimaryInfant" pitchFamily="2" charset="0"/>
              </a:rPr>
              <a:t>	Children progress at different speeds so not reaching the threshold score does not necessarily mean there is a serious problem. Your child will re-sit the check the following summer term when they are in Year 2. </a:t>
            </a:r>
          </a:p>
          <a:p>
            <a:pPr>
              <a:buNone/>
            </a:pPr>
            <a:endParaRPr lang="en-GB" sz="3600" dirty="0">
              <a:latin typeface="Minya Nouvelle" pitchFamily="18" charset="0"/>
            </a:endParaRPr>
          </a:p>
        </p:txBody>
      </p:sp>
      <p:pic>
        <p:nvPicPr>
          <p:cNvPr id="2" name="Picture 1"/>
          <p:cNvPicPr>
            <a:picLocks noChangeAspect="1"/>
          </p:cNvPicPr>
          <p:nvPr/>
        </p:nvPicPr>
        <p:blipFill>
          <a:blip r:embed="rId3"/>
          <a:stretch>
            <a:fillRect/>
          </a:stretch>
        </p:blipFill>
        <p:spPr>
          <a:xfrm>
            <a:off x="-9597" y="-27653"/>
            <a:ext cx="9163082" cy="12497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3" y="1340768"/>
            <a:ext cx="8229600" cy="5793507"/>
          </a:xfrm>
        </p:spPr>
        <p:txBody>
          <a:bodyPr/>
          <a:lstStyle/>
          <a:p>
            <a:pPr marL="0" indent="0">
              <a:buNone/>
            </a:pPr>
            <a:r>
              <a:rPr lang="en-GB" dirty="0">
                <a:latin typeface="SassoonPrimaryInfant" pitchFamily="2" charset="0"/>
              </a:rPr>
              <a:t>Here are just some of the sounds your child </a:t>
            </a:r>
            <a:r>
              <a:rPr lang="en-GB" b="1" u="sng" dirty="0">
                <a:solidFill>
                  <a:srgbClr val="FF0000"/>
                </a:solidFill>
                <a:latin typeface="SassoonPrimaryInfant" pitchFamily="2" charset="0"/>
              </a:rPr>
              <a:t>will need</a:t>
            </a:r>
            <a:r>
              <a:rPr lang="en-GB" dirty="0">
                <a:latin typeface="SassoonPrimaryInfant" pitchFamily="2" charset="0"/>
              </a:rPr>
              <a:t> to be able to recognise:</a:t>
            </a:r>
          </a:p>
          <a:p>
            <a:pPr marL="0" indent="0">
              <a:buNone/>
            </a:pPr>
            <a:r>
              <a:rPr lang="en-GB" sz="2000" b="1" dirty="0">
                <a:latin typeface="SassoonPrimaryInfant" pitchFamily="2" charset="0"/>
              </a:rPr>
              <a:t>“</a:t>
            </a:r>
            <a:r>
              <a:rPr lang="en-GB" sz="2000" b="1" dirty="0" err="1">
                <a:latin typeface="SassoonPrimaryInfant" pitchFamily="2" charset="0"/>
              </a:rPr>
              <a:t>ai</a:t>
            </a:r>
            <a:r>
              <a:rPr lang="en-GB" sz="2000" b="1" dirty="0">
                <a:latin typeface="SassoonPrimaryInfant" pitchFamily="2" charset="0"/>
              </a:rPr>
              <a:t>” as in rain</a:t>
            </a:r>
          </a:p>
          <a:p>
            <a:pPr marL="0" indent="0">
              <a:buNone/>
            </a:pPr>
            <a:r>
              <a:rPr lang="en-GB" sz="2000" dirty="0" err="1">
                <a:latin typeface="SassoonPrimaryInfant" pitchFamily="2" charset="0"/>
              </a:rPr>
              <a:t>ai</a:t>
            </a:r>
            <a:r>
              <a:rPr lang="en-GB" sz="2000" dirty="0">
                <a:latin typeface="SassoonPrimaryInfant" pitchFamily="2" charset="0"/>
              </a:rPr>
              <a:t>	ay	a	a-e	</a:t>
            </a:r>
          </a:p>
          <a:p>
            <a:pPr marL="0" indent="0">
              <a:buNone/>
            </a:pPr>
            <a:r>
              <a:rPr lang="en-GB" sz="2000" b="1" dirty="0">
                <a:latin typeface="SassoonPrimaryInfant" pitchFamily="2" charset="0"/>
              </a:rPr>
              <a:t>“</a:t>
            </a:r>
            <a:r>
              <a:rPr lang="en-GB" sz="2000" b="1" dirty="0" err="1">
                <a:latin typeface="SassoonPrimaryInfant" pitchFamily="2" charset="0"/>
              </a:rPr>
              <a:t>ee</a:t>
            </a:r>
            <a:r>
              <a:rPr lang="en-GB" sz="2000" b="1" dirty="0">
                <a:latin typeface="SassoonPrimaryInfant" pitchFamily="2" charset="0"/>
              </a:rPr>
              <a:t>” as in peel</a:t>
            </a:r>
          </a:p>
          <a:p>
            <a:pPr marL="0" indent="0">
              <a:buNone/>
            </a:pPr>
            <a:r>
              <a:rPr lang="en-GB" sz="2000" dirty="0" err="1">
                <a:latin typeface="SassoonPrimaryInfant" pitchFamily="2" charset="0"/>
              </a:rPr>
              <a:t>ee</a:t>
            </a:r>
            <a:r>
              <a:rPr lang="en-GB" sz="2000" dirty="0">
                <a:latin typeface="SassoonPrimaryInfant" pitchFamily="2" charset="0"/>
              </a:rPr>
              <a:t>	</a:t>
            </a:r>
            <a:r>
              <a:rPr lang="en-GB" sz="2000" dirty="0" err="1">
                <a:latin typeface="SassoonPrimaryInfant" pitchFamily="2" charset="0"/>
              </a:rPr>
              <a:t>ea</a:t>
            </a:r>
            <a:r>
              <a:rPr lang="en-GB" sz="2000" dirty="0">
                <a:latin typeface="SassoonPrimaryInfant" pitchFamily="2" charset="0"/>
              </a:rPr>
              <a:t>	y	e	e-e	</a:t>
            </a:r>
            <a:r>
              <a:rPr lang="en-GB" sz="2000" dirty="0" err="1">
                <a:latin typeface="SassoonPrimaryInfant" pitchFamily="2" charset="0"/>
              </a:rPr>
              <a:t>ie</a:t>
            </a:r>
            <a:r>
              <a:rPr lang="en-GB" sz="2000" dirty="0">
                <a:latin typeface="SassoonPrimaryInfant" pitchFamily="2" charset="0"/>
              </a:rPr>
              <a:t>	</a:t>
            </a:r>
          </a:p>
          <a:p>
            <a:pPr marL="0" indent="0">
              <a:buNone/>
            </a:pPr>
            <a:r>
              <a:rPr lang="en-GB" sz="2000" b="1" dirty="0">
                <a:latin typeface="SassoonPrimaryInfant" pitchFamily="2" charset="0"/>
              </a:rPr>
              <a:t>“</a:t>
            </a:r>
            <a:r>
              <a:rPr lang="en-GB" sz="2000" b="1" dirty="0" err="1">
                <a:latin typeface="SassoonPrimaryInfant" pitchFamily="2" charset="0"/>
              </a:rPr>
              <a:t>igh</a:t>
            </a:r>
            <a:r>
              <a:rPr lang="en-GB" sz="2000" b="1" dirty="0">
                <a:latin typeface="SassoonPrimaryInfant" pitchFamily="2" charset="0"/>
              </a:rPr>
              <a:t>” as in high</a:t>
            </a:r>
          </a:p>
          <a:p>
            <a:pPr marL="0" indent="0">
              <a:buNone/>
            </a:pPr>
            <a:r>
              <a:rPr lang="en-GB" sz="2000" dirty="0">
                <a:latin typeface="SassoonPrimaryInfant" pitchFamily="2" charset="0"/>
              </a:rPr>
              <a:t>y	</a:t>
            </a:r>
            <a:r>
              <a:rPr lang="en-GB" sz="2000" dirty="0" err="1">
                <a:latin typeface="SassoonPrimaryInfant" pitchFamily="2" charset="0"/>
              </a:rPr>
              <a:t>ie</a:t>
            </a:r>
            <a:r>
              <a:rPr lang="en-GB" sz="2000" dirty="0">
                <a:latin typeface="SassoonPrimaryInfant" pitchFamily="2" charset="0"/>
              </a:rPr>
              <a:t>	I	</a:t>
            </a:r>
            <a:r>
              <a:rPr lang="en-GB" sz="2000" dirty="0" err="1">
                <a:latin typeface="SassoonPrimaryInfant" pitchFamily="2" charset="0"/>
              </a:rPr>
              <a:t>i</a:t>
            </a:r>
            <a:r>
              <a:rPr lang="en-GB" sz="2000" dirty="0">
                <a:latin typeface="SassoonPrimaryInfant" pitchFamily="2" charset="0"/>
              </a:rPr>
              <a:t>-e	</a:t>
            </a:r>
            <a:r>
              <a:rPr lang="en-GB" sz="2000" dirty="0" err="1">
                <a:latin typeface="SassoonPrimaryInfant" pitchFamily="2" charset="0"/>
              </a:rPr>
              <a:t>igh</a:t>
            </a:r>
            <a:endParaRPr lang="en-GB" sz="2000" dirty="0">
              <a:latin typeface="SassoonPrimaryInfant" pitchFamily="2" charset="0"/>
            </a:endParaRPr>
          </a:p>
          <a:p>
            <a:pPr marL="0" indent="0">
              <a:buNone/>
            </a:pPr>
            <a:r>
              <a:rPr lang="en-GB" sz="2000" b="1" dirty="0">
                <a:latin typeface="SassoonPrimaryInfant" pitchFamily="2" charset="0"/>
              </a:rPr>
              <a:t>“s” as in sun</a:t>
            </a:r>
          </a:p>
          <a:p>
            <a:pPr marL="0" indent="0">
              <a:buNone/>
            </a:pPr>
            <a:r>
              <a:rPr lang="en-GB" sz="2000" dirty="0">
                <a:latin typeface="SassoonPrimaryInfant" pitchFamily="2" charset="0"/>
              </a:rPr>
              <a:t>s	</a:t>
            </a:r>
            <a:r>
              <a:rPr lang="en-GB" sz="2000" dirty="0" err="1">
                <a:latin typeface="SassoonPrimaryInfant" pitchFamily="2" charset="0"/>
              </a:rPr>
              <a:t>ss</a:t>
            </a:r>
            <a:r>
              <a:rPr lang="en-GB" sz="2000" dirty="0">
                <a:latin typeface="SassoonPrimaryInfant" pitchFamily="2" charset="0"/>
              </a:rPr>
              <a:t>	c</a:t>
            </a:r>
          </a:p>
          <a:p>
            <a:pPr marL="0" indent="0">
              <a:buNone/>
            </a:pPr>
            <a:r>
              <a:rPr lang="en-GB" sz="2000" b="1" dirty="0">
                <a:latin typeface="SassoonPrimaryInfant" pitchFamily="2" charset="0"/>
              </a:rPr>
              <a:t>“</a:t>
            </a:r>
            <a:r>
              <a:rPr lang="en-GB" sz="2000" b="1" dirty="0" err="1">
                <a:latin typeface="SassoonPrimaryInfant" pitchFamily="2" charset="0"/>
              </a:rPr>
              <a:t>oa</a:t>
            </a:r>
            <a:r>
              <a:rPr lang="en-GB" sz="2000" b="1" dirty="0">
                <a:latin typeface="SassoonPrimaryInfant" pitchFamily="2" charset="0"/>
              </a:rPr>
              <a:t>” as in boat</a:t>
            </a:r>
          </a:p>
          <a:p>
            <a:pPr marL="0" indent="0">
              <a:buNone/>
            </a:pPr>
            <a:r>
              <a:rPr lang="en-GB" sz="2000" dirty="0" err="1">
                <a:latin typeface="SassoonPrimaryInfant" pitchFamily="2" charset="0"/>
              </a:rPr>
              <a:t>oa</a:t>
            </a:r>
            <a:r>
              <a:rPr lang="en-GB" sz="2000" dirty="0">
                <a:latin typeface="SassoonPrimaryInfant" pitchFamily="2" charset="0"/>
              </a:rPr>
              <a:t>	</a:t>
            </a:r>
            <a:r>
              <a:rPr lang="en-GB" sz="2000" dirty="0" err="1">
                <a:latin typeface="SassoonPrimaryInfant" pitchFamily="2" charset="0"/>
              </a:rPr>
              <a:t>ow</a:t>
            </a:r>
            <a:r>
              <a:rPr lang="en-GB" sz="2000" dirty="0">
                <a:latin typeface="SassoonPrimaryInfant" pitchFamily="2" charset="0"/>
              </a:rPr>
              <a:t>	o	o-e	</a:t>
            </a:r>
            <a:r>
              <a:rPr lang="en-GB" sz="2000" dirty="0" err="1">
                <a:latin typeface="SassoonPrimaryInfant" pitchFamily="2" charset="0"/>
              </a:rPr>
              <a:t>ou</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oo</a:t>
            </a:r>
            <a:r>
              <a:rPr lang="en-GB" sz="2000" b="1" dirty="0">
                <a:latin typeface="SassoonPrimaryInfant" pitchFamily="2" charset="0"/>
              </a:rPr>
              <a:t>” as in soon</a:t>
            </a:r>
          </a:p>
          <a:p>
            <a:pPr marL="0" indent="0">
              <a:buNone/>
            </a:pPr>
            <a:r>
              <a:rPr lang="en-GB" sz="2000" dirty="0" err="1">
                <a:latin typeface="SassoonPrimaryInfant" pitchFamily="2" charset="0"/>
              </a:rPr>
              <a:t>oo</a:t>
            </a:r>
            <a:r>
              <a:rPr lang="en-GB" sz="2000" dirty="0">
                <a:latin typeface="SassoonPrimaryInfant" pitchFamily="2" charset="0"/>
              </a:rPr>
              <a:t>	</a:t>
            </a:r>
            <a:r>
              <a:rPr lang="en-GB" sz="2000" dirty="0" err="1">
                <a:latin typeface="SassoonPrimaryInfant" pitchFamily="2" charset="0"/>
              </a:rPr>
              <a:t>ue</a:t>
            </a:r>
            <a:r>
              <a:rPr lang="en-GB" sz="2000" dirty="0">
                <a:latin typeface="SassoonPrimaryInfant" pitchFamily="2" charset="0"/>
              </a:rPr>
              <a:t>	ew	</a:t>
            </a:r>
            <a:r>
              <a:rPr lang="en-GB" sz="2000" dirty="0" err="1">
                <a:latin typeface="SassoonPrimaryInfant" pitchFamily="2" charset="0"/>
              </a:rPr>
              <a:t>ou</a:t>
            </a:r>
            <a:r>
              <a:rPr lang="en-GB" sz="2000" dirty="0">
                <a:latin typeface="SassoonPrimaryInfant" pitchFamily="2" charset="0"/>
              </a:rPr>
              <a:t>	u-e</a:t>
            </a:r>
          </a:p>
        </p:txBody>
      </p:sp>
      <p:pic>
        <p:nvPicPr>
          <p:cNvPr id="2" name="Picture 1"/>
          <p:cNvPicPr>
            <a:picLocks noChangeAspect="1"/>
          </p:cNvPicPr>
          <p:nvPr/>
        </p:nvPicPr>
        <p:blipFill>
          <a:blip r:embed="rId2"/>
          <a:stretch>
            <a:fillRect/>
          </a:stretch>
        </p:blipFill>
        <p:spPr>
          <a:xfrm>
            <a:off x="0" y="0"/>
            <a:ext cx="9169179" cy="1249788"/>
          </a:xfrm>
          <a:prstGeom prst="rect">
            <a:avLst/>
          </a:prstGeom>
        </p:spPr>
      </p:pic>
    </p:spTree>
    <p:extLst>
      <p:ext uri="{BB962C8B-B14F-4D97-AF65-F5344CB8AC3E}">
        <p14:creationId xmlns:p14="http://schemas.microsoft.com/office/powerpoint/2010/main" val="162061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3673712" cy="6264696"/>
          </a:xfrm>
        </p:spPr>
        <p:txBody>
          <a:bodyPr/>
          <a:lstStyle/>
          <a:p>
            <a:pPr marL="0" indent="0">
              <a:buNone/>
            </a:pPr>
            <a:r>
              <a:rPr lang="en-GB" sz="2000" b="1" dirty="0">
                <a:latin typeface="SassoonPrimaryInfant" pitchFamily="2" charset="0"/>
              </a:rPr>
              <a:t>“j” as in jam</a:t>
            </a:r>
          </a:p>
          <a:p>
            <a:pPr marL="0" indent="0">
              <a:buNone/>
            </a:pPr>
            <a:r>
              <a:rPr lang="en-GB" sz="2000" dirty="0">
                <a:latin typeface="SassoonPrimaryInfant" pitchFamily="2" charset="0"/>
              </a:rPr>
              <a:t>j	g	</a:t>
            </a:r>
          </a:p>
          <a:p>
            <a:pPr marL="0" indent="0">
              <a:buNone/>
            </a:pPr>
            <a:r>
              <a:rPr lang="en-GB" sz="2000" b="1" dirty="0">
                <a:latin typeface="SassoonPrimaryInfant" pitchFamily="2" charset="0"/>
              </a:rPr>
              <a:t>“k” as in key</a:t>
            </a:r>
          </a:p>
          <a:p>
            <a:pPr marL="0" indent="0">
              <a:buNone/>
            </a:pPr>
            <a:r>
              <a:rPr lang="en-GB" sz="2000" dirty="0">
                <a:latin typeface="SassoonPrimaryInfant" pitchFamily="2" charset="0"/>
              </a:rPr>
              <a:t>c	k	</a:t>
            </a:r>
            <a:r>
              <a:rPr lang="en-GB" sz="2000" dirty="0" err="1">
                <a:latin typeface="SassoonPrimaryInfant" pitchFamily="2" charset="0"/>
              </a:rPr>
              <a:t>ck</a:t>
            </a:r>
            <a:r>
              <a:rPr lang="en-GB" sz="2000" dirty="0">
                <a:latin typeface="SassoonPrimaryInfant" pitchFamily="2" charset="0"/>
              </a:rPr>
              <a:t>	</a:t>
            </a:r>
            <a:r>
              <a:rPr lang="en-GB" sz="2000" dirty="0" err="1">
                <a:latin typeface="SassoonPrimaryInfant" pitchFamily="2" charset="0"/>
              </a:rPr>
              <a:t>ch</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sh</a:t>
            </a:r>
            <a:r>
              <a:rPr lang="en-GB" sz="2000" b="1" dirty="0">
                <a:latin typeface="SassoonPrimaryInfant" pitchFamily="2" charset="0"/>
              </a:rPr>
              <a:t>” as in shed</a:t>
            </a:r>
          </a:p>
          <a:p>
            <a:pPr marL="0" indent="0">
              <a:buNone/>
            </a:pPr>
            <a:r>
              <a:rPr lang="en-GB" sz="2000" dirty="0" err="1">
                <a:latin typeface="SassoonPrimaryInfant" pitchFamily="2" charset="0"/>
              </a:rPr>
              <a:t>sh</a:t>
            </a:r>
            <a:r>
              <a:rPr lang="en-GB" sz="2000" dirty="0">
                <a:latin typeface="SassoonPrimaryInfant" pitchFamily="2" charset="0"/>
              </a:rPr>
              <a:t>	</a:t>
            </a:r>
            <a:r>
              <a:rPr lang="en-GB" sz="2000" dirty="0" err="1">
                <a:latin typeface="SassoonPrimaryInfant" pitchFamily="2" charset="0"/>
              </a:rPr>
              <a:t>ch</a:t>
            </a:r>
            <a:endParaRPr lang="en-GB" sz="2000" dirty="0">
              <a:latin typeface="SassoonPrimaryInfant" pitchFamily="2" charset="0"/>
            </a:endParaRPr>
          </a:p>
          <a:p>
            <a:pPr marL="0" indent="0">
              <a:buNone/>
            </a:pPr>
            <a:r>
              <a:rPr lang="en-GB" sz="2000" b="1" dirty="0">
                <a:latin typeface="SassoonPrimaryInfant" pitchFamily="2" charset="0"/>
              </a:rPr>
              <a:t>“u” as in under</a:t>
            </a:r>
          </a:p>
          <a:p>
            <a:pPr marL="0" indent="0">
              <a:buNone/>
            </a:pPr>
            <a:r>
              <a:rPr lang="en-GB" sz="2000" dirty="0">
                <a:latin typeface="SassoonPrimaryInfant" pitchFamily="2" charset="0"/>
              </a:rPr>
              <a:t>u	</a:t>
            </a:r>
            <a:r>
              <a:rPr lang="en-GB" sz="2000" dirty="0" err="1">
                <a:latin typeface="SassoonPrimaryInfant" pitchFamily="2" charset="0"/>
              </a:rPr>
              <a:t>er</a:t>
            </a:r>
            <a:r>
              <a:rPr lang="en-GB" sz="2000" dirty="0">
                <a:latin typeface="SassoonPrimaryInfant" pitchFamily="2" charset="0"/>
              </a:rPr>
              <a:t>	</a:t>
            </a:r>
            <a:r>
              <a:rPr lang="en-GB" sz="2000" dirty="0" err="1">
                <a:latin typeface="SassoonPrimaryInfant" pitchFamily="2" charset="0"/>
              </a:rPr>
              <a:t>ou</a:t>
            </a:r>
            <a:r>
              <a:rPr lang="en-GB" sz="2000" dirty="0">
                <a:latin typeface="SassoonPrimaryInfant" pitchFamily="2" charset="0"/>
              </a:rPr>
              <a:t>	o</a:t>
            </a:r>
          </a:p>
          <a:p>
            <a:pPr marL="0" indent="0">
              <a:buNone/>
            </a:pPr>
            <a:r>
              <a:rPr lang="en-GB" sz="2000" b="1" dirty="0">
                <a:latin typeface="SassoonPrimaryInfant" pitchFamily="2" charset="0"/>
              </a:rPr>
              <a:t>“</a:t>
            </a:r>
            <a:r>
              <a:rPr lang="en-GB" sz="2000" b="1" dirty="0" err="1">
                <a:latin typeface="SassoonPrimaryInfant" pitchFamily="2" charset="0"/>
              </a:rPr>
              <a:t>oo</a:t>
            </a:r>
            <a:r>
              <a:rPr lang="en-GB" sz="2000" b="1" dirty="0">
                <a:latin typeface="SassoonPrimaryInfant" pitchFamily="2" charset="0"/>
              </a:rPr>
              <a:t>” as in book</a:t>
            </a:r>
          </a:p>
          <a:p>
            <a:pPr marL="0" indent="0">
              <a:buNone/>
            </a:pPr>
            <a:r>
              <a:rPr lang="en-GB" sz="2000" dirty="0">
                <a:latin typeface="SassoonPrimaryInfant" pitchFamily="2" charset="0"/>
              </a:rPr>
              <a:t>u	</a:t>
            </a:r>
            <a:r>
              <a:rPr lang="en-GB" sz="2000" dirty="0" err="1">
                <a:latin typeface="SassoonPrimaryInfant" pitchFamily="2" charset="0"/>
              </a:rPr>
              <a:t>oul</a:t>
            </a:r>
            <a:r>
              <a:rPr lang="en-GB" sz="2000" dirty="0">
                <a:latin typeface="SassoonPrimaryInfant" pitchFamily="2" charset="0"/>
              </a:rPr>
              <a:t>	</a:t>
            </a:r>
            <a:r>
              <a:rPr lang="en-GB" sz="2000" dirty="0" err="1">
                <a:latin typeface="SassoonPrimaryInfant" pitchFamily="2" charset="0"/>
              </a:rPr>
              <a:t>oo</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ar</a:t>
            </a:r>
            <a:r>
              <a:rPr lang="en-GB" sz="2000" b="1" dirty="0">
                <a:latin typeface="SassoonPrimaryInfant" pitchFamily="2" charset="0"/>
              </a:rPr>
              <a:t>” as in car</a:t>
            </a:r>
          </a:p>
          <a:p>
            <a:pPr marL="0" indent="0">
              <a:buNone/>
            </a:pPr>
            <a:r>
              <a:rPr lang="en-GB" sz="2000" dirty="0" err="1">
                <a:latin typeface="SassoonPrimaryInfant" pitchFamily="2" charset="0"/>
              </a:rPr>
              <a:t>ar</a:t>
            </a:r>
            <a:r>
              <a:rPr lang="en-GB" sz="2000" dirty="0">
                <a:latin typeface="SassoonPrimaryInfant" pitchFamily="2" charset="0"/>
              </a:rPr>
              <a:t>	a (father)</a:t>
            </a:r>
          </a:p>
        </p:txBody>
      </p:sp>
      <p:pic>
        <p:nvPicPr>
          <p:cNvPr id="2" name="Picture 1"/>
          <p:cNvPicPr>
            <a:picLocks noChangeAspect="1"/>
          </p:cNvPicPr>
          <p:nvPr/>
        </p:nvPicPr>
        <p:blipFill>
          <a:blip r:embed="rId2"/>
          <a:stretch>
            <a:fillRect/>
          </a:stretch>
        </p:blipFill>
        <p:spPr>
          <a:xfrm>
            <a:off x="-7120" y="0"/>
            <a:ext cx="9169179" cy="1249788"/>
          </a:xfrm>
          <a:prstGeom prst="rect">
            <a:avLst/>
          </a:prstGeom>
        </p:spPr>
      </p:pic>
      <p:pic>
        <p:nvPicPr>
          <p:cNvPr id="5" name="Picture 4"/>
          <p:cNvPicPr>
            <a:picLocks noChangeAspect="1"/>
          </p:cNvPicPr>
          <p:nvPr/>
        </p:nvPicPr>
        <p:blipFill>
          <a:blip r:embed="rId3"/>
          <a:stretch>
            <a:fillRect/>
          </a:stretch>
        </p:blipFill>
        <p:spPr>
          <a:xfrm>
            <a:off x="5004048" y="1556792"/>
            <a:ext cx="3353091" cy="1633870"/>
          </a:xfrm>
          <a:prstGeom prst="rect">
            <a:avLst/>
          </a:prstGeom>
        </p:spPr>
      </p:pic>
    </p:spTree>
    <p:extLst>
      <p:ext uri="{BB962C8B-B14F-4D97-AF65-F5344CB8AC3E}">
        <p14:creationId xmlns:p14="http://schemas.microsoft.com/office/powerpoint/2010/main" val="7355523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3575</TotalTime>
  <Words>955</Words>
  <Application>Microsoft Office PowerPoint</Application>
  <PresentationFormat>On-screen Show (4:3)</PresentationFormat>
  <Paragraphs>96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Minya Nouvelle</vt:lpstr>
      <vt:lpstr>SassoonPrimaryInfant</vt:lpstr>
      <vt:lpstr>Default Design</vt:lpstr>
      <vt:lpstr>Phonic Screening Test June 2024</vt:lpstr>
      <vt:lpstr>Overview</vt:lpstr>
      <vt:lpstr> Why a Phonics Screening?</vt:lpstr>
      <vt:lpstr>What Will the Phonic Screening Look Like?</vt:lpstr>
      <vt:lpstr>What Are Pseudo Words? </vt:lpstr>
      <vt:lpstr>PowerPoint Presentation</vt:lpstr>
      <vt:lpstr>What Will Happen With the Results?</vt:lpstr>
      <vt:lpstr>PowerPoint Presentation</vt:lpstr>
      <vt:lpstr>PowerPoint Presentation</vt:lpstr>
      <vt:lpstr>PowerPoint Presentation</vt:lpstr>
      <vt:lpstr>How Can You Support Your Child at Home?</vt:lpstr>
      <vt:lpstr>Many thanks for coming this afternoon. Please feel free to have a good look at the resources and past papers. </vt:lpstr>
    </vt:vector>
  </TitlesOfParts>
  <Company>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Information Evening</dc:title>
  <dc:creator>St Bonaventures</dc:creator>
  <cp:lastModifiedBy>Mrs Cronshaw</cp:lastModifiedBy>
  <cp:revision>66</cp:revision>
  <cp:lastPrinted>2016-05-05T11:36:50Z</cp:lastPrinted>
  <dcterms:created xsi:type="dcterms:W3CDTF">2012-03-09T10:36:43Z</dcterms:created>
  <dcterms:modified xsi:type="dcterms:W3CDTF">2024-05-15T10:50:36Z</dcterms:modified>
</cp:coreProperties>
</file>