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handoutMasterIdLst>
    <p:handoutMasterId r:id="rId18"/>
  </p:handoutMasterIdLst>
  <p:sldIdLst>
    <p:sldId id="266" r:id="rId2"/>
    <p:sldId id="273" r:id="rId3"/>
    <p:sldId id="287" r:id="rId4"/>
    <p:sldId id="274" r:id="rId5"/>
    <p:sldId id="275" r:id="rId6"/>
    <p:sldId id="295" r:id="rId7"/>
    <p:sldId id="277" r:id="rId8"/>
    <p:sldId id="291" r:id="rId9"/>
    <p:sldId id="278" r:id="rId10"/>
    <p:sldId id="296" r:id="rId11"/>
    <p:sldId id="281" r:id="rId12"/>
    <p:sldId id="297" r:id="rId13"/>
    <p:sldId id="279" r:id="rId14"/>
    <p:sldId id="280" r:id="rId15"/>
    <p:sldId id="292" r:id="rId16"/>
    <p:sldId id="293" r:id="rId1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2" autoAdjust="0"/>
    <p:restoredTop sz="94660"/>
  </p:normalViewPr>
  <p:slideViewPr>
    <p:cSldViewPr>
      <p:cViewPr varScale="1">
        <p:scale>
          <a:sx n="108" d="100"/>
          <a:sy n="108" d="100"/>
        </p:scale>
        <p:origin x="174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9B001D58-2886-4070-B687-59B5A53251DB}" type="datetimeFigureOut">
              <a:rPr lang="en-GB" smtClean="0"/>
              <a:t>26/09/2023</a:t>
            </a:fld>
            <a:endParaRPr lang="en-GB" dirty="0"/>
          </a:p>
        </p:txBody>
      </p:sp>
      <p:sp>
        <p:nvSpPr>
          <p:cNvPr id="4" name="Footer Placeholder 3"/>
          <p:cNvSpPr>
            <a:spLocks noGrp="1"/>
          </p:cNvSpPr>
          <p:nvPr>
            <p:ph type="ftr" sz="quarter" idx="2"/>
          </p:nvPr>
        </p:nvSpPr>
        <p:spPr>
          <a:xfrm>
            <a:off x="1"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A9842FDC-2CDE-414F-9064-DA2066D203CF}" type="slidenum">
              <a:rPr lang="en-GB" smtClean="0"/>
              <a:t>‹#›</a:t>
            </a:fld>
            <a:endParaRPr lang="en-GB" dirty="0"/>
          </a:p>
        </p:txBody>
      </p:sp>
    </p:spTree>
    <p:extLst>
      <p:ext uri="{BB962C8B-B14F-4D97-AF65-F5344CB8AC3E}">
        <p14:creationId xmlns:p14="http://schemas.microsoft.com/office/powerpoint/2010/main" val="277446017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A977699-D022-47B2-997B-17980CE8EB95}" type="datetimeFigureOut">
              <a:rPr lang="en-GB" smtClean="0"/>
              <a:t>26/09/2023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91B5CC5-15C9-4392-9432-67D203823652}" type="slidenum">
              <a:rPr lang="en-GB" smtClean="0"/>
              <a:t>‹#›</a:t>
            </a:fld>
            <a:endParaRPr lang="en-GB" dirty="0"/>
          </a:p>
        </p:txBody>
      </p:sp>
    </p:spTree>
    <p:extLst>
      <p:ext uri="{BB962C8B-B14F-4D97-AF65-F5344CB8AC3E}">
        <p14:creationId xmlns:p14="http://schemas.microsoft.com/office/powerpoint/2010/main" val="1371686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977699-D022-47B2-997B-17980CE8EB95}" type="datetimeFigureOut">
              <a:rPr lang="en-GB" smtClean="0"/>
              <a:t>26/09/2023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91B5CC5-15C9-4392-9432-67D203823652}" type="slidenum">
              <a:rPr lang="en-GB" smtClean="0"/>
              <a:t>‹#›</a:t>
            </a:fld>
            <a:endParaRPr lang="en-GB" dirty="0"/>
          </a:p>
        </p:txBody>
      </p:sp>
    </p:spTree>
    <p:extLst>
      <p:ext uri="{BB962C8B-B14F-4D97-AF65-F5344CB8AC3E}">
        <p14:creationId xmlns:p14="http://schemas.microsoft.com/office/powerpoint/2010/main" val="3827620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977699-D022-47B2-997B-17980CE8EB95}" type="datetimeFigureOut">
              <a:rPr lang="en-GB" smtClean="0"/>
              <a:t>26/09/2023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91B5CC5-15C9-4392-9432-67D203823652}" type="slidenum">
              <a:rPr lang="en-GB" smtClean="0"/>
              <a:t>‹#›</a:t>
            </a:fld>
            <a:endParaRPr lang="en-GB" dirty="0"/>
          </a:p>
        </p:txBody>
      </p:sp>
    </p:spTree>
    <p:extLst>
      <p:ext uri="{BB962C8B-B14F-4D97-AF65-F5344CB8AC3E}">
        <p14:creationId xmlns:p14="http://schemas.microsoft.com/office/powerpoint/2010/main" val="532499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A977699-D022-47B2-997B-17980CE8EB95}" type="datetimeFigureOut">
              <a:rPr lang="en-GB" smtClean="0"/>
              <a:t>26/09/2023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91B5CC5-15C9-4392-9432-67D203823652}" type="slidenum">
              <a:rPr lang="en-GB" smtClean="0"/>
              <a:t>‹#›</a:t>
            </a:fld>
            <a:endParaRPr lang="en-GB" dirty="0"/>
          </a:p>
        </p:txBody>
      </p:sp>
    </p:spTree>
    <p:extLst>
      <p:ext uri="{BB962C8B-B14F-4D97-AF65-F5344CB8AC3E}">
        <p14:creationId xmlns:p14="http://schemas.microsoft.com/office/powerpoint/2010/main" val="3350206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977699-D022-47B2-997B-17980CE8EB95}" type="datetimeFigureOut">
              <a:rPr lang="en-GB" smtClean="0"/>
              <a:t>26/09/2023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91B5CC5-15C9-4392-9432-67D203823652}" type="slidenum">
              <a:rPr lang="en-GB" smtClean="0"/>
              <a:t>‹#›</a:t>
            </a:fld>
            <a:endParaRPr lang="en-GB" dirty="0"/>
          </a:p>
        </p:txBody>
      </p:sp>
    </p:spTree>
    <p:extLst>
      <p:ext uri="{BB962C8B-B14F-4D97-AF65-F5344CB8AC3E}">
        <p14:creationId xmlns:p14="http://schemas.microsoft.com/office/powerpoint/2010/main" val="2161916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A977699-D022-47B2-997B-17980CE8EB95}" type="datetimeFigureOut">
              <a:rPr lang="en-GB" smtClean="0"/>
              <a:t>26/09/2023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91B5CC5-15C9-4392-9432-67D203823652}" type="slidenum">
              <a:rPr lang="en-GB" smtClean="0"/>
              <a:t>‹#›</a:t>
            </a:fld>
            <a:endParaRPr lang="en-GB" dirty="0"/>
          </a:p>
        </p:txBody>
      </p:sp>
    </p:spTree>
    <p:extLst>
      <p:ext uri="{BB962C8B-B14F-4D97-AF65-F5344CB8AC3E}">
        <p14:creationId xmlns:p14="http://schemas.microsoft.com/office/powerpoint/2010/main" val="486452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A977699-D022-47B2-997B-17980CE8EB95}" type="datetimeFigureOut">
              <a:rPr lang="en-GB" smtClean="0"/>
              <a:t>26/09/2023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391B5CC5-15C9-4392-9432-67D203823652}" type="slidenum">
              <a:rPr lang="en-GB" smtClean="0"/>
              <a:t>‹#›</a:t>
            </a:fld>
            <a:endParaRPr lang="en-GB" dirty="0"/>
          </a:p>
        </p:txBody>
      </p:sp>
    </p:spTree>
    <p:extLst>
      <p:ext uri="{BB962C8B-B14F-4D97-AF65-F5344CB8AC3E}">
        <p14:creationId xmlns:p14="http://schemas.microsoft.com/office/powerpoint/2010/main" val="1144508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A977699-D022-47B2-997B-17980CE8EB95}" type="datetimeFigureOut">
              <a:rPr lang="en-GB" smtClean="0"/>
              <a:t>26/09/2023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391B5CC5-15C9-4392-9432-67D203823652}" type="slidenum">
              <a:rPr lang="en-GB" smtClean="0"/>
              <a:t>‹#›</a:t>
            </a:fld>
            <a:endParaRPr lang="en-GB" dirty="0"/>
          </a:p>
        </p:txBody>
      </p:sp>
    </p:spTree>
    <p:extLst>
      <p:ext uri="{BB962C8B-B14F-4D97-AF65-F5344CB8AC3E}">
        <p14:creationId xmlns:p14="http://schemas.microsoft.com/office/powerpoint/2010/main" val="3143239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977699-D022-47B2-997B-17980CE8EB95}" type="datetimeFigureOut">
              <a:rPr lang="en-GB" smtClean="0"/>
              <a:t>26/09/2023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391B5CC5-15C9-4392-9432-67D203823652}" type="slidenum">
              <a:rPr lang="en-GB" smtClean="0"/>
              <a:t>‹#›</a:t>
            </a:fld>
            <a:endParaRPr lang="en-GB" dirty="0"/>
          </a:p>
        </p:txBody>
      </p:sp>
    </p:spTree>
    <p:extLst>
      <p:ext uri="{BB962C8B-B14F-4D97-AF65-F5344CB8AC3E}">
        <p14:creationId xmlns:p14="http://schemas.microsoft.com/office/powerpoint/2010/main" val="3778667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977699-D022-47B2-997B-17980CE8EB95}" type="datetimeFigureOut">
              <a:rPr lang="en-GB" smtClean="0"/>
              <a:t>26/09/2023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91B5CC5-15C9-4392-9432-67D203823652}" type="slidenum">
              <a:rPr lang="en-GB" smtClean="0"/>
              <a:t>‹#›</a:t>
            </a:fld>
            <a:endParaRPr lang="en-GB" dirty="0"/>
          </a:p>
        </p:txBody>
      </p:sp>
    </p:spTree>
    <p:extLst>
      <p:ext uri="{BB962C8B-B14F-4D97-AF65-F5344CB8AC3E}">
        <p14:creationId xmlns:p14="http://schemas.microsoft.com/office/powerpoint/2010/main" val="3267006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977699-D022-47B2-997B-17980CE8EB95}" type="datetimeFigureOut">
              <a:rPr lang="en-GB" smtClean="0"/>
              <a:t>26/09/2023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91B5CC5-15C9-4392-9432-67D203823652}" type="slidenum">
              <a:rPr lang="en-GB" smtClean="0"/>
              <a:t>‹#›</a:t>
            </a:fld>
            <a:endParaRPr lang="en-GB" dirty="0"/>
          </a:p>
        </p:txBody>
      </p:sp>
    </p:spTree>
    <p:extLst>
      <p:ext uri="{BB962C8B-B14F-4D97-AF65-F5344CB8AC3E}">
        <p14:creationId xmlns:p14="http://schemas.microsoft.com/office/powerpoint/2010/main" val="181631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00">
              <a:srgbClr val="92D050"/>
            </a:gs>
            <a:gs pos="49000">
              <a:srgbClr val="92D050"/>
            </a:gs>
            <a:gs pos="50000">
              <a:srgbClr val="92D050"/>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977699-D022-47B2-997B-17980CE8EB95}" type="datetimeFigureOut">
              <a:rPr lang="en-GB" smtClean="0"/>
              <a:t>26/09/2023</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B5CC5-15C9-4392-9432-67D203823652}" type="slidenum">
              <a:rPr lang="en-GB" smtClean="0"/>
              <a:t>‹#›</a:t>
            </a:fld>
            <a:endParaRPr lang="en-GB" dirty="0"/>
          </a:p>
        </p:txBody>
      </p:sp>
    </p:spTree>
    <p:extLst>
      <p:ext uri="{BB962C8B-B14F-4D97-AF65-F5344CB8AC3E}">
        <p14:creationId xmlns:p14="http://schemas.microsoft.com/office/powerpoint/2010/main" val="34750539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hyperlink" Target="mailto:schooladmin@calegreen.stockport.sch.uk"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81135"/>
            <a:ext cx="2420084" cy="242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43608" y="2564904"/>
            <a:ext cx="7118176" cy="2160240"/>
          </a:xfrm>
        </p:spPr>
        <p:txBody>
          <a:bodyPr>
            <a:normAutofit fontScale="90000"/>
          </a:bodyPr>
          <a:lstStyle/>
          <a:p>
            <a:br>
              <a:rPr lang="en-GB" dirty="0"/>
            </a:br>
            <a:r>
              <a:rPr lang="en-GB" dirty="0"/>
              <a:t>Meet the Teachers: </a:t>
            </a:r>
            <a:br>
              <a:rPr lang="en-GB" dirty="0"/>
            </a:br>
            <a:r>
              <a:rPr lang="en-GB" dirty="0"/>
              <a:t>Tuesday 26</a:t>
            </a:r>
            <a:r>
              <a:rPr lang="en-GB" baseline="30000" dirty="0"/>
              <a:t>th </a:t>
            </a:r>
            <a:r>
              <a:rPr lang="en-GB" dirty="0"/>
              <a:t>September</a:t>
            </a:r>
            <a:br>
              <a:rPr lang="en-GB" dirty="0"/>
            </a:br>
            <a:r>
              <a:rPr lang="en-GB" dirty="0"/>
              <a:t>Key Stage 1</a:t>
            </a:r>
            <a:br>
              <a:rPr lang="en-GB" dirty="0"/>
            </a:br>
            <a:r>
              <a:rPr lang="en-GB" dirty="0"/>
              <a:t>Cedar, Cherry and Chestnut Class  </a:t>
            </a:r>
          </a:p>
        </p:txBody>
      </p:sp>
      <p:sp>
        <p:nvSpPr>
          <p:cNvPr id="3" name="Content Placeholder 2"/>
          <p:cNvSpPr>
            <a:spLocks noGrp="1"/>
          </p:cNvSpPr>
          <p:nvPr>
            <p:ph idx="1"/>
          </p:nvPr>
        </p:nvSpPr>
        <p:spPr>
          <a:xfrm>
            <a:off x="460375" y="2564904"/>
            <a:ext cx="8229600" cy="4525963"/>
          </a:xfrm>
        </p:spPr>
        <p:txBody>
          <a:bodyPr/>
          <a:lstStyle/>
          <a:p>
            <a:endParaRPr lang="en-US" dirty="0"/>
          </a:p>
          <a:p>
            <a:pPr marL="0" indent="0">
              <a:buNone/>
            </a:pPr>
            <a:endParaRPr lang="en-US" dirty="0"/>
          </a:p>
          <a:p>
            <a:endParaRPr lang="en-US" dirty="0"/>
          </a:p>
          <a:p>
            <a:endParaRPr lang="en-GB" dirty="0"/>
          </a:p>
        </p:txBody>
      </p:sp>
      <p:sp>
        <p:nvSpPr>
          <p:cNvPr id="4" name="AutoShape 2" descr="Cale Green Primary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062975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D78D9-B08E-4611-A20D-80BF6E22387A}"/>
              </a:ext>
            </a:extLst>
          </p:cNvPr>
          <p:cNvSpPr>
            <a:spLocks noGrp="1"/>
          </p:cNvSpPr>
          <p:nvPr>
            <p:ph type="title"/>
          </p:nvPr>
        </p:nvSpPr>
        <p:spPr/>
        <p:txBody>
          <a:bodyPr/>
          <a:lstStyle/>
          <a:p>
            <a:r>
              <a:rPr lang="en-GB" dirty="0"/>
              <a:t>New Reading Scheme</a:t>
            </a:r>
          </a:p>
        </p:txBody>
      </p:sp>
      <p:sp>
        <p:nvSpPr>
          <p:cNvPr id="3" name="Content Placeholder 2">
            <a:extLst>
              <a:ext uri="{FF2B5EF4-FFF2-40B4-BE49-F238E27FC236}">
                <a16:creationId xmlns:a16="http://schemas.microsoft.com/office/drawing/2014/main" id="{E898722A-9CE1-4C88-AE09-FBC1D284FBCD}"/>
              </a:ext>
            </a:extLst>
          </p:cNvPr>
          <p:cNvSpPr>
            <a:spLocks noGrp="1"/>
          </p:cNvSpPr>
          <p:nvPr>
            <p:ph sz="half" idx="1"/>
          </p:nvPr>
        </p:nvSpPr>
        <p:spPr>
          <a:xfrm>
            <a:off x="457200" y="1417638"/>
            <a:ext cx="8229600" cy="4525963"/>
          </a:xfrm>
        </p:spPr>
        <p:txBody>
          <a:bodyPr>
            <a:normAutofit/>
          </a:bodyPr>
          <a:lstStyle/>
          <a:p>
            <a:pPr marL="0" indent="0">
              <a:buNone/>
            </a:pPr>
            <a:r>
              <a:rPr lang="en-GB" sz="2000" dirty="0"/>
              <a:t>Last year, school  purchased over 2000 new, decodable books that match up to the new phonics scheme. All children will receive a book matched to their phonics group level. </a:t>
            </a:r>
          </a:p>
          <a:p>
            <a:pPr marL="0" indent="0">
              <a:buNone/>
            </a:pPr>
            <a:r>
              <a:rPr lang="en-GB" sz="2000" dirty="0"/>
              <a:t>Children will need to read their reading book at least 3 times before it is changed. This is to develop fluency, expression and intonation. It is proven that reading a book more than once helps the child to become a more fluent reader, spell more words correctly as well as deepen their understanding of the world.</a:t>
            </a:r>
          </a:p>
          <a:p>
            <a:pPr marL="0" indent="0">
              <a:buNone/>
            </a:pPr>
            <a:r>
              <a:rPr lang="en-GB" sz="2000" dirty="0"/>
              <a:t>Books will only be changed on a Friday as we need to make sure books are matched to the graphemes they have learnt that week. Your child will receive 1 or 2 books a week depending on how often they are reading at home.  </a:t>
            </a:r>
          </a:p>
          <a:p>
            <a:pPr marL="0" indent="0">
              <a:buNone/>
            </a:pPr>
            <a:r>
              <a:rPr lang="en-GB" sz="2000" dirty="0"/>
              <a:t>It is expected that your child reads every night to a grown up. </a:t>
            </a:r>
          </a:p>
        </p:txBody>
      </p:sp>
    </p:spTree>
    <p:extLst>
      <p:ext uri="{BB962C8B-B14F-4D97-AF65-F5344CB8AC3E}">
        <p14:creationId xmlns:p14="http://schemas.microsoft.com/office/powerpoint/2010/main" val="3765145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99392"/>
            <a:ext cx="8229600" cy="1143000"/>
          </a:xfrm>
        </p:spPr>
        <p:txBody>
          <a:bodyPr>
            <a:normAutofit fontScale="90000"/>
          </a:bodyPr>
          <a:lstStyle/>
          <a:p>
            <a:r>
              <a:rPr lang="en-GB" b="1" u="sng" dirty="0"/>
              <a:t>Reading</a:t>
            </a:r>
            <a:r>
              <a:rPr lang="en-GB" dirty="0"/>
              <a:t> </a:t>
            </a:r>
            <a:br>
              <a:rPr lang="en-GB" dirty="0"/>
            </a:br>
            <a:endParaRPr lang="en-GB" dirty="0"/>
          </a:p>
        </p:txBody>
      </p:sp>
      <p:sp>
        <p:nvSpPr>
          <p:cNvPr id="4" name="Content Placeholder 3"/>
          <p:cNvSpPr>
            <a:spLocks noGrp="1"/>
          </p:cNvSpPr>
          <p:nvPr>
            <p:ph sz="half" idx="1"/>
          </p:nvPr>
        </p:nvSpPr>
        <p:spPr>
          <a:xfrm>
            <a:off x="395536" y="620688"/>
            <a:ext cx="8507288" cy="6048672"/>
          </a:xfrm>
        </p:spPr>
        <p:txBody>
          <a:bodyPr>
            <a:normAutofit fontScale="55000" lnSpcReduction="20000"/>
          </a:bodyPr>
          <a:lstStyle/>
          <a:p>
            <a:pPr marL="0" indent="0">
              <a:buNone/>
            </a:pPr>
            <a:r>
              <a:rPr lang="en-GB" sz="3300" dirty="0"/>
              <a:t>Children will have lots of opportunities to read through the school day:</a:t>
            </a:r>
          </a:p>
          <a:p>
            <a:pPr marL="0" indent="0">
              <a:buNone/>
            </a:pPr>
            <a:r>
              <a:rPr lang="en-GB" sz="3300" dirty="0"/>
              <a:t>Individual reading sessions, group reading sessions, story time, reading bingo books, school library, Phonics/English lessons</a:t>
            </a:r>
          </a:p>
          <a:p>
            <a:pPr marL="0" indent="0">
              <a:buNone/>
            </a:pPr>
            <a:endParaRPr lang="en-US" sz="3300" dirty="0"/>
          </a:p>
          <a:p>
            <a:pPr marL="0" indent="0">
              <a:buNone/>
            </a:pPr>
            <a:r>
              <a:rPr lang="en-GB" sz="3300" dirty="0"/>
              <a:t>It is important that children read daily at home as this will help develop your child’s fluency. </a:t>
            </a:r>
          </a:p>
          <a:p>
            <a:pPr marL="0" indent="0">
              <a:buNone/>
            </a:pPr>
            <a:endParaRPr lang="en-GB" sz="3300" dirty="0"/>
          </a:p>
          <a:p>
            <a:pPr marL="0" indent="0">
              <a:buNone/>
            </a:pPr>
            <a:r>
              <a:rPr lang="en-GB" sz="3300" dirty="0"/>
              <a:t>Please ask your child questions about what they have read to check their understanding. </a:t>
            </a:r>
          </a:p>
          <a:p>
            <a:pPr marL="0" indent="0">
              <a:buNone/>
            </a:pPr>
            <a:r>
              <a:rPr lang="en-GB" sz="3300" dirty="0"/>
              <a:t>Talk to them about the book asking questions such as :</a:t>
            </a:r>
          </a:p>
          <a:p>
            <a:pPr marL="0" indent="0">
              <a:buNone/>
            </a:pPr>
            <a:r>
              <a:rPr lang="en-GB" sz="3300" dirty="0"/>
              <a:t>What has happened so far? </a:t>
            </a:r>
          </a:p>
          <a:p>
            <a:pPr marL="0" indent="0">
              <a:buNone/>
            </a:pPr>
            <a:r>
              <a:rPr lang="en-GB" sz="3300" dirty="0"/>
              <a:t>What do think will happen next? </a:t>
            </a:r>
          </a:p>
          <a:p>
            <a:pPr marL="0" indent="0">
              <a:buNone/>
            </a:pPr>
            <a:r>
              <a:rPr lang="en-GB" sz="3300" dirty="0"/>
              <a:t>Why did that character say that?</a:t>
            </a:r>
          </a:p>
          <a:p>
            <a:pPr marL="0" indent="0">
              <a:buNone/>
            </a:pPr>
            <a:r>
              <a:rPr lang="en-GB" sz="3300" dirty="0"/>
              <a:t>How is this character feeling and why? </a:t>
            </a:r>
          </a:p>
          <a:p>
            <a:pPr marL="0" indent="0">
              <a:buNone/>
            </a:pPr>
            <a:r>
              <a:rPr lang="en-GB" sz="3300" dirty="0"/>
              <a:t>How do you know this? </a:t>
            </a:r>
          </a:p>
          <a:p>
            <a:pPr marL="0" indent="0">
              <a:buNone/>
            </a:pPr>
            <a:r>
              <a:rPr lang="en-GB" sz="3300" dirty="0"/>
              <a:t>How would you feel if you were ....?</a:t>
            </a:r>
          </a:p>
          <a:p>
            <a:pPr marL="0" indent="0">
              <a:buNone/>
            </a:pPr>
            <a:r>
              <a:rPr lang="en-GB" sz="3300" dirty="0"/>
              <a:t>How can I find information about…?</a:t>
            </a:r>
          </a:p>
          <a:p>
            <a:pPr marL="0" indent="0">
              <a:buNone/>
            </a:pPr>
            <a:endParaRPr lang="en-GB" sz="3300" dirty="0"/>
          </a:p>
          <a:p>
            <a:pPr marL="0" indent="0">
              <a:buNone/>
            </a:pPr>
            <a:r>
              <a:rPr lang="en-GB" sz="3300" dirty="0"/>
              <a:t>Please make sure that reads are recorded in </a:t>
            </a:r>
          </a:p>
          <a:p>
            <a:pPr marL="0" indent="0">
              <a:buNone/>
            </a:pPr>
            <a:r>
              <a:rPr lang="en-GB" sz="3300" dirty="0"/>
              <a:t>the reading diaries. Reading books and diaries</a:t>
            </a:r>
          </a:p>
          <a:p>
            <a:pPr marL="0" indent="0">
              <a:buNone/>
            </a:pPr>
            <a:r>
              <a:rPr lang="en-GB" sz="3300" dirty="0"/>
              <a:t>are expected to be in school daily</a:t>
            </a:r>
            <a:r>
              <a:rPr lang="en-GB" dirty="0"/>
              <a:t>.</a:t>
            </a:r>
          </a:p>
          <a:p>
            <a:pPr marL="0" indent="0">
              <a:buNone/>
            </a:pPr>
            <a:endParaRPr lang="en-GB" dirty="0"/>
          </a:p>
          <a:p>
            <a:pPr marL="0" indent="0">
              <a:buNone/>
            </a:pPr>
            <a:r>
              <a:rPr lang="en-GB" dirty="0"/>
              <a:t>https://www.unlockinglettersandsounds.co.uk/institute/teacher/courseview/13/view</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9188" y="3057055"/>
            <a:ext cx="3519149" cy="2773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732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10A1-3F28-40D0-8DBC-C337CD9DE081}"/>
              </a:ext>
            </a:extLst>
          </p:cNvPr>
          <p:cNvSpPr>
            <a:spLocks noGrp="1"/>
          </p:cNvSpPr>
          <p:nvPr>
            <p:ph type="title"/>
          </p:nvPr>
        </p:nvSpPr>
        <p:spPr>
          <a:xfrm>
            <a:off x="457200" y="-95946"/>
            <a:ext cx="8229600" cy="1143000"/>
          </a:xfrm>
        </p:spPr>
        <p:txBody>
          <a:bodyPr/>
          <a:lstStyle/>
          <a:p>
            <a:r>
              <a:rPr lang="en-GB" dirty="0"/>
              <a:t>This year…</a:t>
            </a:r>
          </a:p>
        </p:txBody>
      </p:sp>
      <p:sp>
        <p:nvSpPr>
          <p:cNvPr id="3" name="Content Placeholder 2">
            <a:extLst>
              <a:ext uri="{FF2B5EF4-FFF2-40B4-BE49-F238E27FC236}">
                <a16:creationId xmlns:a16="http://schemas.microsoft.com/office/drawing/2014/main" id="{25F11DAC-37FB-492E-9376-E1D02A4124C3}"/>
              </a:ext>
            </a:extLst>
          </p:cNvPr>
          <p:cNvSpPr>
            <a:spLocks noGrp="1"/>
          </p:cNvSpPr>
          <p:nvPr>
            <p:ph sz="half" idx="1"/>
          </p:nvPr>
        </p:nvSpPr>
        <p:spPr>
          <a:xfrm>
            <a:off x="395536" y="1052736"/>
            <a:ext cx="8229600" cy="5400600"/>
          </a:xfrm>
        </p:spPr>
        <p:txBody>
          <a:bodyPr>
            <a:normAutofit fontScale="92500" lnSpcReduction="20000"/>
          </a:bodyPr>
          <a:lstStyle/>
          <a:p>
            <a:pPr marL="0" indent="0">
              <a:buNone/>
            </a:pPr>
            <a:r>
              <a:rPr lang="en-GB" dirty="0"/>
              <a:t>In class this year, we will cover 4 themes. </a:t>
            </a:r>
          </a:p>
          <a:p>
            <a:pPr marL="0" indent="0">
              <a:buNone/>
            </a:pPr>
            <a:r>
              <a:rPr lang="en-GB" dirty="0"/>
              <a:t>They are:</a:t>
            </a:r>
          </a:p>
          <a:p>
            <a:pPr marL="514350" indent="-514350">
              <a:buFont typeface="+mj-lt"/>
              <a:buAutoNum type="arabicPeriod"/>
            </a:pPr>
            <a:r>
              <a:rPr lang="en-GB" u="sng" dirty="0"/>
              <a:t>How did the Flickering Flames stop the Rascal Rats? </a:t>
            </a:r>
            <a:r>
              <a:rPr lang="en-GB" dirty="0"/>
              <a:t>This theme focuses on the historical events of The Plague and The Great Fire of London.</a:t>
            </a:r>
          </a:p>
          <a:p>
            <a:pPr marL="514350" indent="-514350">
              <a:buFont typeface="+mj-lt"/>
              <a:buAutoNum type="arabicPeriod"/>
            </a:pPr>
            <a:r>
              <a:rPr lang="en-GB" u="sng" dirty="0"/>
              <a:t>Shall we jump aboard the Naughty Bus? </a:t>
            </a:r>
            <a:r>
              <a:rPr lang="en-GB" dirty="0"/>
              <a:t>In this theme children will compare different areas of the United Kingdom.</a:t>
            </a:r>
          </a:p>
          <a:p>
            <a:pPr marL="514350" indent="-514350">
              <a:buFont typeface="+mj-lt"/>
              <a:buAutoNum type="arabicPeriod"/>
            </a:pPr>
            <a:r>
              <a:rPr lang="en-GB" u="sng" dirty="0"/>
              <a:t>Where will your compass take you? </a:t>
            </a:r>
            <a:r>
              <a:rPr lang="en-GB" dirty="0"/>
              <a:t>In this theme we will study significant explores and learn about the continents and oceans.</a:t>
            </a:r>
          </a:p>
          <a:p>
            <a:pPr marL="514350" indent="-514350">
              <a:buFont typeface="+mj-lt"/>
              <a:buAutoNum type="arabicPeriod"/>
            </a:pPr>
            <a:r>
              <a:rPr lang="en-GB" u="sng" dirty="0"/>
              <a:t>How does Pointe a Pierre compare to Stockport? </a:t>
            </a:r>
            <a:r>
              <a:rPr lang="en-GB" dirty="0"/>
              <a:t>In this theme we will compare Stockport to a small area of Trinidad.</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Tree>
    <p:extLst>
      <p:ext uri="{BB962C8B-B14F-4D97-AF65-F5344CB8AC3E}">
        <p14:creationId xmlns:p14="http://schemas.microsoft.com/office/powerpoint/2010/main" val="3825881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34280"/>
            <a:ext cx="8229600" cy="1143000"/>
          </a:xfrm>
        </p:spPr>
        <p:txBody>
          <a:bodyPr/>
          <a:lstStyle/>
          <a:p>
            <a:r>
              <a:rPr lang="en-US" u="sng" dirty="0"/>
              <a:t>Reading – Year 1 Reading Bingo</a:t>
            </a:r>
            <a:endParaRPr lang="en-GB" u="sng" dirty="0"/>
          </a:p>
        </p:txBody>
      </p:sp>
      <p:pic>
        <p:nvPicPr>
          <p:cNvPr id="3" name="Picture 2">
            <a:extLst>
              <a:ext uri="{FF2B5EF4-FFF2-40B4-BE49-F238E27FC236}">
                <a16:creationId xmlns:a16="http://schemas.microsoft.com/office/drawing/2014/main" id="{8E6FE24E-6B66-488C-BCE3-389DD33B1983}"/>
              </a:ext>
            </a:extLst>
          </p:cNvPr>
          <p:cNvPicPr>
            <a:picLocks noChangeAspect="1"/>
          </p:cNvPicPr>
          <p:nvPr/>
        </p:nvPicPr>
        <p:blipFill>
          <a:blip r:embed="rId2"/>
          <a:stretch>
            <a:fillRect/>
          </a:stretch>
        </p:blipFill>
        <p:spPr>
          <a:xfrm>
            <a:off x="-61664" y="764704"/>
            <a:ext cx="9144000" cy="6466054"/>
          </a:xfrm>
          <a:prstGeom prst="rect">
            <a:avLst/>
          </a:prstGeom>
        </p:spPr>
      </p:pic>
    </p:spTree>
    <p:extLst>
      <p:ext uri="{BB962C8B-B14F-4D97-AF65-F5344CB8AC3E}">
        <p14:creationId xmlns:p14="http://schemas.microsoft.com/office/powerpoint/2010/main" val="1364678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011" y="-243408"/>
            <a:ext cx="8229600" cy="1143000"/>
          </a:xfrm>
        </p:spPr>
        <p:txBody>
          <a:bodyPr/>
          <a:lstStyle/>
          <a:p>
            <a:r>
              <a:rPr lang="en-GB" u="sng" dirty="0"/>
              <a:t>Reading – Year 2 Reading Bingo</a:t>
            </a:r>
          </a:p>
        </p:txBody>
      </p:sp>
      <p:pic>
        <p:nvPicPr>
          <p:cNvPr id="3" name="Picture 2">
            <a:extLst>
              <a:ext uri="{FF2B5EF4-FFF2-40B4-BE49-F238E27FC236}">
                <a16:creationId xmlns:a16="http://schemas.microsoft.com/office/drawing/2014/main" id="{2505B10F-2006-4EAC-B500-ADD65152D605}"/>
              </a:ext>
            </a:extLst>
          </p:cNvPr>
          <p:cNvPicPr>
            <a:picLocks noChangeAspect="1"/>
          </p:cNvPicPr>
          <p:nvPr/>
        </p:nvPicPr>
        <p:blipFill>
          <a:blip r:embed="rId2"/>
          <a:stretch>
            <a:fillRect/>
          </a:stretch>
        </p:blipFill>
        <p:spPr>
          <a:xfrm>
            <a:off x="0" y="692696"/>
            <a:ext cx="9144000" cy="6466054"/>
          </a:xfrm>
          <a:prstGeom prst="rect">
            <a:avLst/>
          </a:prstGeom>
        </p:spPr>
      </p:pic>
    </p:spTree>
    <p:extLst>
      <p:ext uri="{BB962C8B-B14F-4D97-AF65-F5344CB8AC3E}">
        <p14:creationId xmlns:p14="http://schemas.microsoft.com/office/powerpoint/2010/main" val="75815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2596"/>
            <a:ext cx="8229600" cy="1143000"/>
          </a:xfrm>
        </p:spPr>
        <p:txBody>
          <a:bodyPr/>
          <a:lstStyle/>
          <a:p>
            <a:r>
              <a:rPr lang="en-US" u="sng" dirty="0"/>
              <a:t>Other Information</a:t>
            </a:r>
            <a:endParaRPr lang="en-GB" u="sng" dirty="0"/>
          </a:p>
        </p:txBody>
      </p:sp>
      <p:sp>
        <p:nvSpPr>
          <p:cNvPr id="6" name="Content Placeholder 5"/>
          <p:cNvSpPr>
            <a:spLocks noGrp="1"/>
          </p:cNvSpPr>
          <p:nvPr>
            <p:ph idx="1"/>
          </p:nvPr>
        </p:nvSpPr>
        <p:spPr>
          <a:xfrm>
            <a:off x="457200" y="894420"/>
            <a:ext cx="8229600" cy="5069160"/>
          </a:xfrm>
        </p:spPr>
        <p:txBody>
          <a:bodyPr>
            <a:normAutofit fontScale="92500" lnSpcReduction="20000"/>
          </a:bodyPr>
          <a:lstStyle/>
          <a:p>
            <a:pPr marL="0" indent="0">
              <a:buNone/>
            </a:pPr>
            <a:r>
              <a:rPr lang="en-GB" sz="2000" b="1" u="sng" dirty="0"/>
              <a:t>Healthy Eating </a:t>
            </a:r>
          </a:p>
          <a:p>
            <a:pPr marL="0" indent="0">
              <a:buNone/>
            </a:pPr>
            <a:r>
              <a:rPr lang="en-GB" sz="2000" dirty="0"/>
              <a:t>Free fruit is provided for children daily to have at break time but your child may want to bring their own healthy snack (no crisps or chocolate bars please)</a:t>
            </a:r>
          </a:p>
          <a:p>
            <a:pPr marL="0" indent="0">
              <a:buNone/>
            </a:pPr>
            <a:r>
              <a:rPr lang="en-GB" sz="2000" b="1" u="sng" dirty="0"/>
              <a:t>Water</a:t>
            </a:r>
          </a:p>
          <a:p>
            <a:pPr marL="0" indent="0">
              <a:buNone/>
            </a:pPr>
            <a:r>
              <a:rPr lang="en-GB" sz="2000" dirty="0"/>
              <a:t>Please ensure your child brings in a named bottle of water for use in the classroom. Please do not send in juice. If a child spills juice, it is much more difficult to clean. </a:t>
            </a:r>
          </a:p>
          <a:p>
            <a:pPr marL="0" indent="0">
              <a:buNone/>
            </a:pPr>
            <a:r>
              <a:rPr lang="en-GB" sz="2000" b="1" u="sng" dirty="0"/>
              <a:t>P.E</a:t>
            </a:r>
          </a:p>
          <a:p>
            <a:pPr marL="0" indent="0">
              <a:buNone/>
            </a:pPr>
            <a:r>
              <a:rPr lang="en-GB" sz="2000" dirty="0"/>
              <a:t>P.E is on a Monday and Friday. Please ensure your child comes into school wearing:</a:t>
            </a:r>
          </a:p>
          <a:p>
            <a:pPr marL="0" indent="0">
              <a:buNone/>
            </a:pPr>
            <a:r>
              <a:rPr lang="en-GB" sz="2000" dirty="0"/>
              <a:t>Green school jumper or black school hoodie.</a:t>
            </a:r>
          </a:p>
          <a:p>
            <a:pPr marL="0" indent="0">
              <a:buNone/>
            </a:pPr>
            <a:r>
              <a:rPr lang="en-GB" sz="2000" dirty="0"/>
              <a:t>A white t-shirt or polo shirt.</a:t>
            </a:r>
          </a:p>
          <a:p>
            <a:pPr marL="0" indent="0">
              <a:buNone/>
            </a:pPr>
            <a:r>
              <a:rPr lang="en-GB" sz="2000" dirty="0"/>
              <a:t>Black joggers, shorts or leggings.</a:t>
            </a:r>
          </a:p>
          <a:p>
            <a:pPr marL="0" indent="0">
              <a:buNone/>
            </a:pPr>
            <a:r>
              <a:rPr lang="en-GB" sz="2000" dirty="0"/>
              <a:t>Suitable shoes such as trainers.</a:t>
            </a:r>
          </a:p>
          <a:p>
            <a:pPr marL="0" indent="0">
              <a:buNone/>
            </a:pPr>
            <a:r>
              <a:rPr lang="en-GB" sz="2000" dirty="0"/>
              <a:t>No jewellery- earrings to be removed or covered at home.</a:t>
            </a:r>
          </a:p>
          <a:p>
            <a:pPr marL="0" indent="0">
              <a:buNone/>
            </a:pPr>
            <a:r>
              <a:rPr lang="en-GB" sz="2000" b="1" u="sng" dirty="0"/>
              <a:t>Other</a:t>
            </a:r>
          </a:p>
          <a:p>
            <a:pPr marL="0" indent="0">
              <a:buNone/>
            </a:pPr>
            <a:r>
              <a:rPr lang="en-GB" sz="2000" dirty="0"/>
              <a:t>Please check your child's hair regularly for head lice.</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671014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Any questions?</a:t>
            </a:r>
            <a:endParaRPr lang="en-GB" u="sng" dirty="0"/>
          </a:p>
        </p:txBody>
      </p:sp>
      <p:sp>
        <p:nvSpPr>
          <p:cNvPr id="3" name="Content Placeholder 2"/>
          <p:cNvSpPr>
            <a:spLocks noGrp="1"/>
          </p:cNvSpPr>
          <p:nvPr>
            <p:ph idx="1"/>
          </p:nvPr>
        </p:nvSpPr>
        <p:spPr/>
        <p:txBody>
          <a:bodyPr>
            <a:normAutofit/>
          </a:bodyPr>
          <a:lstStyle/>
          <a:p>
            <a:r>
              <a:rPr lang="en-GB" dirty="0"/>
              <a:t>Thank you for all the positive messages and a great start to the year. </a:t>
            </a:r>
          </a:p>
          <a:p>
            <a:r>
              <a:rPr lang="en-GB" dirty="0"/>
              <a:t>If you have any questions please speak to your child’s class teacher. </a:t>
            </a:r>
          </a:p>
          <a:p>
            <a:pPr marL="0" indent="0">
              <a:buNone/>
            </a:pPr>
            <a:endParaRPr lang="en-GB" dirty="0"/>
          </a:p>
        </p:txBody>
      </p:sp>
    </p:spTree>
    <p:extLst>
      <p:ext uri="{BB962C8B-B14F-4D97-AF65-F5344CB8AC3E}">
        <p14:creationId xmlns:p14="http://schemas.microsoft.com/office/powerpoint/2010/main" val="4441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5047" y="53752"/>
            <a:ext cx="8229600" cy="1143000"/>
          </a:xfrm>
        </p:spPr>
        <p:txBody>
          <a:bodyPr/>
          <a:lstStyle/>
          <a:p>
            <a:r>
              <a:rPr lang="en-GB" u="sng" dirty="0"/>
              <a:t>Meet the staff</a:t>
            </a:r>
          </a:p>
        </p:txBody>
      </p:sp>
      <p:sp>
        <p:nvSpPr>
          <p:cNvPr id="5" name="Content Placeholder 4"/>
          <p:cNvSpPr>
            <a:spLocks noGrp="1"/>
          </p:cNvSpPr>
          <p:nvPr>
            <p:ph sz="half" idx="1"/>
          </p:nvPr>
        </p:nvSpPr>
        <p:spPr>
          <a:xfrm>
            <a:off x="451681" y="946054"/>
            <a:ext cx="8219256" cy="5862378"/>
          </a:xfrm>
        </p:spPr>
        <p:txBody>
          <a:bodyPr>
            <a:normAutofit/>
          </a:bodyPr>
          <a:lstStyle/>
          <a:p>
            <a:pPr marL="0" indent="0">
              <a:buNone/>
            </a:pPr>
            <a:r>
              <a:rPr lang="en-GB" b="1" u="sng" dirty="0"/>
              <a:t>Cherry Class:  </a:t>
            </a:r>
          </a:p>
          <a:p>
            <a:endParaRPr lang="en-GB" b="1" dirty="0"/>
          </a:p>
          <a:p>
            <a:endParaRPr lang="en-GB" b="1" dirty="0"/>
          </a:p>
          <a:p>
            <a:pPr marL="0" indent="0">
              <a:buNone/>
            </a:pPr>
            <a:r>
              <a:rPr lang="en-US" b="1" u="sng" dirty="0"/>
              <a:t>Cedar Class: </a:t>
            </a:r>
          </a:p>
          <a:p>
            <a:pPr marL="0" indent="0">
              <a:buNone/>
            </a:pPr>
            <a:endParaRPr lang="en-US" b="1" u="sng" dirty="0"/>
          </a:p>
          <a:p>
            <a:pPr marL="0" indent="0">
              <a:buNone/>
            </a:pPr>
            <a:endParaRPr lang="en-US" b="1" u="sng" dirty="0"/>
          </a:p>
          <a:p>
            <a:pPr marL="0" indent="0">
              <a:buNone/>
            </a:pPr>
            <a:endParaRPr lang="en-US" b="1" u="sng" dirty="0"/>
          </a:p>
          <a:p>
            <a:pPr marL="0" indent="0">
              <a:buNone/>
            </a:pPr>
            <a:r>
              <a:rPr lang="en-US" b="1" u="sng" dirty="0"/>
              <a:t>Chestnut Class: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31" r="16769"/>
          <a:stretch/>
        </p:blipFill>
        <p:spPr bwMode="auto">
          <a:xfrm>
            <a:off x="6444208" y="1509972"/>
            <a:ext cx="936104"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884"/>
          <a:stretch/>
        </p:blipFill>
        <p:spPr bwMode="auto">
          <a:xfrm>
            <a:off x="2140436" y="5109569"/>
            <a:ext cx="962263" cy="1206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5" name="Picture 14">
            <a:extLst>
              <a:ext uri="{FF2B5EF4-FFF2-40B4-BE49-F238E27FC236}">
                <a16:creationId xmlns:a16="http://schemas.microsoft.com/office/drawing/2014/main" id="{C1CD095B-C59F-409C-8DCE-33FBA8BC0E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19" t="17205"/>
          <a:stretch/>
        </p:blipFill>
        <p:spPr>
          <a:xfrm rot="5400000">
            <a:off x="1672010" y="1592426"/>
            <a:ext cx="1165578" cy="818337"/>
          </a:xfrm>
          <a:prstGeom prst="rect">
            <a:avLst/>
          </a:prstGeom>
        </p:spPr>
      </p:pic>
      <p:pic>
        <p:nvPicPr>
          <p:cNvPr id="17" name="Picture 16">
            <a:extLst>
              <a:ext uri="{FF2B5EF4-FFF2-40B4-BE49-F238E27FC236}">
                <a16:creationId xmlns:a16="http://schemas.microsoft.com/office/drawing/2014/main" id="{3B115441-FA6F-4490-8B9F-64E5333AB4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801" t="12581"/>
          <a:stretch/>
        </p:blipFill>
        <p:spPr>
          <a:xfrm rot="5400000">
            <a:off x="1751660" y="3231723"/>
            <a:ext cx="1143000" cy="818336"/>
          </a:xfrm>
          <a:prstGeom prst="rect">
            <a:avLst/>
          </a:prstGeom>
        </p:spPr>
      </p:pic>
      <p:pic>
        <p:nvPicPr>
          <p:cNvPr id="1026" name="Picture 2" descr="N:\image.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642" t="18825" b="7143"/>
          <a:stretch/>
        </p:blipFill>
        <p:spPr bwMode="auto">
          <a:xfrm rot="5400000">
            <a:off x="3118590" y="3271994"/>
            <a:ext cx="982294" cy="6289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8234C07-07F4-453A-9BE6-4F159D92D7F8}"/>
              </a:ext>
            </a:extLst>
          </p:cNvPr>
          <p:cNvPicPr>
            <a:picLocks noChangeAspect="1"/>
          </p:cNvPicPr>
          <p:nvPr/>
        </p:nvPicPr>
        <p:blipFill rotWithShape="1">
          <a:blip r:embed="rId7"/>
          <a:srcRect l="14955" t="6592" r="22567" b="-1465"/>
          <a:stretch/>
        </p:blipFill>
        <p:spPr>
          <a:xfrm>
            <a:off x="473063" y="5092437"/>
            <a:ext cx="1050693" cy="1348179"/>
          </a:xfrm>
          <a:prstGeom prst="rect">
            <a:avLst/>
          </a:prstGeom>
        </p:spPr>
      </p:pic>
      <p:pic>
        <p:nvPicPr>
          <p:cNvPr id="7" name="Picture 6">
            <a:extLst>
              <a:ext uri="{FF2B5EF4-FFF2-40B4-BE49-F238E27FC236}">
                <a16:creationId xmlns:a16="http://schemas.microsoft.com/office/drawing/2014/main" id="{E0F4D1B6-7316-4B8D-A7B3-C3269144CA64}"/>
              </a:ext>
            </a:extLst>
          </p:cNvPr>
          <p:cNvPicPr>
            <a:picLocks noChangeAspect="1"/>
          </p:cNvPicPr>
          <p:nvPr/>
        </p:nvPicPr>
        <p:blipFill rotWithShape="1">
          <a:blip r:embed="rId8"/>
          <a:srcRect t="3630" r="21728"/>
          <a:stretch/>
        </p:blipFill>
        <p:spPr>
          <a:xfrm>
            <a:off x="551907" y="1430094"/>
            <a:ext cx="988395" cy="1143000"/>
          </a:xfrm>
          <a:prstGeom prst="rect">
            <a:avLst/>
          </a:prstGeom>
        </p:spPr>
      </p:pic>
      <p:pic>
        <p:nvPicPr>
          <p:cNvPr id="16" name="Picture 2" descr="N:\image.jpeg">
            <a:extLst>
              <a:ext uri="{FF2B5EF4-FFF2-40B4-BE49-F238E27FC236}">
                <a16:creationId xmlns:a16="http://schemas.microsoft.com/office/drawing/2014/main" id="{81279E57-7BDC-4EE3-92B8-DC1BDE20F13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642" t="18825" b="7143"/>
          <a:stretch/>
        </p:blipFill>
        <p:spPr bwMode="auto">
          <a:xfrm rot="5400000">
            <a:off x="5014574" y="5302061"/>
            <a:ext cx="1165578" cy="7463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51E47513-B506-4DEB-BCD6-40CD26D98D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31" r="16769"/>
          <a:stretch/>
        </p:blipFill>
        <p:spPr bwMode="auto">
          <a:xfrm>
            <a:off x="6435340" y="3472986"/>
            <a:ext cx="936104"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a:extLst>
              <a:ext uri="{FF2B5EF4-FFF2-40B4-BE49-F238E27FC236}">
                <a16:creationId xmlns:a16="http://schemas.microsoft.com/office/drawing/2014/main" id="{8D324132-99D8-4980-BDAA-41F8E6952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31" r="16769"/>
          <a:stretch/>
        </p:blipFill>
        <p:spPr bwMode="auto">
          <a:xfrm>
            <a:off x="6435340" y="5043506"/>
            <a:ext cx="936104"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EDED1E29-6A3B-4794-98D5-CDA36EC0F9D5}"/>
              </a:ext>
            </a:extLst>
          </p:cNvPr>
          <p:cNvPicPr>
            <a:picLocks noChangeAspect="1"/>
          </p:cNvPicPr>
          <p:nvPr/>
        </p:nvPicPr>
        <p:blipFill rotWithShape="1">
          <a:blip r:embed="rId10"/>
          <a:srcRect l="14488" t="21917" r="5368" b="853"/>
          <a:stretch/>
        </p:blipFill>
        <p:spPr>
          <a:xfrm>
            <a:off x="3117325" y="1407514"/>
            <a:ext cx="903435" cy="1165580"/>
          </a:xfrm>
          <a:prstGeom prst="rect">
            <a:avLst/>
          </a:prstGeom>
        </p:spPr>
      </p:pic>
      <p:pic>
        <p:nvPicPr>
          <p:cNvPr id="11" name="Picture 10">
            <a:extLst>
              <a:ext uri="{FF2B5EF4-FFF2-40B4-BE49-F238E27FC236}">
                <a16:creationId xmlns:a16="http://schemas.microsoft.com/office/drawing/2014/main" id="{9A7E2BEC-100D-416C-9B80-8B5FED6F9E29}"/>
              </a:ext>
            </a:extLst>
          </p:cNvPr>
          <p:cNvPicPr>
            <a:picLocks noChangeAspect="1"/>
          </p:cNvPicPr>
          <p:nvPr/>
        </p:nvPicPr>
        <p:blipFill>
          <a:blip r:embed="rId11"/>
          <a:stretch>
            <a:fillRect/>
          </a:stretch>
        </p:blipFill>
        <p:spPr>
          <a:xfrm>
            <a:off x="636935" y="3095333"/>
            <a:ext cx="818337" cy="1091116"/>
          </a:xfrm>
          <a:prstGeom prst="rect">
            <a:avLst/>
          </a:prstGeom>
        </p:spPr>
      </p:pic>
      <p:pic>
        <p:nvPicPr>
          <p:cNvPr id="12" name="Picture 11">
            <a:extLst>
              <a:ext uri="{FF2B5EF4-FFF2-40B4-BE49-F238E27FC236}">
                <a16:creationId xmlns:a16="http://schemas.microsoft.com/office/drawing/2014/main" id="{DA2EA049-5201-4DBE-8F67-18E47A7CA837}"/>
              </a:ext>
            </a:extLst>
          </p:cNvPr>
          <p:cNvPicPr>
            <a:picLocks noChangeAspect="1"/>
          </p:cNvPicPr>
          <p:nvPr/>
        </p:nvPicPr>
        <p:blipFill>
          <a:blip r:embed="rId12"/>
          <a:stretch>
            <a:fillRect/>
          </a:stretch>
        </p:blipFill>
        <p:spPr>
          <a:xfrm>
            <a:off x="3609737" y="5053627"/>
            <a:ext cx="962263" cy="1288319"/>
          </a:xfrm>
          <a:prstGeom prst="rect">
            <a:avLst/>
          </a:prstGeom>
        </p:spPr>
      </p:pic>
    </p:spTree>
    <p:extLst>
      <p:ext uri="{BB962C8B-B14F-4D97-AF65-F5344CB8AC3E}">
        <p14:creationId xmlns:p14="http://schemas.microsoft.com/office/powerpoint/2010/main" val="3139239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u="sng" dirty="0"/>
              <a:t>Ways to contact us/Messages</a:t>
            </a:r>
          </a:p>
        </p:txBody>
      </p:sp>
      <p:sp>
        <p:nvSpPr>
          <p:cNvPr id="5" name="Content Placeholder 4"/>
          <p:cNvSpPr>
            <a:spLocks noGrp="1"/>
          </p:cNvSpPr>
          <p:nvPr>
            <p:ph sz="half" idx="1"/>
          </p:nvPr>
        </p:nvSpPr>
        <p:spPr>
          <a:xfrm>
            <a:off x="467544" y="1340768"/>
            <a:ext cx="8003232" cy="4525963"/>
          </a:xfrm>
        </p:spPr>
        <p:txBody>
          <a:bodyPr>
            <a:noAutofit/>
          </a:bodyPr>
          <a:lstStyle/>
          <a:p>
            <a:pPr marL="0" indent="0">
              <a:buNone/>
            </a:pPr>
            <a:r>
              <a:rPr lang="en-GB" sz="1600" dirty="0"/>
              <a:t>There are various ways to get in touch:</a:t>
            </a:r>
          </a:p>
          <a:p>
            <a:pPr marL="0" indent="0">
              <a:buNone/>
            </a:pPr>
            <a:endParaRPr lang="en-GB" sz="1600" dirty="0"/>
          </a:p>
          <a:p>
            <a:r>
              <a:rPr lang="en-GB" sz="1600" dirty="0"/>
              <a:t>Via the member of staff outside on the hall door in the morning</a:t>
            </a:r>
          </a:p>
          <a:p>
            <a:endParaRPr lang="en-GB" sz="1600" dirty="0"/>
          </a:p>
          <a:p>
            <a:r>
              <a:rPr lang="en-GB" sz="1600" dirty="0"/>
              <a:t>Email school: </a:t>
            </a:r>
            <a:r>
              <a:rPr lang="en-GB" sz="1600" dirty="0">
                <a:hlinkClick r:id="rId2"/>
              </a:rPr>
              <a:t>schooladmin@calegreen.stockport.sch.uk</a:t>
            </a:r>
            <a:endParaRPr lang="en-GB" sz="1600" dirty="0"/>
          </a:p>
          <a:p>
            <a:endParaRPr lang="en-GB" sz="1600" dirty="0"/>
          </a:p>
          <a:p>
            <a:r>
              <a:rPr lang="en-GB" sz="1600" dirty="0"/>
              <a:t>Call school – </a:t>
            </a:r>
            <a:r>
              <a:rPr lang="en-GB" sz="1600" b="1" u="sng" dirty="0">
                <a:solidFill>
                  <a:srgbClr val="0070C0"/>
                </a:solidFill>
              </a:rPr>
              <a:t>0161 480 2715</a:t>
            </a:r>
          </a:p>
          <a:p>
            <a:pPr marL="0" indent="0">
              <a:buNone/>
            </a:pPr>
            <a:endParaRPr lang="en-GB" sz="1600" dirty="0"/>
          </a:p>
          <a:p>
            <a:r>
              <a:rPr lang="en-GB" sz="1600" dirty="0"/>
              <a:t>Via your child’s Reading Record (not recommended if urgent)</a:t>
            </a:r>
          </a:p>
          <a:p>
            <a:endParaRPr lang="en-GB" sz="1600" dirty="0"/>
          </a:p>
          <a:p>
            <a:r>
              <a:rPr lang="en-GB" sz="1600" dirty="0"/>
              <a:t>School’s Twitter account </a:t>
            </a:r>
            <a:r>
              <a:rPr lang="en-GB" sz="1600" dirty="0">
                <a:solidFill>
                  <a:srgbClr val="0070C0"/>
                </a:solidFill>
              </a:rPr>
              <a:t>@</a:t>
            </a:r>
            <a:r>
              <a:rPr lang="en-GB" sz="1600" dirty="0" err="1">
                <a:solidFill>
                  <a:srgbClr val="0070C0"/>
                </a:solidFill>
              </a:rPr>
              <a:t>CaleGreenPS</a:t>
            </a:r>
            <a:endParaRPr lang="en-GB" sz="1600" dirty="0">
              <a:solidFill>
                <a:srgbClr val="0070C0"/>
              </a:solidFill>
            </a:endParaRPr>
          </a:p>
          <a:p>
            <a:endParaRPr lang="en-GB" sz="1600" dirty="0"/>
          </a:p>
          <a:p>
            <a:pPr>
              <a:buFontTx/>
              <a:buChar char="-"/>
            </a:pPr>
            <a:r>
              <a:rPr lang="en-GB" sz="1600" dirty="0"/>
              <a:t>Update your contact details on Parent Pay</a:t>
            </a:r>
          </a:p>
          <a:p>
            <a:pPr>
              <a:buFontTx/>
              <a:buChar char="-"/>
            </a:pPr>
            <a:endParaRPr lang="en-GB" sz="1600" dirty="0"/>
          </a:p>
          <a:p>
            <a:pPr>
              <a:buFontTx/>
              <a:buChar char="-"/>
            </a:pPr>
            <a:r>
              <a:rPr lang="en-GB" sz="1600" dirty="0"/>
              <a:t>Letters and permission slips are always available on our website and are emailed home </a:t>
            </a:r>
          </a:p>
        </p:txBody>
      </p:sp>
    </p:spTree>
    <p:extLst>
      <p:ext uri="{BB962C8B-B14F-4D97-AF65-F5344CB8AC3E}">
        <p14:creationId xmlns:p14="http://schemas.microsoft.com/office/powerpoint/2010/main" val="2686482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Daily routines </a:t>
            </a:r>
          </a:p>
        </p:txBody>
      </p:sp>
      <p:sp>
        <p:nvSpPr>
          <p:cNvPr id="3" name="Content Placeholder 2"/>
          <p:cNvSpPr>
            <a:spLocks noGrp="1"/>
          </p:cNvSpPr>
          <p:nvPr>
            <p:ph sz="half" idx="1"/>
          </p:nvPr>
        </p:nvSpPr>
        <p:spPr>
          <a:xfrm>
            <a:off x="415384" y="1375048"/>
            <a:ext cx="8507288" cy="4565103"/>
          </a:xfrm>
        </p:spPr>
        <p:txBody>
          <a:bodyPr>
            <a:normAutofit fontScale="92500" lnSpcReduction="10000"/>
          </a:bodyPr>
          <a:lstStyle/>
          <a:p>
            <a:r>
              <a:rPr lang="en-GB" sz="1900" dirty="0"/>
              <a:t>8.40 -8.50am - Children enter through the hall, go to their classroom to complete a morning challenge. This may include fix it tasks or reading with an adult. Please bring book bag, reading book and reading diary into school daily. </a:t>
            </a:r>
          </a:p>
          <a:p>
            <a:endParaRPr lang="en-GB" sz="1900" dirty="0"/>
          </a:p>
          <a:p>
            <a:r>
              <a:rPr lang="en-GB" sz="1900" dirty="0"/>
              <a:t>8.50am – Register;  children who arrive after 8:50am will be marked as late.</a:t>
            </a:r>
          </a:p>
          <a:p>
            <a:r>
              <a:rPr lang="en-GB" sz="1900" dirty="0"/>
              <a:t>9am-10:10am- Lesson 1 (Usually English or maths)</a:t>
            </a:r>
          </a:p>
          <a:p>
            <a:r>
              <a:rPr lang="en-GB" sz="1900" dirty="0"/>
              <a:t>10:0am-10:25am- Break</a:t>
            </a:r>
          </a:p>
          <a:p>
            <a:r>
              <a:rPr lang="en-GB" sz="1900" dirty="0"/>
              <a:t>10:25am-11:30am- Lesson 2 (Usually English or maths)</a:t>
            </a:r>
          </a:p>
          <a:p>
            <a:r>
              <a:rPr lang="en-GB" sz="1900" dirty="0"/>
              <a:t>11:30am-12:30pm-Lunch</a:t>
            </a:r>
          </a:p>
          <a:p>
            <a:r>
              <a:rPr lang="en-GB" sz="1900" dirty="0"/>
              <a:t>12:30pm-1pm- Phonics (Children split up into phases)</a:t>
            </a:r>
          </a:p>
          <a:p>
            <a:r>
              <a:rPr lang="en-GB" sz="1900" dirty="0"/>
              <a:t>1pm-1:30pm- Mastering number/Times tables recall</a:t>
            </a:r>
          </a:p>
          <a:p>
            <a:r>
              <a:rPr lang="en-GB" sz="1900" dirty="0"/>
              <a:t>1:30pm-1:50pm- Break</a:t>
            </a:r>
          </a:p>
          <a:p>
            <a:r>
              <a:rPr lang="en-GB" sz="1900" dirty="0"/>
              <a:t>1:50pm-2:50pm- Lesson 3</a:t>
            </a:r>
          </a:p>
          <a:p>
            <a:r>
              <a:rPr lang="en-GB" sz="1900" dirty="0"/>
              <a:t>2:50pm- 3:10pm- Story/Get ready for home</a:t>
            </a:r>
          </a:p>
          <a:p>
            <a:r>
              <a:rPr lang="en-GB" sz="1900" dirty="0"/>
              <a:t>3.10pm - Collect the children from the infant door (nearest the Early Years building)</a:t>
            </a:r>
          </a:p>
          <a:p>
            <a:pPr marL="0" indent="0">
              <a:buNone/>
            </a:pPr>
            <a:endParaRPr lang="en-GB" sz="2000" dirty="0"/>
          </a:p>
          <a:p>
            <a:pPr marL="0" indent="0">
              <a:buNone/>
            </a:pPr>
            <a:endParaRPr lang="en-GB" sz="1800" dirty="0"/>
          </a:p>
          <a:p>
            <a:endParaRPr lang="en-GB" sz="18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116633"/>
            <a:ext cx="1656184" cy="12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895" y="3140968"/>
            <a:ext cx="2980953" cy="2222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19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9740"/>
            <a:ext cx="8229600" cy="1143000"/>
          </a:xfrm>
        </p:spPr>
        <p:txBody>
          <a:bodyPr/>
          <a:lstStyle/>
          <a:p>
            <a:r>
              <a:rPr lang="en-GB" u="sng" dirty="0"/>
              <a:t>Assemblies</a:t>
            </a:r>
            <a:endParaRPr lang="en-GB" dirty="0"/>
          </a:p>
        </p:txBody>
      </p:sp>
      <p:sp>
        <p:nvSpPr>
          <p:cNvPr id="6" name="Content Placeholder 5"/>
          <p:cNvSpPr>
            <a:spLocks noGrp="1"/>
          </p:cNvSpPr>
          <p:nvPr>
            <p:ph idx="1"/>
          </p:nvPr>
        </p:nvSpPr>
        <p:spPr>
          <a:xfrm>
            <a:off x="611560" y="1124744"/>
            <a:ext cx="8229600" cy="5328592"/>
          </a:xfrm>
        </p:spPr>
        <p:txBody>
          <a:bodyPr>
            <a:normAutofit/>
          </a:bodyPr>
          <a:lstStyle/>
          <a:p>
            <a:pPr marL="0" indent="0">
              <a:buNone/>
            </a:pPr>
            <a:r>
              <a:rPr lang="en-GB" sz="2800" u="sng" dirty="0"/>
              <a:t>Family assembly </a:t>
            </a:r>
            <a:r>
              <a:rPr lang="en-GB" sz="2800" dirty="0"/>
              <a:t>is every Friday. Families are invited to attend in person or you can join online from an link on the school newsletter. </a:t>
            </a:r>
          </a:p>
          <a:p>
            <a:pPr marL="0" indent="0">
              <a:buNone/>
            </a:pPr>
            <a:endParaRPr lang="en-GB" sz="2800" dirty="0"/>
          </a:p>
          <a:p>
            <a:pPr marL="0" indent="0">
              <a:buNone/>
            </a:pPr>
            <a:r>
              <a:rPr lang="en-GB" sz="2800" u="sng" dirty="0"/>
              <a:t>On Monday at 9am, </a:t>
            </a:r>
            <a:r>
              <a:rPr lang="en-GB" sz="2800" dirty="0"/>
              <a:t>Mrs McHugh holds an assembly virtually each week. (children only)</a:t>
            </a:r>
          </a:p>
          <a:p>
            <a:pPr marL="0" indent="0">
              <a:buNone/>
            </a:pPr>
            <a:endParaRPr lang="en-GB" sz="2800" dirty="0"/>
          </a:p>
          <a:p>
            <a:pPr marL="0" indent="0">
              <a:buNone/>
            </a:pPr>
            <a:r>
              <a:rPr lang="en-GB" sz="2800" u="sng" dirty="0"/>
              <a:t>On Wednesday at 9am</a:t>
            </a:r>
            <a:r>
              <a:rPr lang="en-GB" sz="2800" dirty="0"/>
              <a:t>, Mrs Lewis holds a singing assembly in the hall for all children. (children only)</a:t>
            </a:r>
          </a:p>
          <a:p>
            <a:pPr marL="0" indent="0">
              <a:buNone/>
            </a:pPr>
            <a:endParaRPr lang="en-GB" sz="2800" dirty="0"/>
          </a:p>
          <a:p>
            <a:pPr marL="0" indent="0">
              <a:buNone/>
            </a:pPr>
            <a:endParaRPr lang="en-GB" sz="2800" dirty="0"/>
          </a:p>
          <a:p>
            <a:pPr marL="0" indent="0">
              <a:buNone/>
            </a:pPr>
            <a:endParaRPr lang="en-GB" sz="2800" dirty="0"/>
          </a:p>
        </p:txBody>
      </p:sp>
    </p:spTree>
    <p:extLst>
      <p:ext uri="{BB962C8B-B14F-4D97-AF65-F5344CB8AC3E}">
        <p14:creationId xmlns:p14="http://schemas.microsoft.com/office/powerpoint/2010/main" val="250535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199" y="17312"/>
            <a:ext cx="8229600" cy="890119"/>
          </a:xfrm>
        </p:spPr>
        <p:txBody>
          <a:bodyPr/>
          <a:lstStyle/>
          <a:p>
            <a:r>
              <a:rPr lang="en-GB" u="sng" dirty="0"/>
              <a:t>Maths </a:t>
            </a:r>
          </a:p>
        </p:txBody>
      </p:sp>
      <p:sp>
        <p:nvSpPr>
          <p:cNvPr id="6" name="Content Placeholder 5"/>
          <p:cNvSpPr>
            <a:spLocks noGrp="1"/>
          </p:cNvSpPr>
          <p:nvPr>
            <p:ph idx="1"/>
          </p:nvPr>
        </p:nvSpPr>
        <p:spPr>
          <a:xfrm>
            <a:off x="172544" y="764705"/>
            <a:ext cx="8229600" cy="648072"/>
          </a:xfrm>
        </p:spPr>
        <p:txBody>
          <a:bodyPr>
            <a:noAutofit/>
          </a:bodyPr>
          <a:lstStyle/>
          <a:p>
            <a:pPr marL="0" indent="0">
              <a:buNone/>
            </a:pPr>
            <a:r>
              <a:rPr lang="en-GB" sz="2800" dirty="0"/>
              <a:t>We follow the White Rose Maths scheme and will begin by ensuring children are confident with the skills from the Early Years Foundation Stage. We use lots of resources to help with our learning such as base ten, tens frames and </a:t>
            </a:r>
            <a:r>
              <a:rPr lang="en-GB" sz="2800" dirty="0" err="1"/>
              <a:t>Numicon</a:t>
            </a:r>
            <a:r>
              <a:rPr lang="en-GB" sz="2800" dirty="0"/>
              <a:t>.</a:t>
            </a:r>
          </a:p>
          <a:p>
            <a:pPr marL="0" indent="0">
              <a:buNone/>
            </a:pPr>
            <a:endParaRPr lang="en-US" sz="2800" dirty="0"/>
          </a:p>
          <a:p>
            <a:pPr marL="0" indent="0">
              <a:buNone/>
            </a:pPr>
            <a:r>
              <a:rPr lang="en-GB" sz="2800" dirty="0"/>
              <a:t>Learning objectives are split into Year 1 and 2. This is largely built into each lesson. </a:t>
            </a:r>
          </a:p>
          <a:p>
            <a:pPr marL="0" indent="0">
              <a:buNone/>
            </a:pPr>
            <a:r>
              <a:rPr lang="en-GB" sz="2800" b="1" u="sng" dirty="0"/>
              <a:t>For example: </a:t>
            </a:r>
          </a:p>
          <a:p>
            <a:pPr marL="0" indent="0">
              <a:buNone/>
            </a:pPr>
            <a:r>
              <a:rPr lang="en-GB" sz="2800" dirty="0"/>
              <a:t>In the first place value block, Year 1s to work with numbers from 1-20, and Year 2s to work with numbers from 1-100.</a:t>
            </a:r>
          </a:p>
          <a:p>
            <a:pPr marL="0" indent="0">
              <a:buNone/>
            </a:pPr>
            <a:endParaRPr lang="en-GB" sz="2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2564904"/>
            <a:ext cx="2115939" cy="98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5819243"/>
            <a:ext cx="1827907" cy="95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887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lstStyle/>
          <a:p>
            <a:r>
              <a:rPr lang="en-GB" u="sng" dirty="0"/>
              <a:t>Phonics</a:t>
            </a:r>
          </a:p>
        </p:txBody>
      </p:sp>
      <p:sp>
        <p:nvSpPr>
          <p:cNvPr id="6" name="Content Placeholder 5"/>
          <p:cNvSpPr>
            <a:spLocks noGrp="1"/>
          </p:cNvSpPr>
          <p:nvPr>
            <p:ph idx="1"/>
          </p:nvPr>
        </p:nvSpPr>
        <p:spPr>
          <a:xfrm>
            <a:off x="323528" y="980728"/>
            <a:ext cx="8229600" cy="5688632"/>
          </a:xfrm>
        </p:spPr>
        <p:txBody>
          <a:bodyPr>
            <a:normAutofit fontScale="62500" lnSpcReduction="20000"/>
          </a:bodyPr>
          <a:lstStyle/>
          <a:p>
            <a:r>
              <a:rPr lang="en-GB" sz="3400" dirty="0"/>
              <a:t>Children are grouped according to their ability across 5 phonics groups to ensure that teaching is matched to their level. </a:t>
            </a:r>
          </a:p>
          <a:p>
            <a:endParaRPr lang="en-GB" sz="3400" dirty="0"/>
          </a:p>
          <a:p>
            <a:r>
              <a:rPr lang="en-GB" sz="3400" dirty="0"/>
              <a:t>We currently have 5 different groups</a:t>
            </a:r>
          </a:p>
          <a:p>
            <a:pPr>
              <a:buFontTx/>
              <a:buChar char="-"/>
            </a:pPr>
            <a:r>
              <a:rPr lang="en-GB" sz="3400" dirty="0"/>
              <a:t>Phase 2 – taught by Mrs Cronshaw, Mrs Lee, Mrs Withy and Ms Rogers</a:t>
            </a:r>
          </a:p>
          <a:p>
            <a:pPr>
              <a:buFontTx/>
              <a:buChar char="-"/>
            </a:pPr>
            <a:r>
              <a:rPr lang="en-GB" sz="3400" dirty="0"/>
              <a:t>Phase 3 – taught by Mrs Cartwright </a:t>
            </a:r>
          </a:p>
          <a:p>
            <a:pPr>
              <a:buFontTx/>
              <a:buChar char="-"/>
            </a:pPr>
            <a:r>
              <a:rPr lang="en-GB" sz="3400" dirty="0"/>
              <a:t>Phase 4 – taught by Mrs </a:t>
            </a:r>
            <a:r>
              <a:rPr lang="en-GB" sz="3400" dirty="0" err="1"/>
              <a:t>Hammami</a:t>
            </a:r>
            <a:endParaRPr lang="en-GB" sz="3400" dirty="0"/>
          </a:p>
          <a:p>
            <a:pPr>
              <a:buFontTx/>
              <a:buChar char="-"/>
            </a:pPr>
            <a:r>
              <a:rPr lang="en-GB" sz="3400" dirty="0"/>
              <a:t>Phase 5a- Phase 5a mastery- Miss Shaw</a:t>
            </a:r>
          </a:p>
          <a:p>
            <a:pPr>
              <a:buFontTx/>
              <a:buChar char="-"/>
            </a:pPr>
            <a:r>
              <a:rPr lang="en-GB" sz="3400" dirty="0"/>
              <a:t>Phase 5a- Phase 5a spelling recap- Miss Burns</a:t>
            </a:r>
          </a:p>
          <a:p>
            <a:pPr marL="0" indent="0">
              <a:buNone/>
            </a:pPr>
            <a:endParaRPr lang="en-GB" sz="3400" dirty="0"/>
          </a:p>
          <a:p>
            <a:pPr marL="0" indent="0">
              <a:buNone/>
            </a:pPr>
            <a:r>
              <a:rPr lang="en-GB" sz="3400" dirty="0"/>
              <a:t>Children may not be taught by their class teacher/TA during their phonic session, and phonics groups are likely to change regularly </a:t>
            </a:r>
            <a:r>
              <a:rPr lang="en-GB" sz="3500" dirty="0"/>
              <a:t>to ensure they receive the correct level of support and challenge</a:t>
            </a:r>
          </a:p>
          <a:p>
            <a:pPr marL="0" indent="0">
              <a:buNone/>
            </a:pPr>
            <a:endParaRPr lang="en-GB" sz="3400" dirty="0"/>
          </a:p>
          <a:p>
            <a:pPr marL="0" indent="0">
              <a:buNone/>
            </a:pPr>
            <a:r>
              <a:rPr lang="en-GB" sz="3400" dirty="0"/>
              <a:t>If you would like to know which group your child is in then please speak to your class teacher. </a:t>
            </a:r>
          </a:p>
          <a:p>
            <a:endParaRPr lang="en-GB" dirty="0"/>
          </a:p>
        </p:txBody>
      </p:sp>
    </p:spTree>
    <p:extLst>
      <p:ext uri="{BB962C8B-B14F-4D97-AF65-F5344CB8AC3E}">
        <p14:creationId xmlns:p14="http://schemas.microsoft.com/office/powerpoint/2010/main" val="715808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lstStyle/>
          <a:p>
            <a:r>
              <a:rPr lang="en-GB" b="1" u="sng" dirty="0"/>
              <a:t>Phonics</a:t>
            </a:r>
          </a:p>
        </p:txBody>
      </p:sp>
      <p:sp>
        <p:nvSpPr>
          <p:cNvPr id="6" name="Content Placeholder 5"/>
          <p:cNvSpPr>
            <a:spLocks noGrp="1"/>
          </p:cNvSpPr>
          <p:nvPr>
            <p:ph idx="1"/>
          </p:nvPr>
        </p:nvSpPr>
        <p:spPr>
          <a:xfrm>
            <a:off x="323528" y="980728"/>
            <a:ext cx="8496944" cy="4525963"/>
          </a:xfrm>
        </p:spPr>
        <p:txBody>
          <a:bodyPr>
            <a:normAutofit/>
          </a:bodyPr>
          <a:lstStyle/>
          <a:p>
            <a:pPr marL="0" indent="0">
              <a:buNone/>
            </a:pPr>
            <a:r>
              <a:rPr lang="en-GB" sz="2400" dirty="0"/>
              <a:t>For phonics teaching, we follow a Systematic Synthetic Phonics scheme to ensure that children become fluent, able readers who can segment and decode words for reading. </a:t>
            </a:r>
          </a:p>
          <a:p>
            <a:pPr marL="0" indent="0">
              <a:buNone/>
            </a:pPr>
            <a:r>
              <a:rPr lang="en-GB" sz="2400" dirty="0"/>
              <a:t>The scheme we follow is called ‘Unlocking Letters and Sounds’.</a:t>
            </a:r>
          </a:p>
          <a:p>
            <a:pPr marL="0" indent="0">
              <a:buNone/>
            </a:pPr>
            <a:endParaRPr lang="en-GB" sz="2400" dirty="0"/>
          </a:p>
          <a:p>
            <a:pPr marL="0" indent="0">
              <a:buNone/>
            </a:pPr>
            <a:endParaRPr lang="en-GB" sz="2400" dirty="0"/>
          </a:p>
          <a:p>
            <a:pPr marL="0" indent="0">
              <a:buNone/>
            </a:pPr>
            <a:endParaRPr lang="en-GB" sz="2400" dirty="0"/>
          </a:p>
        </p:txBody>
      </p:sp>
    </p:spTree>
    <p:extLst>
      <p:ext uri="{BB962C8B-B14F-4D97-AF65-F5344CB8AC3E}">
        <p14:creationId xmlns:p14="http://schemas.microsoft.com/office/powerpoint/2010/main" val="2918467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English</a:t>
            </a:r>
          </a:p>
        </p:txBody>
      </p:sp>
      <p:sp>
        <p:nvSpPr>
          <p:cNvPr id="3" name="Rectangle 2"/>
          <p:cNvSpPr/>
          <p:nvPr/>
        </p:nvSpPr>
        <p:spPr>
          <a:xfrm>
            <a:off x="323528" y="1268760"/>
            <a:ext cx="8496944" cy="1200329"/>
          </a:xfrm>
          <a:prstGeom prst="rect">
            <a:avLst/>
          </a:prstGeom>
        </p:spPr>
        <p:txBody>
          <a:bodyPr wrap="square">
            <a:spAutoFit/>
          </a:bodyPr>
          <a:lstStyle/>
          <a:p>
            <a:r>
              <a:rPr lang="en-GB" dirty="0"/>
              <a:t>Children will write various pieces of fiction and non-fiction throughout the year. All writing will be inspired by a high-quality text and we give children plenty of opportunities to develop their ideas through drama, role play and visitors to school. In your hand outs, you have a copy of the breakdown of year 1 and year 2 objectives that are taught termly. </a:t>
            </a:r>
          </a:p>
        </p:txBody>
      </p:sp>
      <p:pic>
        <p:nvPicPr>
          <p:cNvPr id="4" name="Picture 3">
            <a:extLst>
              <a:ext uri="{FF2B5EF4-FFF2-40B4-BE49-F238E27FC236}">
                <a16:creationId xmlns:a16="http://schemas.microsoft.com/office/drawing/2014/main" id="{EFA23A57-FDBB-443C-82AE-D539FAFD7DB7}"/>
              </a:ext>
            </a:extLst>
          </p:cNvPr>
          <p:cNvPicPr>
            <a:picLocks noChangeAspect="1"/>
          </p:cNvPicPr>
          <p:nvPr/>
        </p:nvPicPr>
        <p:blipFill>
          <a:blip r:embed="rId2"/>
          <a:stretch>
            <a:fillRect/>
          </a:stretch>
        </p:blipFill>
        <p:spPr>
          <a:xfrm>
            <a:off x="611560" y="2469089"/>
            <a:ext cx="3600400" cy="4327633"/>
          </a:xfrm>
          <a:prstGeom prst="rect">
            <a:avLst/>
          </a:prstGeom>
        </p:spPr>
      </p:pic>
      <p:pic>
        <p:nvPicPr>
          <p:cNvPr id="5" name="Picture 4">
            <a:extLst>
              <a:ext uri="{FF2B5EF4-FFF2-40B4-BE49-F238E27FC236}">
                <a16:creationId xmlns:a16="http://schemas.microsoft.com/office/drawing/2014/main" id="{2722E0E4-4D75-4D21-A465-7A67F2A91EA7}"/>
              </a:ext>
            </a:extLst>
          </p:cNvPr>
          <p:cNvPicPr>
            <a:picLocks noChangeAspect="1"/>
          </p:cNvPicPr>
          <p:nvPr/>
        </p:nvPicPr>
        <p:blipFill>
          <a:blip r:embed="rId3"/>
          <a:stretch>
            <a:fillRect/>
          </a:stretch>
        </p:blipFill>
        <p:spPr>
          <a:xfrm>
            <a:off x="4716015" y="2469089"/>
            <a:ext cx="3855294" cy="4327632"/>
          </a:xfrm>
          <a:prstGeom prst="rect">
            <a:avLst/>
          </a:prstGeom>
        </p:spPr>
      </p:pic>
    </p:spTree>
    <p:extLst>
      <p:ext uri="{BB962C8B-B14F-4D97-AF65-F5344CB8AC3E}">
        <p14:creationId xmlns:p14="http://schemas.microsoft.com/office/powerpoint/2010/main" val="430122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1908</TotalTime>
  <Words>1272</Words>
  <Application>Microsoft Office PowerPoint</Application>
  <PresentationFormat>On-screen Show (4:3)</PresentationFormat>
  <Paragraphs>128</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 Meet the Teachers:  Tuesday 26th September Key Stage 1 Cedar, Cherry and Chestnut Class  </vt:lpstr>
      <vt:lpstr>Meet the staff</vt:lpstr>
      <vt:lpstr>Ways to contact us/Messages</vt:lpstr>
      <vt:lpstr>Daily routines </vt:lpstr>
      <vt:lpstr>Assemblies</vt:lpstr>
      <vt:lpstr>Maths </vt:lpstr>
      <vt:lpstr>Phonics</vt:lpstr>
      <vt:lpstr>Phonics</vt:lpstr>
      <vt:lpstr>English</vt:lpstr>
      <vt:lpstr>New Reading Scheme</vt:lpstr>
      <vt:lpstr>Reading  </vt:lpstr>
      <vt:lpstr>This year…</vt:lpstr>
      <vt:lpstr>Reading – Year 1 Reading Bingo</vt:lpstr>
      <vt:lpstr>Reading – Year 2 Reading Bingo</vt:lpstr>
      <vt:lpstr>Other Information</vt:lpstr>
      <vt:lpstr>Any questions?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Carole Harding</dc:creator>
  <cp:lastModifiedBy>Mrs Cronshaw</cp:lastModifiedBy>
  <cp:revision>79</cp:revision>
  <cp:lastPrinted>2018-09-26T12:39:14Z</cp:lastPrinted>
  <dcterms:created xsi:type="dcterms:W3CDTF">2016-09-21T19:09:21Z</dcterms:created>
  <dcterms:modified xsi:type="dcterms:W3CDTF">2023-09-26T07:38:15Z</dcterms:modified>
</cp:coreProperties>
</file>